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4"/>
  </p:sldMasterIdLst>
  <p:notesMasterIdLst>
    <p:notesMasterId r:id="rId14"/>
  </p:notesMasterIdLst>
  <p:handoutMasterIdLst>
    <p:handoutMasterId r:id="rId15"/>
  </p:handoutMasterIdLst>
  <p:sldIdLst>
    <p:sldId id="267" r:id="rId5"/>
    <p:sldId id="283" r:id="rId6"/>
    <p:sldId id="269" r:id="rId7"/>
    <p:sldId id="284" r:id="rId8"/>
    <p:sldId id="273" r:id="rId9"/>
    <p:sldId id="286" r:id="rId10"/>
    <p:sldId id="272" r:id="rId11"/>
    <p:sldId id="278" r:id="rId12"/>
    <p:sldId id="285" r:id="rId13"/>
  </p:sldIdLst>
  <p:sldSz cx="12188825" cy="6858000"/>
  <p:notesSz cx="6858000" cy="91440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024" autoAdjust="0"/>
    <p:restoredTop sz="94599" autoAdjust="0"/>
  </p:normalViewPr>
  <p:slideViewPr>
    <p:cSldViewPr>
      <p:cViewPr varScale="1">
        <p:scale>
          <a:sx n="58" d="100"/>
          <a:sy n="58" d="100"/>
        </p:scale>
        <p:origin x="90" y="33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280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36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FD000221-6A38-473B-A7CF-7626C0CDF07B}" type="datetime8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18 דצמבר 21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44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36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01114579-D02A-4B51-B5DF-8EC449F77AC7}" type="slidenum">
              <a: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0" y="0"/>
            <a:ext cx="29736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C17874E-9191-48A6-A180-24234D1BD13D}" type="datetime8">
              <a:rPr lang="he-IL" smtClean="0"/>
              <a:pPr/>
              <a:t>18 דצמבר 21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36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6074690-7256-4BB9-AC0F-97AEAE8CDEC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C6074690-7256-4BB9-AC0F-97AEAE8CDEC2}" type="slidenum">
              <a:rPr lang="he-IL" smtClean="0"/>
              <a:t>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41559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C6074690-7256-4BB9-AC0F-97AEAE8CDEC2}" type="slidenum">
              <a:rPr lang="he-IL" smtClean="0"/>
              <a:t>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81077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C6074690-7256-4BB9-AC0F-97AEAE8CDEC2}" type="slidenum">
              <a:rPr lang="he-IL" smtClean="0"/>
              <a:t>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6549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C6074690-7256-4BB9-AC0F-97AEAE8CDEC2}" type="slidenum">
              <a:rPr lang="he-IL" smtClean="0"/>
              <a:t>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14102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C6074690-7256-4BB9-AC0F-97AEAE8CDEC2}" type="slidenum">
              <a:rPr lang="he-IL" smtClean="0"/>
              <a:t>7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05821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C6074690-7256-4BB9-AC0F-97AEAE8CDEC2}" type="slidenum">
              <a:rPr lang="he-IL" smtClean="0"/>
              <a:t>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32271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1">
            <a:normAutofit/>
          </a:bodyPr>
          <a:lstStyle>
            <a:lvl1pPr algn="ctr" rtl="1">
              <a:lnSpc>
                <a:spcPct val="90000"/>
              </a:lnSpc>
              <a:defRPr sz="48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1">
            <a:normAutofit/>
          </a:bodyPr>
          <a:lstStyle>
            <a:lvl1pPr marL="0" indent="0" algn="ctr" rtl="1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l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C531F3-BD94-46C0-92F1-C645D87C5CBE}" type="datetime8">
              <a:rPr lang="he-IL" smtClean="0"/>
              <a:pPr/>
              <a:t>18 דצמבר 21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l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F28FB93-0A08-4E7D-8E63-9EFA29F1E093}" type="slidenum">
              <a:rPr lang="he-IL" smtClean="0"/>
              <a:pPr/>
              <a:t>‹#›</a:t>
            </a:fld>
            <a:endParaRPr lang="he-IL" dirty="0"/>
          </a:p>
        </p:txBody>
      </p:sp>
      <p:grpSp>
        <p:nvGrpSpPr>
          <p:cNvPr id="7" name="קבוצה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אליפסה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אליפסה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" name="קבוצה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מחבר ישר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מחבר ישר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קבוצה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אליפסה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אליפסה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קבוצה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מחבר ישר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מחבר ישר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 rtlCol="1"/>
          <a:lstStyle>
            <a:lvl5pPr algn="r" rtl="1">
              <a:defRPr/>
            </a:lvl5pPr>
            <a:lvl6pPr algn="r" rtl="1">
              <a:defRPr/>
            </a:lvl6pPr>
            <a:lvl7pPr algn="r" rtl="1">
              <a:defRPr/>
            </a:lvl7pPr>
            <a:lvl8pPr algn="r" rtl="1">
              <a:defRPr baseline="0"/>
            </a:lvl8pPr>
            <a:lvl9pPr algn="r" rtl="1">
              <a:defRPr baseline="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05CE2822-BF3E-46B1-BFB6-42A18118499E}" type="datetime8">
              <a:rPr lang="he-IL" smtClean="0"/>
              <a:pPr/>
              <a:t>18 דצמבר 21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DF28FB93-0A08-4E7D-8E63-9EFA29F1E093}" type="slidenum">
              <a:rPr lang="he-IL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1"/>
          <a:lstStyle>
            <a:lvl1pPr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1"/>
          <a:lstStyle>
            <a:lvl5pPr algn="r" rtl="1">
              <a:defRPr/>
            </a:lvl5pPr>
            <a:lvl6pPr algn="r" rtl="1">
              <a:defRPr/>
            </a:lvl6pPr>
            <a:lvl7pPr algn="r" rtl="1">
              <a:defRPr/>
            </a:lvl7pPr>
            <a:lvl8pPr algn="r" rtl="1">
              <a:defRPr baseline="0"/>
            </a:lvl8pPr>
            <a:lvl9pPr algn="r" rtl="1">
              <a:defRPr baseline="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C45C6AF0-DB5E-4BA5-9833-1CDBF255E28C}" type="datetime8">
              <a:rPr lang="he-IL" smtClean="0"/>
              <a:pPr/>
              <a:t>18 דצמבר 21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DF28FB93-0A08-4E7D-8E63-9EFA29F1E093}" type="slidenum">
              <a:rPr lang="he-IL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 rtlCol="1"/>
          <a:lstStyle>
            <a:lvl5pPr algn="r" rtl="1">
              <a:defRPr/>
            </a:lvl5pPr>
            <a:lvl6pPr algn="r" rtl="1">
              <a:defRPr/>
            </a:lvl6pPr>
            <a:lvl7pPr algn="r" rtl="1">
              <a:defRPr/>
            </a:lvl7pPr>
            <a:lvl8pPr algn="r" rtl="1">
              <a:defRPr/>
            </a:lvl8pPr>
            <a:lvl9pPr algn="r" rtl="1">
              <a:defRPr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170D9BF1-0F7C-4C59-981E-9AC9A66A59FE}" type="datetime8">
              <a:rPr lang="he-IL" smtClean="0"/>
              <a:pPr/>
              <a:t>18 דצמבר 21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DF28FB93-0A08-4E7D-8E63-9EFA29F1E093}" type="slidenum">
              <a:rPr lang="he-IL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1" anchor="b">
            <a:normAutofit/>
          </a:bodyPr>
          <a:lstStyle>
            <a:lvl1pPr algn="ctr" rtl="1">
              <a:lnSpc>
                <a:spcPct val="90000"/>
              </a:lnSpc>
              <a:defRPr sz="4800" b="0" cap="none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1" anchor="t"/>
          <a:lstStyle>
            <a:lvl1pPr marL="0" indent="0" algn="ctr" rtl="1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413163B-7014-4D6D-A5DB-61753D578E63}" type="datetime8">
              <a:rPr lang="he-IL" smtClean="0"/>
              <a:pPr/>
              <a:t>18 דצמבר 21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F28FB93-0A08-4E7D-8E63-9EFA29F1E093}" type="slidenum">
              <a:rPr lang="he-IL" noProof="0" smtClean="0"/>
              <a:pPr/>
              <a:t>‹#›</a:t>
            </a:fld>
            <a:endParaRPr lang="he-IL" noProof="0" dirty="0"/>
          </a:p>
        </p:txBody>
      </p:sp>
      <p:grpSp>
        <p:nvGrpSpPr>
          <p:cNvPr id="13" name="קבוצה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אליפסה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אליפסה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קבוצה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מחבר ישר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מחבר ישר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800"/>
            </a:lvl6pPr>
            <a:lvl7pPr algn="r" rtl="1">
              <a:defRPr sz="1800"/>
            </a:lvl7pPr>
            <a:lvl8pPr algn="r" rtl="1">
              <a:defRPr sz="1800"/>
            </a:lvl8pPr>
            <a:lvl9pPr algn="r" rtl="1">
              <a:defRPr sz="18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800"/>
            </a:lvl6pPr>
            <a:lvl7pPr algn="r" rtl="1">
              <a:defRPr sz="1800"/>
            </a:lvl7pPr>
            <a:lvl8pPr algn="r" rtl="1">
              <a:defRPr sz="1800" baseline="0"/>
            </a:lvl8pPr>
            <a:lvl9pPr algn="r" rtl="1">
              <a:defRPr sz="1800" baseline="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noProof="0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EF76090B-7AE1-412D-B920-DF415865A945}" type="datetime8">
              <a:rPr lang="he-IL" smtClean="0"/>
              <a:pPr/>
              <a:t>18 דצמבר 21</a:t>
            </a:fld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DF28FB93-0A08-4E7D-8E63-9EFA29F1E093}" type="slidenum">
              <a:rPr lang="he-IL" noProof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1" anchor="ctr">
            <a:normAutofit/>
          </a:bodyPr>
          <a:lstStyle>
            <a:lvl1pPr marL="0" indent="0" algn="r" rtl="1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1">
            <a:normAutofit/>
          </a:bodyPr>
          <a:lstStyle>
            <a:lvl1pPr algn="r" rtl="1">
              <a:spcBef>
                <a:spcPts val="1600"/>
              </a:spcBef>
              <a:defRPr sz="2000"/>
            </a:lvl1pPr>
            <a:lvl2pPr algn="r" rtl="1">
              <a:defRPr sz="1800"/>
            </a:lvl2pPr>
            <a:lvl3pPr algn="r" rtl="1">
              <a:defRPr sz="1600"/>
            </a:lvl3pPr>
            <a:lvl4pPr algn="r" rtl="1">
              <a:defRPr sz="1400"/>
            </a:lvl4pPr>
            <a:lvl5pPr algn="r" rtl="1">
              <a:defRPr sz="1400"/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1" anchor="ctr">
            <a:normAutofit/>
          </a:bodyPr>
          <a:lstStyle>
            <a:lvl1pPr marL="0" indent="0" algn="r" rtl="1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1">
            <a:normAutofit/>
          </a:bodyPr>
          <a:lstStyle>
            <a:lvl1pPr algn="r" rtl="1">
              <a:spcBef>
                <a:spcPts val="1600"/>
              </a:spcBef>
              <a:defRPr sz="2000"/>
            </a:lvl1pPr>
            <a:lvl2pPr algn="r" rtl="1">
              <a:defRPr sz="1800"/>
            </a:lvl2pPr>
            <a:lvl3pPr algn="r" rtl="1">
              <a:defRPr sz="1600"/>
            </a:lvl3pPr>
            <a:lvl4pPr algn="r" rtl="1">
              <a:defRPr sz="1400"/>
            </a:lvl4pPr>
            <a:lvl5pPr algn="r" rtl="1">
              <a:defRPr sz="1400"/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AE783573-F0A0-4BE2-A534-D57EDD889FEF}" type="datetime8">
              <a:rPr lang="he-IL" smtClean="0"/>
              <a:pPr/>
              <a:t>18 דצמבר 21</a:t>
            </a:fld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DF28FB93-0A08-4E7D-8E63-9EFA29F1E093}" type="slidenum">
              <a:rPr lang="he-IL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1FF69C3A-7085-47B6-BA89-717CDCF53848}" type="datetime8">
              <a:rPr lang="he-IL" smtClean="0"/>
              <a:pPr/>
              <a:t>18 דצמבר 21</a:t>
            </a:fld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DF28FB93-0A08-4E7D-8E63-9EFA29F1E093}" type="slidenum">
              <a:rPr lang="he-IL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462089E9-CCFE-4F10-9EA3-A9ABF64A4A20}" type="datetime8">
              <a:rPr lang="he-IL" smtClean="0"/>
              <a:pPr/>
              <a:t>18 דצמבר 21</a:t>
            </a:fld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DF28FB93-0A08-4E7D-8E63-9EFA29F1E093}" type="slidenum">
              <a:rPr lang="he-IL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 anchor="b">
            <a:normAutofit/>
          </a:bodyPr>
          <a:lstStyle>
            <a:lvl1pPr algn="r" rtl="1">
              <a:defRPr sz="3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377719" y="1803400"/>
            <a:ext cx="6602281" cy="4267201"/>
          </a:xfrm>
        </p:spPr>
        <p:txBody>
          <a:bodyPr rtlCol="1">
            <a:normAutofit/>
          </a:bodyPr>
          <a:lstStyle>
            <a:lvl1pPr algn="r" rtl="1"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 baseline="0"/>
            </a:lvl8pPr>
            <a:lvl9pPr algn="r" rtl="1">
              <a:defRPr sz="1600" baseline="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216800" y="1803400"/>
            <a:ext cx="2844060" cy="4267201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600"/>
              </a:spcBef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E05547C-1FD5-4CA5-ADC9-0637C15AB3DE}" type="datetime8">
              <a:rPr lang="he-IL" smtClean="0"/>
              <a:pPr/>
              <a:t>18 דצמבר 21</a:t>
            </a:fld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F28FB93-0A08-4E7D-8E63-9EFA29F1E09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 anchor="b">
            <a:normAutofit/>
          </a:bodyPr>
          <a:lstStyle>
            <a:lvl1pPr algn="r" rtl="1">
              <a:defRPr sz="3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8" name="מלבן 7"/>
          <p:cNvSpPr/>
          <p:nvPr/>
        </p:nvSpPr>
        <p:spPr>
          <a:xfrm>
            <a:off x="436766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algn="ctr"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מונה 2" descr="מציין מיקום ריק להוספת תמונה. לחץ על מציין המיקום ובחר את התמונה שברצונך להוסיף."/>
          <p:cNvSpPr>
            <a:spLocks noGrp="1"/>
          </p:cNvSpPr>
          <p:nvPr>
            <p:ph type="pic" idx="1"/>
          </p:nvPr>
        </p:nvSpPr>
        <p:spPr>
          <a:xfrm>
            <a:off x="4487519" y="1925320"/>
            <a:ext cx="6362567" cy="4023360"/>
          </a:xfrm>
          <a:solidFill>
            <a:schemeClr val="bg2"/>
          </a:solidFill>
        </p:spPr>
        <p:txBody>
          <a:bodyPr tIns="914400" rtlCol="1">
            <a:normAutofit/>
          </a:bodyPr>
          <a:lstStyle>
            <a:lvl1pPr marL="0" indent="0" algn="ctr" rtl="1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 noProof="0"/>
              <a:t>לחץ על הסמל כדי להוסיף תמונה</a:t>
            </a:r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216800" y="1803401"/>
            <a:ext cx="2844060" cy="41656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600"/>
              </a:spcBef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5FA0A80-1285-444D-B473-78533441B175}" type="datetime8">
              <a:rPr lang="he-IL" smtClean="0"/>
              <a:pPr/>
              <a:t>18 דצמבר 21</a:t>
            </a:fld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F28FB93-0A08-4E7D-8E63-9EFA29F1E093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24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algn="ctr"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he-IL" dirty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564000" y="6172200"/>
            <a:ext cx="7416000" cy="3048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2208529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80B2C3F-FB13-4ACE-A5DA-B5F89F6A0A73}" type="datetime8">
              <a:rPr lang="he-IL" smtClean="0"/>
              <a:pPr/>
              <a:t>18 דצמבר 21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216800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F28FB93-0A08-4E7D-8E63-9EFA29F1E09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1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46888" indent="-246888" algn="r" defTabSz="914400" rtl="1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48640" indent="-246888" algn="r" defTabSz="914400" rtl="1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0392" indent="-246888" algn="r" defTabSz="914400" rtl="1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2144" indent="-246888" algn="r" defTabSz="914400" rtl="1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3896" indent="-246888" algn="r" defTabSz="914400" rtl="1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5648" indent="-246888" algn="r" defTabSz="914400" rtl="1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r" defTabSz="914400" rtl="1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r" defTabSz="914400" rtl="1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r" defTabSz="914400" rtl="1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sp7tdwb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 rtlCol="1"/>
          <a:lstStyle/>
          <a:p>
            <a:pPr rtl="1"/>
            <a:r>
              <a:rPr lang="he-IL" dirty="0"/>
              <a:t>שאלת השוקולד</a:t>
            </a:r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 rtlCol="1"/>
          <a:lstStyle/>
          <a:p>
            <a:pPr rtl="1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פעילות חקר לתלמידי ח' הקבצה א'</a:t>
            </a: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id="{5B7D0C43-0C2D-4E6D-8C5D-13B1DDB251C7}"/>
              </a:ext>
            </a:extLst>
          </p:cNvPr>
          <p:cNvSpPr txBox="1">
            <a:spLocks/>
          </p:cNvSpPr>
          <p:nvPr/>
        </p:nvSpPr>
        <p:spPr>
          <a:xfrm>
            <a:off x="1382102" y="6021288"/>
            <a:ext cx="9429931" cy="48702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Font typeface="Arial" pitchFamily="34" charset="0"/>
              <a:buNone/>
              <a:defRPr sz="2000" kern="1200" cap="all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e-IL" dirty="0"/>
              <a:t>מתוך: מתמטיקה מתחברת מהלכי"ם</a:t>
            </a: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235CC6C9-F5D4-40BE-B34F-E8BC4E13A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92" r="2146"/>
          <a:stretch/>
        </p:blipFill>
        <p:spPr>
          <a:xfrm>
            <a:off x="549796" y="2060848"/>
            <a:ext cx="11089232" cy="4349780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26A33DE2-531F-4EFD-AAD2-194E0C70E4D1}"/>
              </a:ext>
            </a:extLst>
          </p:cNvPr>
          <p:cNvSpPr txBox="1"/>
          <p:nvPr/>
        </p:nvSpPr>
        <p:spPr>
          <a:xfrm>
            <a:off x="405780" y="447372"/>
            <a:ext cx="114500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b="1" dirty="0">
                <a:latin typeface="Arial" panose="020B0604020202020204" pitchFamily="34" charset="0"/>
                <a:cs typeface="Arial" panose="020B0604020202020204" pitchFamily="34" charset="0"/>
              </a:rPr>
              <a:t>נתונים 3 ריבועים זהים, ו- 3 משולשים יישרי זווית זהים בהם קודקוד הזווית הישרה מונח במפגש אלכסוניו של כל ריבוע.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b="1" dirty="0">
                <a:latin typeface="Arial" panose="020B0604020202020204" pitchFamily="34" charset="0"/>
                <a:cs typeface="Arial" panose="020B0604020202020204" pitchFamily="34" charset="0"/>
              </a:rPr>
              <a:t>צבעו את השטח המשותף לריבוע ולמשולש ישר הזווית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400" b="1" dirty="0">
                <a:latin typeface="Arial" panose="020B0604020202020204" pitchFamily="34" charset="0"/>
                <a:cs typeface="Arial" panose="020B0604020202020204" pitchFamily="34" charset="0"/>
              </a:rPr>
              <a:t>סדרו את השרטוטים לפי גודל השטח המשותף לריבוע ולמשולש ישר הזווית (מהקטן לגדול)</a:t>
            </a:r>
          </a:p>
          <a:p>
            <a:endParaRPr lang="en-I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74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כותרת 9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שאלת השוקולד</a:t>
            </a:r>
          </a:p>
        </p:txBody>
      </p:sp>
      <p:sp>
        <p:nvSpPr>
          <p:cNvPr id="11" name="מציין מיקום טקסט 10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https://www.geogebra.org/m/sp7tdwb5</a:t>
            </a:r>
            <a:endParaRPr lang="he-IL" b="1" dirty="0">
              <a:solidFill>
                <a:schemeClr val="accent6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קבוצה 14">
            <a:extLst>
              <a:ext uri="{FF2B5EF4-FFF2-40B4-BE49-F238E27FC236}">
                <a16:creationId xmlns:a16="http://schemas.microsoft.com/office/drawing/2014/main" id="{620180BA-1595-4ACC-9852-660C6D446432}"/>
              </a:ext>
            </a:extLst>
          </p:cNvPr>
          <p:cNvGrpSpPr/>
          <p:nvPr/>
        </p:nvGrpSpPr>
        <p:grpSpPr>
          <a:xfrm>
            <a:off x="909836" y="391021"/>
            <a:ext cx="10372929" cy="6075957"/>
            <a:chOff x="909836" y="391021"/>
            <a:chExt cx="10372929" cy="6075957"/>
          </a:xfrm>
        </p:grpSpPr>
        <p:pic>
          <p:nvPicPr>
            <p:cNvPr id="3" name="תמונה 2">
              <a:extLst>
                <a:ext uri="{FF2B5EF4-FFF2-40B4-BE49-F238E27FC236}">
                  <a16:creationId xmlns:a16="http://schemas.microsoft.com/office/drawing/2014/main" id="{30672F1D-C2E1-4B0E-B7EA-FF945335A9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934" r="40847"/>
            <a:stretch/>
          </p:blipFill>
          <p:spPr>
            <a:xfrm>
              <a:off x="909836" y="391021"/>
              <a:ext cx="4653905" cy="6075957"/>
            </a:xfrm>
            <a:prstGeom prst="rect">
              <a:avLst/>
            </a:prstGeom>
          </p:spPr>
        </p:pic>
        <p:pic>
          <p:nvPicPr>
            <p:cNvPr id="7" name="תמונה 6">
              <a:extLst>
                <a:ext uri="{FF2B5EF4-FFF2-40B4-BE49-F238E27FC236}">
                  <a16:creationId xmlns:a16="http://schemas.microsoft.com/office/drawing/2014/main" id="{21E1E62F-E66D-4216-A3C6-894B71038B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01265" y="391021"/>
              <a:ext cx="4381500" cy="5438775"/>
            </a:xfrm>
            <a:prstGeom prst="rect">
              <a:avLst/>
            </a:prstGeom>
          </p:spPr>
        </p:pic>
        <p:grpSp>
          <p:nvGrpSpPr>
            <p:cNvPr id="14" name="קבוצה 13">
              <a:extLst>
                <a:ext uri="{FF2B5EF4-FFF2-40B4-BE49-F238E27FC236}">
                  <a16:creationId xmlns:a16="http://schemas.microsoft.com/office/drawing/2014/main" id="{69EA2464-11D9-46FE-A496-8D56300CF32E}"/>
                </a:ext>
              </a:extLst>
            </p:cNvPr>
            <p:cNvGrpSpPr/>
            <p:nvPr/>
          </p:nvGrpSpPr>
          <p:grpSpPr>
            <a:xfrm>
              <a:off x="8542684" y="1844824"/>
              <a:ext cx="936104" cy="853063"/>
              <a:chOff x="8542684" y="1844824"/>
              <a:chExt cx="936104" cy="85306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תיבת טקסט 7">
                    <a:extLst>
                      <a:ext uri="{FF2B5EF4-FFF2-40B4-BE49-F238E27FC236}">
                        <a16:creationId xmlns:a16="http://schemas.microsoft.com/office/drawing/2014/main" id="{761F3EF4-D730-4AC1-8DC0-BE551EA5D361}"/>
                      </a:ext>
                    </a:extLst>
                  </p:cNvPr>
                  <p:cNvSpPr txBox="1"/>
                  <p:nvPr/>
                </p:nvSpPr>
                <p:spPr>
                  <a:xfrm>
                    <a:off x="8902724" y="1844824"/>
                    <a:ext cx="5770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IL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oMath>
                      </m:oMathPara>
                    </a14:m>
                    <a:endParaRPr lang="en-IL" dirty="0"/>
                  </a:p>
                </p:txBody>
              </p:sp>
            </mc:Choice>
            <mc:Fallback xmlns="">
              <p:sp>
                <p:nvSpPr>
                  <p:cNvPr id="8" name="תיבת טקסט 7">
                    <a:extLst>
                      <a:ext uri="{FF2B5EF4-FFF2-40B4-BE49-F238E27FC236}">
                        <a16:creationId xmlns:a16="http://schemas.microsoft.com/office/drawing/2014/main" id="{761F3EF4-D730-4AC1-8DC0-BE551EA5D36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02724" y="1844824"/>
                    <a:ext cx="57708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80000" t="-4444" r="-310000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תיבת טקסט 8">
                    <a:extLst>
                      <a:ext uri="{FF2B5EF4-FFF2-40B4-BE49-F238E27FC236}">
                        <a16:creationId xmlns:a16="http://schemas.microsoft.com/office/drawing/2014/main" id="{45D37636-1C79-463C-981E-7E60487A6F3B}"/>
                      </a:ext>
                    </a:extLst>
                  </p:cNvPr>
                  <p:cNvSpPr txBox="1"/>
                  <p:nvPr/>
                </p:nvSpPr>
                <p:spPr>
                  <a:xfrm>
                    <a:off x="8542684" y="2420888"/>
                    <a:ext cx="57708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IL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oMath>
                      </m:oMathPara>
                    </a14:m>
                    <a:endParaRPr lang="en-IL" dirty="0"/>
                  </a:p>
                </p:txBody>
              </p:sp>
            </mc:Choice>
            <mc:Fallback xmlns="">
              <p:sp>
                <p:nvSpPr>
                  <p:cNvPr id="9" name="תיבת טקסט 8">
                    <a:extLst>
                      <a:ext uri="{FF2B5EF4-FFF2-40B4-BE49-F238E27FC236}">
                        <a16:creationId xmlns:a16="http://schemas.microsoft.com/office/drawing/2014/main" id="{45D37636-1C79-463C-981E-7E60487A6F3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42684" y="2420888"/>
                    <a:ext cx="57708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80000" t="-2174" r="-310000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תיבת טקסט 9">
                    <a:extLst>
                      <a:ext uri="{FF2B5EF4-FFF2-40B4-BE49-F238E27FC236}">
                        <a16:creationId xmlns:a16="http://schemas.microsoft.com/office/drawing/2014/main" id="{7193AD21-3AC7-44D4-94D8-0D96390FEDCD}"/>
                      </a:ext>
                    </a:extLst>
                  </p:cNvPr>
                  <p:cNvSpPr txBox="1"/>
                  <p:nvPr/>
                </p:nvSpPr>
                <p:spPr>
                  <a:xfrm>
                    <a:off x="8960432" y="2282388"/>
                    <a:ext cx="518356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90-</a:t>
                    </a:r>
                    <a14:m>
                      <m:oMath xmlns:m="http://schemas.openxmlformats.org/officeDocument/2006/math">
                        <m:r>
                          <a:rPr lang="en-IL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oMath>
                    </a14:m>
                    <a:endParaRPr lang="en-IL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" name="תיבת טקסט 9">
                    <a:extLst>
                      <a:ext uri="{FF2B5EF4-FFF2-40B4-BE49-F238E27FC236}">
                        <a16:creationId xmlns:a16="http://schemas.microsoft.com/office/drawing/2014/main" id="{7193AD21-3AC7-44D4-94D8-0D96390FEDC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60432" y="2282388"/>
                    <a:ext cx="518356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0000" t="-30435" r="-21176" b="-47826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תיבת טקסט 10">
                  <a:extLst>
                    <a:ext uri="{FF2B5EF4-FFF2-40B4-BE49-F238E27FC236}">
                      <a16:creationId xmlns:a16="http://schemas.microsoft.com/office/drawing/2014/main" id="{207132AD-FA4D-4E70-97D4-B601ECEE138F}"/>
                    </a:ext>
                  </a:extLst>
                </p:cNvPr>
                <p:cNvSpPr txBox="1"/>
                <p:nvPr/>
              </p:nvSpPr>
              <p:spPr>
                <a:xfrm>
                  <a:off x="2593523" y="2559387"/>
                  <a:ext cx="577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L" i="1" smtClean="0"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11" name="תיבת טקסט 10">
                  <a:extLst>
                    <a:ext uri="{FF2B5EF4-FFF2-40B4-BE49-F238E27FC236}">
                      <a16:creationId xmlns:a16="http://schemas.microsoft.com/office/drawing/2014/main" id="{207132AD-FA4D-4E70-97D4-B601ECEE13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3523" y="2559387"/>
                  <a:ext cx="5770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80000" t="-2222" r="-310000" b="-35556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תיבת טקסט 11">
                  <a:extLst>
                    <a:ext uri="{FF2B5EF4-FFF2-40B4-BE49-F238E27FC236}">
                      <a16:creationId xmlns:a16="http://schemas.microsoft.com/office/drawing/2014/main" id="{0A2C4E97-CC8C-4676-8584-2FD33B8F7B0E}"/>
                    </a:ext>
                  </a:extLst>
                </p:cNvPr>
                <p:cNvSpPr txBox="1"/>
                <p:nvPr/>
              </p:nvSpPr>
              <p:spPr>
                <a:xfrm>
                  <a:off x="3502124" y="2089964"/>
                  <a:ext cx="577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IL" i="1" smtClean="0"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en-IL" dirty="0"/>
                </a:p>
              </p:txBody>
            </p:sp>
          </mc:Choice>
          <mc:Fallback xmlns="">
            <p:sp>
              <p:nvSpPr>
                <p:cNvPr id="12" name="תיבת טקסט 11">
                  <a:extLst>
                    <a:ext uri="{FF2B5EF4-FFF2-40B4-BE49-F238E27FC236}">
                      <a16:creationId xmlns:a16="http://schemas.microsoft.com/office/drawing/2014/main" id="{0A2C4E97-CC8C-4676-8584-2FD33B8F7B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2124" y="2089964"/>
                  <a:ext cx="57708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80000" t="-2222" r="-310000" b="-35556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תיבת טקסט 12">
                  <a:extLst>
                    <a:ext uri="{FF2B5EF4-FFF2-40B4-BE49-F238E27FC236}">
                      <a16:creationId xmlns:a16="http://schemas.microsoft.com/office/drawing/2014/main" id="{FDC567C7-6A75-4997-9438-69220A9855F8}"/>
                    </a:ext>
                  </a:extLst>
                </p:cNvPr>
                <p:cNvSpPr txBox="1"/>
                <p:nvPr/>
              </p:nvSpPr>
              <p:spPr>
                <a:xfrm>
                  <a:off x="2718432" y="2282387"/>
                  <a:ext cx="51835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90-</a:t>
                  </a:r>
                  <a14:m>
                    <m:oMath xmlns:m="http://schemas.openxmlformats.org/officeDocument/2006/math">
                      <m:r>
                        <a:rPr lang="en-IL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a14:m>
                  <a:endParaRPr lang="en-IL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תיבת טקסט 12">
                  <a:extLst>
                    <a:ext uri="{FF2B5EF4-FFF2-40B4-BE49-F238E27FC236}">
                      <a16:creationId xmlns:a16="http://schemas.microsoft.com/office/drawing/2014/main" id="{FDC567C7-6A75-4997-9438-69220A9855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8432" y="2282387"/>
                  <a:ext cx="51835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0000" t="-30435" r="-21176" b="-47826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9862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B07FB2C-8D55-4806-8C61-A3146548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>
            <a:noAutofit/>
          </a:bodyPr>
          <a:lstStyle/>
          <a:p>
            <a:r>
              <a:rPr lang="he-IL" sz="3000" dirty="0">
                <a:latin typeface="Arial" panose="020B0604020202020204" pitchFamily="34" charset="0"/>
                <a:cs typeface="Arial" panose="020B0604020202020204" pitchFamily="34" charset="0"/>
              </a:rPr>
              <a:t>חלקו כל קוביית שוקולד באמצעות 2 ישרים ל-4 חלקים שווי שטח. </a:t>
            </a:r>
            <a:br>
              <a:rPr lang="he-IL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3000" dirty="0">
                <a:latin typeface="Arial" panose="020B0604020202020204" pitchFamily="34" charset="0"/>
                <a:cs typeface="Arial" panose="020B0604020202020204" pitchFamily="34" charset="0"/>
              </a:rPr>
              <a:t>בצעו זאת ב-3 דרכים שונות. 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A64C14E-EBA0-4C32-A1A7-BCC0313D4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883" y="2559663"/>
            <a:ext cx="9751060" cy="2754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38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B07FB2C-8D55-4806-8C61-A3146548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>
            <a:noAutofit/>
          </a:bodyPr>
          <a:lstStyle/>
          <a:p>
            <a:pPr algn="ctr"/>
            <a:r>
              <a:rPr lang="he-IL" sz="3000" dirty="0">
                <a:latin typeface="Arial" panose="020B0604020202020204" pitchFamily="34" charset="0"/>
                <a:cs typeface="Arial" panose="020B0604020202020204" pitchFamily="34" charset="0"/>
              </a:rPr>
              <a:t>אילו תנאים חייבים להתקיים </a:t>
            </a:r>
            <a:br>
              <a:rPr lang="he-IL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3000" dirty="0">
                <a:latin typeface="Arial" panose="020B0604020202020204" pitchFamily="34" charset="0"/>
                <a:cs typeface="Arial" panose="020B0604020202020204" pitchFamily="34" charset="0"/>
              </a:rPr>
              <a:t>כדי להגיע לחלוקה של ריבוע ל- 4 חלקים שווי שטח?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A64C14E-EBA0-4C32-A1A7-BCC0313D4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883" y="2559663"/>
            <a:ext cx="9751060" cy="2754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994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49796" y="620688"/>
            <a:ext cx="10945215" cy="936104"/>
          </a:xfrm>
        </p:spPr>
        <p:txBody>
          <a:bodyPr rtlCol="1">
            <a:normAutofit fontScale="90000"/>
          </a:bodyPr>
          <a:lstStyle/>
          <a:p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התנאים ההכרחיים לחלוקה של ריבוע ל- 4 חלקים שווי שטח:</a:t>
            </a:r>
            <a:b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נניח את נקודת החיתוך שבין 2 ישרים </a:t>
            </a:r>
            <a:r>
              <a:rPr lang="he-IL" b="1" dirty="0">
                <a:latin typeface="Arial" panose="020B0604020202020204" pitchFamily="34" charset="0"/>
                <a:cs typeface="Arial" panose="020B0604020202020204" pitchFamily="34" charset="0"/>
              </a:rPr>
              <a:t>מאונכים 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</a:rPr>
              <a:t>על </a:t>
            </a:r>
            <a:r>
              <a:rPr lang="he-IL" b="1" dirty="0">
                <a:latin typeface="Arial" panose="020B0604020202020204" pitchFamily="34" charset="0"/>
                <a:cs typeface="Arial" panose="020B0604020202020204" pitchFamily="34" charset="0"/>
              </a:rPr>
              <a:t>נקודת מפגש האלכסונים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592C9DFD-7C1E-45D7-A1D5-4D3F6F47E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312" y="2852936"/>
            <a:ext cx="4319903" cy="215091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9AD2945-EDF8-4D24-AEA4-A400D7D92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867" y="2540336"/>
            <a:ext cx="3760638" cy="379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60B3EC33-C81B-4269-AF6A-43E19D7998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46"/>
          <a:stretch/>
        </p:blipFill>
        <p:spPr>
          <a:xfrm>
            <a:off x="434646" y="692696"/>
            <a:ext cx="11319531" cy="4896544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3D03BACB-162A-44B1-BE57-400050FA0DEA}"/>
              </a:ext>
            </a:extLst>
          </p:cNvPr>
          <p:cNvSpPr txBox="1"/>
          <p:nvPr/>
        </p:nvSpPr>
        <p:spPr>
          <a:xfrm>
            <a:off x="261764" y="6093296"/>
            <a:ext cx="220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מתוך </a:t>
            </a:r>
            <a:r>
              <a:rPr lang="en-US" dirty="0"/>
              <a:t>melumad.co.il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4B0A9C28-F140-41AE-83EA-414C5C914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276" y="435672"/>
            <a:ext cx="6889601" cy="5986655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A5914F75-9391-4480-81F8-B2E136368828}"/>
              </a:ext>
            </a:extLst>
          </p:cNvPr>
          <p:cNvSpPr txBox="1"/>
          <p:nvPr/>
        </p:nvSpPr>
        <p:spPr>
          <a:xfrm>
            <a:off x="261764" y="6093296"/>
            <a:ext cx="220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מתוך </a:t>
            </a:r>
            <a:r>
              <a:rPr lang="en-US" dirty="0"/>
              <a:t>melumad.co.il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04832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ספרים - קלאסי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584_TF02801059.potx" id="{E5F7FC7F-94A4-445A-A03E-5713A263811E}" vid="{2113FA7F-E1E9-4B18-B42D-A51AA6CB21AC}"/>
    </a:ext>
  </a:extLst>
</a:theme>
</file>

<file path=ppt/theme/theme2.xml><?xml version="1.0" encoding="utf-8"?>
<a:theme xmlns:a="http://schemas.openxmlformats.org/drawingml/2006/main" name="ערכת נושא של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של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מצגת בתחום החינוך בעיצוב ספר קלאסי (מסך רחב)</Template>
  <TotalTime>143</TotalTime>
  <Words>158</Words>
  <Application>Microsoft Office PowerPoint</Application>
  <PresentationFormat>מותאם אישית</PresentationFormat>
  <Paragraphs>25</Paragraphs>
  <Slides>9</Slides>
  <Notes>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4" baseType="lpstr">
      <vt:lpstr>Arial</vt:lpstr>
      <vt:lpstr>Cambria Math</vt:lpstr>
      <vt:lpstr>Constantia</vt:lpstr>
      <vt:lpstr>Tahoma</vt:lpstr>
      <vt:lpstr>ספרים - קלאסי 16x9</vt:lpstr>
      <vt:lpstr>שאלת השוקולד</vt:lpstr>
      <vt:lpstr>מצגת של PowerPoint‏</vt:lpstr>
      <vt:lpstr>שאלת השוקולד</vt:lpstr>
      <vt:lpstr>מצגת של PowerPoint‏</vt:lpstr>
      <vt:lpstr>חלקו כל קוביית שוקולד באמצעות 2 ישרים ל-4 חלקים שווי שטח.  בצעו זאת ב-3 דרכים שונות. </vt:lpstr>
      <vt:lpstr>אילו תנאים חייבים להתקיים  כדי להגיע לחלוקה של ריבוע ל- 4 חלקים שווי שטח?</vt:lpstr>
      <vt:lpstr>התנאים ההכרחיים לחלוקה של ריבוע ל- 4 חלקים שווי שטח: נניח את נקודת החיתוך שבין 2 ישרים מאונכים על נקודת מפגש האלכסונים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שאלת השוקולד</dc:title>
  <dc:creator>Pazit Krimerman</dc:creator>
  <cp:lastModifiedBy>Pazit Krimerman</cp:lastModifiedBy>
  <cp:revision>17</cp:revision>
  <dcterms:created xsi:type="dcterms:W3CDTF">2021-12-03T17:44:09Z</dcterms:created>
  <dcterms:modified xsi:type="dcterms:W3CDTF">2021-12-18T15:58:47Z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