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80" r:id="rId2"/>
    <p:sldId id="308" r:id="rId3"/>
    <p:sldId id="304" r:id="rId4"/>
    <p:sldId id="307" r:id="rId5"/>
    <p:sldId id="306" r:id="rId6"/>
    <p:sldId id="311" r:id="rId7"/>
    <p:sldId id="261" r:id="rId8"/>
    <p:sldId id="257" r:id="rId9"/>
    <p:sldId id="310" r:id="rId10"/>
    <p:sldId id="312" r:id="rId11"/>
    <p:sldId id="259" r:id="rId12"/>
    <p:sldId id="260" r:id="rId13"/>
    <p:sldId id="27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0C0"/>
    <a:srgbClr val="990099"/>
    <a:srgbClr val="6BA575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im.padlet.org/mirela_widder/knhmr6pupipz09yj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shal.weizmann.ac.il/course/view.php?id=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B7EB0F-5D57-4689-85A8-165E0127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554" y="3311666"/>
            <a:ext cx="3485073" cy="579041"/>
          </a:xfrm>
        </p:spPr>
        <p:txBody>
          <a:bodyPr>
            <a:noAutofit/>
          </a:bodyPr>
          <a:lstStyle/>
          <a:p>
            <a:r>
              <a:rPr lang="he-IL" sz="5400" b="1" dirty="0">
                <a:solidFill>
                  <a:srgbClr val="C00000"/>
                </a:solidFill>
              </a:rPr>
              <a:t>קהילת יב"ע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079" y="1540568"/>
            <a:ext cx="789301" cy="3889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e-IL" sz="2300" dirty="0">
                <a:solidFill>
                  <a:srgbClr val="5792BA"/>
                </a:solidFill>
              </a:rPr>
              <a:t>בס"ד</a:t>
            </a:r>
            <a:endParaRPr lang="en-US" sz="2300" dirty="0">
              <a:solidFill>
                <a:srgbClr val="5792B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D5C0-7BA3-491A-9E38-5DF875546186}"/>
              </a:ext>
            </a:extLst>
          </p:cNvPr>
          <p:cNvSpPr txBox="1"/>
          <p:nvPr/>
        </p:nvSpPr>
        <p:spPr>
          <a:xfrm>
            <a:off x="11433186" y="8786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F2DB8-2918-4EC3-9936-7A84F5D0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2926B-6217-4DFE-9420-BB3CD43469C2}"/>
              </a:ext>
            </a:extLst>
          </p:cNvPr>
          <p:cNvSpPr txBox="1"/>
          <p:nvPr/>
        </p:nvSpPr>
        <p:spPr>
          <a:xfrm>
            <a:off x="447675" y="2114102"/>
            <a:ext cx="1129665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LID4096" sz="3600" b="1" dirty="0">
                <a:solidFill>
                  <a:srgbClr val="211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מהי לדעתכם למידה המבוססת על פתרון בעיות מתמטיות?</a:t>
            </a:r>
          </a:p>
          <a:p>
            <a:pPr algn="r" rtl="1"/>
            <a:r>
              <a:rPr lang="LID4096" sz="3600" b="1" dirty="0">
                <a:solidFill>
                  <a:srgbClr val="211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מה הציפיות שלכם מהשתתפותכם  בהשתלמות?</a:t>
            </a:r>
            <a:endParaRPr lang="he-IL" sz="3600" b="1" dirty="0">
              <a:solidFill>
                <a:srgbClr val="211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3600" b="1" dirty="0">
              <a:solidFill>
                <a:srgbClr val="211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העלו ל-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he-I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בקישור:</a:t>
            </a:r>
          </a:p>
          <a:p>
            <a:pPr algn="r" rtl="1"/>
            <a:endParaRPr lang="LID4096" sz="3600" b="1" dirty="0">
              <a:solidFill>
                <a:srgbClr val="211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508A9D-955D-4025-AE0C-8243FCDA6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91599"/>
              </p:ext>
            </p:extLst>
          </p:nvPr>
        </p:nvGraphicFramePr>
        <p:xfrm>
          <a:off x="1066800" y="5562641"/>
          <a:ext cx="10058400" cy="443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140280566"/>
                    </a:ext>
                  </a:extLst>
                </a:gridCol>
              </a:tblGrid>
              <a:tr h="443438"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u="sng" dirty="0">
                          <a:effectLst/>
                          <a:hlinkClick r:id="rId3"/>
                        </a:rPr>
                        <a:t>https://oranim.padlet.org/mirela_widder/knhmr6pupipz09yj</a:t>
                      </a:r>
                      <a:endParaRPr lang="he-IL" sz="2800" u="sng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07177115"/>
                  </a:ext>
                </a:extLst>
              </a:tr>
            </a:tbl>
          </a:graphicData>
        </a:graphic>
      </p:graphicFrame>
      <p:pic>
        <p:nvPicPr>
          <p:cNvPr id="2052" name="Picture 4" descr="Expectation Images, Stock Photos &amp; Vectors | Shutterstock">
            <a:extLst>
              <a:ext uri="{FF2B5EF4-FFF2-40B4-BE49-F238E27FC236}">
                <a16:creationId xmlns:a16="http://schemas.microsoft.com/office/drawing/2014/main" id="{DA152565-6A0B-4A26-8002-4506D08D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483708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3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A2141C-DA38-4E46-97F3-7D1C525F6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BF53D-6D40-4BA0-8256-AFD68E1E8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 l="26602" t="30261" r="25348" b="9860"/>
          <a:stretch/>
        </p:blipFill>
        <p:spPr>
          <a:xfrm>
            <a:off x="3768020" y="87629"/>
            <a:ext cx="8281740" cy="5805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00DCC-E282-4C38-A7FD-10C41799D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 l="38906" t="38195" r="26875" b="29444"/>
          <a:stretch/>
        </p:blipFill>
        <p:spPr>
          <a:xfrm>
            <a:off x="-170877" y="2819400"/>
            <a:ext cx="6266877" cy="333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6788E-068A-4E74-8E4C-888B4D1BEDEF}"/>
              </a:ext>
            </a:extLst>
          </p:cNvPr>
          <p:cNvSpPr txBox="1"/>
          <p:nvPr/>
        </p:nvSpPr>
        <p:spPr>
          <a:xfrm>
            <a:off x="704191" y="41075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5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D7209A-4758-4ABB-886C-8EC4F3E37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AD5E3-0EB0-4218-86E9-0C704362D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66" t="27555" r="35751" b="25185"/>
          <a:stretch/>
        </p:blipFill>
        <p:spPr>
          <a:xfrm>
            <a:off x="304800" y="1817327"/>
            <a:ext cx="4338320" cy="4258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1C050-8B26-44E9-BF30-221B4194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207" y="200025"/>
            <a:ext cx="9954873" cy="3640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1874-0E64-4F08-A56B-08AD7CA786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04080" y="4786275"/>
            <a:ext cx="7366000" cy="1058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692BC-C09D-40C1-B316-6F33CD49700C}"/>
              </a:ext>
            </a:extLst>
          </p:cNvPr>
          <p:cNvSpPr txBox="1"/>
          <p:nvPr/>
        </p:nvSpPr>
        <p:spPr>
          <a:xfrm>
            <a:off x="304800" y="20002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2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61EBA6-73C3-4927-B15E-18DF4CC1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70F615-AED6-41B5-B437-E508AAD9FE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655" y="403480"/>
            <a:ext cx="3629025" cy="885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44427-2983-44EA-9111-75DEF2977470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FFC55-3894-4087-8AA2-89363FAF0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047" y="1418286"/>
            <a:ext cx="4977905" cy="47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A079E89-041B-4B80-B5A6-0098C526B9F2}"/>
                  </a:ext>
                </a:extLst>
              </p:cNvPr>
              <p:cNvSpPr/>
              <p:nvPr/>
            </p:nvSpPr>
            <p:spPr>
              <a:xfrm>
                <a:off x="2348313" y="1224793"/>
                <a:ext cx="7978536" cy="494950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sz="3200" b="1" dirty="0"/>
                  <a:t>נתונה פונקציה רציפה </a:t>
                </a:r>
                <a:r>
                  <a:rPr lang="en-US" sz="3200" b="1" dirty="0"/>
                  <a:t>f(x)</a:t>
                </a:r>
              </a:p>
              <a:p>
                <a:pPr algn="ctr" rtl="1"/>
                <a:r>
                  <a:rPr lang="he-IL" sz="3200" b="1" dirty="0"/>
                  <a:t>שמקיימת עבור כל ערך של </a:t>
                </a:r>
                <a:r>
                  <a:rPr lang="en-US" sz="3200" b="1" dirty="0"/>
                  <a:t>X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e-IL" sz="32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32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he-IL" sz="3200" b="1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he-IL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he-IL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he-IL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e-IL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  <a:p>
                <a:pPr algn="ctr" rtl="1"/>
                <a:r>
                  <a:rPr lang="he-IL" sz="3200" b="1" dirty="0"/>
                  <a:t>א. לפונקציה בהכרח יש נקודת קיצון</a:t>
                </a:r>
              </a:p>
              <a:p>
                <a:pPr algn="ctr" rtl="1"/>
                <a:r>
                  <a:rPr lang="he-IL" sz="3200" b="1" dirty="0"/>
                  <a:t>ב. לפונקציה בהכרח אין נקודות קיצון</a:t>
                </a:r>
              </a:p>
              <a:p>
                <a:pPr algn="ctr" rtl="1"/>
                <a:r>
                  <a:rPr lang="he-IL" sz="3200" b="1" dirty="0"/>
                  <a:t>ג. אי אפשר לדעת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A079E89-041B-4B80-B5A6-0098C526B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13" y="1224793"/>
                <a:ext cx="7978536" cy="49495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13" y="5106697"/>
            <a:ext cx="1311594" cy="1415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551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7D370-0EDA-4859-8BD0-FE04C541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55C7DD-10F1-4D55-8ABC-20D1F5184529}"/>
              </a:ext>
            </a:extLst>
          </p:cNvPr>
          <p:cNvSpPr/>
          <p:nvPr/>
        </p:nvSpPr>
        <p:spPr>
          <a:xfrm rot="20434188">
            <a:off x="1447253" y="1576334"/>
            <a:ext cx="3284729" cy="44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28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28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28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28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1DE9EB-B2E8-4EEC-A262-F138C00EDD91}"/>
              </a:ext>
            </a:extLst>
          </p:cNvPr>
          <p:cNvSpPr/>
          <p:nvPr/>
        </p:nvSpPr>
        <p:spPr>
          <a:xfrm rot="987911">
            <a:off x="7376307" y="1621582"/>
            <a:ext cx="3284729" cy="44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28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28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28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B767-1E07-44FE-A768-8D778DC460BE}"/>
              </a:ext>
            </a:extLst>
          </p:cNvPr>
          <p:cNvSpPr txBox="1"/>
          <p:nvPr/>
        </p:nvSpPr>
        <p:spPr>
          <a:xfrm>
            <a:off x="11324129" y="32276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C6265-8AAE-431F-98E1-59382934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507427"/>
            <a:ext cx="21907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8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C31539-6FDF-4D61-8700-AF78AF8C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754" y="832294"/>
            <a:ext cx="6381750" cy="5591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75842B-0DCF-4982-A333-EACEB19C1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355" y="1861870"/>
            <a:ext cx="2399339" cy="3532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66B72B-1077-4644-8E54-6AFFDDFE16EA}"/>
              </a:ext>
            </a:extLst>
          </p:cNvPr>
          <p:cNvSpPr/>
          <p:nvPr/>
        </p:nvSpPr>
        <p:spPr>
          <a:xfrm>
            <a:off x="8959354" y="1854792"/>
            <a:ext cx="2399339" cy="353202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9357AE-3804-4997-BD4D-64686BBF0514}"/>
              </a:ext>
            </a:extLst>
          </p:cNvPr>
          <p:cNvSpPr/>
          <p:nvPr/>
        </p:nvSpPr>
        <p:spPr>
          <a:xfrm>
            <a:off x="4462615" y="3429000"/>
            <a:ext cx="1633385" cy="28070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3B11E-BDBE-42D3-B1A1-AD617AF84402}"/>
              </a:ext>
            </a:extLst>
          </p:cNvPr>
          <p:cNvSpPr/>
          <p:nvPr/>
        </p:nvSpPr>
        <p:spPr>
          <a:xfrm>
            <a:off x="2114398" y="844047"/>
            <a:ext cx="6401106" cy="556766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9E1741-A0F2-4249-B9ED-5EBB6D21F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A058B9-2A26-4EBC-AA88-33551B24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57" y="1898992"/>
            <a:ext cx="9534832" cy="306001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665B170-E9FE-45A1-BDDA-B980A620FB0B}"/>
              </a:ext>
            </a:extLst>
          </p:cNvPr>
          <p:cNvSpPr/>
          <p:nvPr/>
        </p:nvSpPr>
        <p:spPr>
          <a:xfrm>
            <a:off x="2541865" y="4228052"/>
            <a:ext cx="8422548" cy="5201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287A9B-6BAC-48E4-B576-B0A5AE21BA79}"/>
              </a:ext>
            </a:extLst>
          </p:cNvPr>
          <p:cNvSpPr/>
          <p:nvPr/>
        </p:nvSpPr>
        <p:spPr>
          <a:xfrm>
            <a:off x="6988030" y="880843"/>
            <a:ext cx="4051882" cy="4026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בגרות חורף תשע"ח, שאלה 8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C6DDE-8210-468E-8519-43385ABF8BD6}"/>
              </a:ext>
            </a:extLst>
          </p:cNvPr>
          <p:cNvSpPr/>
          <p:nvPr/>
        </p:nvSpPr>
        <p:spPr>
          <a:xfrm>
            <a:off x="1598057" y="1898992"/>
            <a:ext cx="9534832" cy="306001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E2BE9-0F06-4BC5-961F-831D1AB66EBB}"/>
              </a:ext>
            </a:extLst>
          </p:cNvPr>
          <p:cNvSpPr txBox="1"/>
          <p:nvPr/>
        </p:nvSpPr>
        <p:spPr>
          <a:xfrm>
            <a:off x="11132889" y="21370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2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B80FCE2-22A3-4B3D-9B4C-E45E2970D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11368D-C4CE-45FE-890A-90E8AE45830C}"/>
              </a:ext>
            </a:extLst>
          </p:cNvPr>
          <p:cNvSpPr/>
          <p:nvPr/>
        </p:nvSpPr>
        <p:spPr>
          <a:xfrm>
            <a:off x="3252486" y="2268638"/>
            <a:ext cx="2268638" cy="3090440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4EEE83-9CBE-40D0-B5C7-B99B8D95752E}"/>
              </a:ext>
            </a:extLst>
          </p:cNvPr>
          <p:cNvSpPr/>
          <p:nvPr/>
        </p:nvSpPr>
        <p:spPr>
          <a:xfrm rot="20386967">
            <a:off x="4866073" y="1653008"/>
            <a:ext cx="2945227" cy="3298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E22F3-37C2-4795-999F-4CC5B8FE9F7A}"/>
              </a:ext>
            </a:extLst>
          </p:cNvPr>
          <p:cNvSpPr/>
          <p:nvPr/>
        </p:nvSpPr>
        <p:spPr>
          <a:xfrm rot="1215805">
            <a:off x="755861" y="1628570"/>
            <a:ext cx="3124282" cy="3297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0B566-B9D4-4E27-96CB-A51058A81E04}"/>
              </a:ext>
            </a:extLst>
          </p:cNvPr>
          <p:cNvSpPr txBox="1"/>
          <p:nvPr/>
        </p:nvSpPr>
        <p:spPr>
          <a:xfrm>
            <a:off x="4200614" y="1794076"/>
            <a:ext cx="36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B2B6C-C3B7-4571-8828-DCC50B2D1B4B}"/>
              </a:ext>
            </a:extLst>
          </p:cNvPr>
          <p:cNvSpPr/>
          <p:nvPr/>
        </p:nvSpPr>
        <p:spPr>
          <a:xfrm>
            <a:off x="242933" y="432840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D9993-C857-4EC5-9D8A-BF2B53B01E09}"/>
              </a:ext>
            </a:extLst>
          </p:cNvPr>
          <p:cNvSpPr/>
          <p:nvPr/>
        </p:nvSpPr>
        <p:spPr>
          <a:xfrm>
            <a:off x="1426928" y="8727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88A4F-7AF7-4E5D-8799-767B42A8644B}"/>
              </a:ext>
            </a:extLst>
          </p:cNvPr>
          <p:cNvSpPr/>
          <p:nvPr/>
        </p:nvSpPr>
        <p:spPr>
          <a:xfrm>
            <a:off x="3074392" y="537345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243BB-A1ED-47C8-A181-858CF119FA5C}"/>
              </a:ext>
            </a:extLst>
          </p:cNvPr>
          <p:cNvSpPr/>
          <p:nvPr/>
        </p:nvSpPr>
        <p:spPr>
          <a:xfrm>
            <a:off x="5343030" y="535907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87D5F-D022-4AA1-9B26-AF1F3BE1EBB9}"/>
              </a:ext>
            </a:extLst>
          </p:cNvPr>
          <p:cNvSpPr/>
          <p:nvPr/>
        </p:nvSpPr>
        <p:spPr>
          <a:xfrm>
            <a:off x="8290569" y="4143737"/>
            <a:ext cx="30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27450-8E32-4F6A-9C4F-0B2110B99006}"/>
              </a:ext>
            </a:extLst>
          </p:cNvPr>
          <p:cNvSpPr/>
          <p:nvPr/>
        </p:nvSpPr>
        <p:spPr>
          <a:xfrm>
            <a:off x="7017500" y="88111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3E95FA-17FE-4887-8E52-CA9986A3C9E4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3252486" y="1258667"/>
            <a:ext cx="3903765" cy="4100411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B32C6C-63C1-4F8F-BF04-A78F58B0D72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26928" y="1189589"/>
            <a:ext cx="4078166" cy="4169489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CEB948-0831-420F-8687-E92EA7460A15}"/>
              </a:ext>
            </a:extLst>
          </p:cNvPr>
          <p:cNvSpPr txBox="1"/>
          <p:nvPr/>
        </p:nvSpPr>
        <p:spPr>
          <a:xfrm>
            <a:off x="7680829" y="1597142"/>
            <a:ext cx="4511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על צלעותיו של משולש שווה שוקיים</a:t>
            </a:r>
          </a:p>
          <a:p>
            <a:pPr algn="r"/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בונים כלפי חוץ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= 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B0DA35-38CB-4507-867A-28C5FE31CC22}"/>
              </a:ext>
            </a:extLst>
          </p:cNvPr>
          <p:cNvSpPr txBox="1"/>
          <p:nvPr/>
        </p:nvSpPr>
        <p:spPr>
          <a:xfrm>
            <a:off x="8742648" y="2406841"/>
            <a:ext cx="320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ABMK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ו-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ACDF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ריבועים</a:t>
            </a:r>
            <a:r>
              <a:rPr lang="he-IL" sz="2400" dirty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89277-1A50-4B17-B8D7-CA49F3C08653}"/>
              </a:ext>
            </a:extLst>
          </p:cNvPr>
          <p:cNvSpPr txBox="1"/>
          <p:nvPr/>
        </p:nvSpPr>
        <p:spPr>
          <a:xfrm>
            <a:off x="8592126" y="2847207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FB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ו-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CK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הוכיחו שהקטעים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6D73F-C117-45B4-9A8B-FABC052393A7}"/>
              </a:ext>
            </a:extLst>
          </p:cNvPr>
          <p:cNvSpPr txBox="1"/>
          <p:nvPr/>
        </p:nvSpPr>
        <p:spPr>
          <a:xfrm>
            <a:off x="8823183" y="3302400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שווים ומאונכים זה לזה.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FCCA23-93A4-457A-93D8-3883089C8C74}"/>
              </a:ext>
            </a:extLst>
          </p:cNvPr>
          <p:cNvSpPr txBox="1"/>
          <p:nvPr/>
        </p:nvSpPr>
        <p:spPr>
          <a:xfrm>
            <a:off x="3611301" y="632599"/>
            <a:ext cx="1563200" cy="4151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הבעיה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2F362B-8D21-4AA3-8287-F7E70274F32E}"/>
              </a:ext>
            </a:extLst>
          </p:cNvPr>
          <p:cNvSpPr txBox="1"/>
          <p:nvPr/>
        </p:nvSpPr>
        <p:spPr>
          <a:xfrm>
            <a:off x="11304567" y="794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198F36-D57F-4D37-AE53-E267823113D9}"/>
              </a:ext>
            </a:extLst>
          </p:cNvPr>
          <p:cNvCxnSpPr>
            <a:stCxn id="2" idx="2"/>
            <a:endCxn id="9" idx="0"/>
          </p:cNvCxnSpPr>
          <p:nvPr/>
        </p:nvCxnSpPr>
        <p:spPr>
          <a:xfrm>
            <a:off x="3252486" y="5359078"/>
            <a:ext cx="225260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25750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414B18-F067-4A98-9DF2-820199F9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11368D-C4CE-45FE-890A-90E8AE45830C}"/>
              </a:ext>
            </a:extLst>
          </p:cNvPr>
          <p:cNvSpPr/>
          <p:nvPr/>
        </p:nvSpPr>
        <p:spPr>
          <a:xfrm>
            <a:off x="3252486" y="2268638"/>
            <a:ext cx="2268638" cy="3090440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4EEE83-9CBE-40D0-B5C7-B99B8D95752E}"/>
              </a:ext>
            </a:extLst>
          </p:cNvPr>
          <p:cNvSpPr/>
          <p:nvPr/>
        </p:nvSpPr>
        <p:spPr>
          <a:xfrm rot="20386967">
            <a:off x="4866073" y="1653008"/>
            <a:ext cx="2945227" cy="3298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E22F3-37C2-4795-999F-4CC5B8FE9F7A}"/>
              </a:ext>
            </a:extLst>
          </p:cNvPr>
          <p:cNvSpPr/>
          <p:nvPr/>
        </p:nvSpPr>
        <p:spPr>
          <a:xfrm rot="1215805">
            <a:off x="755861" y="1628570"/>
            <a:ext cx="3124282" cy="3297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0B566-B9D4-4E27-96CB-A51058A81E04}"/>
              </a:ext>
            </a:extLst>
          </p:cNvPr>
          <p:cNvSpPr txBox="1"/>
          <p:nvPr/>
        </p:nvSpPr>
        <p:spPr>
          <a:xfrm>
            <a:off x="4200614" y="1794076"/>
            <a:ext cx="36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B2B6C-C3B7-4571-8828-DCC50B2D1B4B}"/>
              </a:ext>
            </a:extLst>
          </p:cNvPr>
          <p:cNvSpPr/>
          <p:nvPr/>
        </p:nvSpPr>
        <p:spPr>
          <a:xfrm>
            <a:off x="119325" y="432840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D9993-C857-4EC5-9D8A-BF2B53B01E09}"/>
              </a:ext>
            </a:extLst>
          </p:cNvPr>
          <p:cNvSpPr/>
          <p:nvPr/>
        </p:nvSpPr>
        <p:spPr>
          <a:xfrm>
            <a:off x="1426928" y="8727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88A4F-7AF7-4E5D-8799-767B42A8644B}"/>
              </a:ext>
            </a:extLst>
          </p:cNvPr>
          <p:cNvSpPr/>
          <p:nvPr/>
        </p:nvSpPr>
        <p:spPr>
          <a:xfrm>
            <a:off x="3074392" y="537345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243BB-A1ED-47C8-A181-858CF119FA5C}"/>
              </a:ext>
            </a:extLst>
          </p:cNvPr>
          <p:cNvSpPr/>
          <p:nvPr/>
        </p:nvSpPr>
        <p:spPr>
          <a:xfrm>
            <a:off x="5343030" y="535907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87D5F-D022-4AA1-9B26-AF1F3BE1EBB9}"/>
              </a:ext>
            </a:extLst>
          </p:cNvPr>
          <p:cNvSpPr/>
          <p:nvPr/>
        </p:nvSpPr>
        <p:spPr>
          <a:xfrm>
            <a:off x="8290569" y="4143737"/>
            <a:ext cx="30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27450-8E32-4F6A-9C4F-0B2110B99006}"/>
              </a:ext>
            </a:extLst>
          </p:cNvPr>
          <p:cNvSpPr/>
          <p:nvPr/>
        </p:nvSpPr>
        <p:spPr>
          <a:xfrm>
            <a:off x="7017500" y="88111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3E95FA-17FE-4887-8E52-CA9986A3C9E4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3252486" y="1258667"/>
            <a:ext cx="3903765" cy="4100411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B32C6C-63C1-4F8F-BF04-A78F58B0D72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26928" y="1189589"/>
            <a:ext cx="4078166" cy="4169489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CEB948-0831-420F-8687-E92EA7460A15}"/>
              </a:ext>
            </a:extLst>
          </p:cNvPr>
          <p:cNvSpPr txBox="1"/>
          <p:nvPr/>
        </p:nvSpPr>
        <p:spPr>
          <a:xfrm>
            <a:off x="7511433" y="1093652"/>
            <a:ext cx="4511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על צלעותיו של משולש שווה שוקיים</a:t>
            </a:r>
          </a:p>
          <a:p>
            <a:pPr algn="r"/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בונים כלפי חוץ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= 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B0DA35-38CB-4507-867A-28C5FE31CC22}"/>
              </a:ext>
            </a:extLst>
          </p:cNvPr>
          <p:cNvSpPr txBox="1"/>
          <p:nvPr/>
        </p:nvSpPr>
        <p:spPr>
          <a:xfrm>
            <a:off x="8629691" y="1900385"/>
            <a:ext cx="339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ABMK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ו-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ACDF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ריבועים</a:t>
            </a:r>
            <a:r>
              <a:rPr lang="he-IL" sz="2400" dirty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89277-1A50-4B17-B8D7-CA49F3C08653}"/>
              </a:ext>
            </a:extLst>
          </p:cNvPr>
          <p:cNvSpPr txBox="1"/>
          <p:nvPr/>
        </p:nvSpPr>
        <p:spPr>
          <a:xfrm>
            <a:off x="8477969" y="2465655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FB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ו-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CK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הוכיחו שהקטעים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6D73F-C117-45B4-9A8B-FABC052393A7}"/>
              </a:ext>
            </a:extLst>
          </p:cNvPr>
          <p:cNvSpPr txBox="1"/>
          <p:nvPr/>
        </p:nvSpPr>
        <p:spPr>
          <a:xfrm>
            <a:off x="8823183" y="2920025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שווים ומאונכים זה לזה.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3BF203-63A5-4383-88C1-ECD4F0D6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833" y="4294337"/>
            <a:ext cx="1128054" cy="13076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586A8D-183C-4AE8-8ED9-E9E6F7651793}"/>
              </a:ext>
            </a:extLst>
          </p:cNvPr>
          <p:cNvSpPr txBox="1"/>
          <p:nvPr/>
        </p:nvSpPr>
        <p:spPr>
          <a:xfrm>
            <a:off x="281487" y="5587368"/>
            <a:ext cx="984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211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זה ברור! אם נסובב את כל השרטוט ב 90 מעלות הקטעים האלה יתלכדו!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211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48243E-52C1-4563-A631-F8A055605E0F}"/>
              </a:ext>
            </a:extLst>
          </p:cNvPr>
          <p:cNvSpPr txBox="1"/>
          <p:nvPr/>
        </p:nvSpPr>
        <p:spPr>
          <a:xfrm>
            <a:off x="1571987" y="6000326"/>
            <a:ext cx="593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211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לכן הם שווים והזווית ביניהם שווה ל 90 מעלות</a:t>
            </a:r>
            <a:r>
              <a:rPr lang="he-IL" sz="2400" b="1" dirty="0">
                <a:solidFill>
                  <a:srgbClr val="2110C0"/>
                </a:solidFill>
              </a:rPr>
              <a:t>.</a:t>
            </a:r>
            <a:endParaRPr lang="en-US" sz="2400" b="1" dirty="0">
              <a:solidFill>
                <a:srgbClr val="211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FCCA23-93A4-457A-93D8-3883089C8C74}"/>
              </a:ext>
            </a:extLst>
          </p:cNvPr>
          <p:cNvSpPr txBox="1"/>
          <p:nvPr/>
        </p:nvSpPr>
        <p:spPr>
          <a:xfrm>
            <a:off x="3611301" y="632599"/>
            <a:ext cx="1563200" cy="4151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הפתרון 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2F362B-8D21-4AA3-8287-F7E70274F32E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198F36-D57F-4D37-AE53-E267823113D9}"/>
              </a:ext>
            </a:extLst>
          </p:cNvPr>
          <p:cNvCxnSpPr>
            <a:stCxn id="2" idx="2"/>
            <a:endCxn id="9" idx="0"/>
          </p:cNvCxnSpPr>
          <p:nvPr/>
        </p:nvCxnSpPr>
        <p:spPr>
          <a:xfrm>
            <a:off x="3252486" y="5359078"/>
            <a:ext cx="225260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5D7A348-6B4A-4846-A94A-FA5EEDDAE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235" y="4388050"/>
            <a:ext cx="1638765" cy="19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457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11368D-C4CE-45FE-890A-90E8AE45830C}"/>
              </a:ext>
            </a:extLst>
          </p:cNvPr>
          <p:cNvSpPr/>
          <p:nvPr/>
        </p:nvSpPr>
        <p:spPr>
          <a:xfrm>
            <a:off x="3252486" y="2268638"/>
            <a:ext cx="2268638" cy="3090440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4EEE83-9CBE-40D0-B5C7-B99B8D95752E}"/>
              </a:ext>
            </a:extLst>
          </p:cNvPr>
          <p:cNvSpPr/>
          <p:nvPr/>
        </p:nvSpPr>
        <p:spPr>
          <a:xfrm rot="20386967">
            <a:off x="4866073" y="1653008"/>
            <a:ext cx="2945227" cy="3298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E22F3-37C2-4795-999F-4CC5B8FE9F7A}"/>
              </a:ext>
            </a:extLst>
          </p:cNvPr>
          <p:cNvSpPr/>
          <p:nvPr/>
        </p:nvSpPr>
        <p:spPr>
          <a:xfrm rot="1215805">
            <a:off x="755862" y="1628570"/>
            <a:ext cx="3124282" cy="3297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0B566-B9D4-4E27-96CB-A51058A81E04}"/>
              </a:ext>
            </a:extLst>
          </p:cNvPr>
          <p:cNvSpPr txBox="1"/>
          <p:nvPr/>
        </p:nvSpPr>
        <p:spPr>
          <a:xfrm>
            <a:off x="4200614" y="1794076"/>
            <a:ext cx="36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B2B6C-C3B7-4571-8828-DCC50B2D1B4B}"/>
              </a:ext>
            </a:extLst>
          </p:cNvPr>
          <p:cNvSpPr/>
          <p:nvPr/>
        </p:nvSpPr>
        <p:spPr>
          <a:xfrm>
            <a:off x="242933" y="432840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D9993-C857-4EC5-9D8A-BF2B53B01E09}"/>
              </a:ext>
            </a:extLst>
          </p:cNvPr>
          <p:cNvSpPr/>
          <p:nvPr/>
        </p:nvSpPr>
        <p:spPr>
          <a:xfrm>
            <a:off x="1426928" y="8727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88A4F-7AF7-4E5D-8799-767B42A8644B}"/>
              </a:ext>
            </a:extLst>
          </p:cNvPr>
          <p:cNvSpPr/>
          <p:nvPr/>
        </p:nvSpPr>
        <p:spPr>
          <a:xfrm>
            <a:off x="3074392" y="537345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243BB-A1ED-47C8-A181-858CF119FA5C}"/>
              </a:ext>
            </a:extLst>
          </p:cNvPr>
          <p:cNvSpPr/>
          <p:nvPr/>
        </p:nvSpPr>
        <p:spPr>
          <a:xfrm>
            <a:off x="5343030" y="535907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87D5F-D022-4AA1-9B26-AF1F3BE1EBB9}"/>
              </a:ext>
            </a:extLst>
          </p:cNvPr>
          <p:cNvSpPr/>
          <p:nvPr/>
        </p:nvSpPr>
        <p:spPr>
          <a:xfrm>
            <a:off x="8290569" y="4143737"/>
            <a:ext cx="30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27450-8E32-4F6A-9C4F-0B2110B99006}"/>
              </a:ext>
            </a:extLst>
          </p:cNvPr>
          <p:cNvSpPr/>
          <p:nvPr/>
        </p:nvSpPr>
        <p:spPr>
          <a:xfrm>
            <a:off x="7017500" y="88111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3E95FA-17FE-4887-8E52-CA9986A3C9E4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3252486" y="1258667"/>
            <a:ext cx="3903765" cy="4100411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B32C6C-63C1-4F8F-BF04-A78F58B0D72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26928" y="1189589"/>
            <a:ext cx="4078166" cy="4169489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CEB948-0831-420F-8687-E92EA7460A15}"/>
              </a:ext>
            </a:extLst>
          </p:cNvPr>
          <p:cNvSpPr txBox="1"/>
          <p:nvPr/>
        </p:nvSpPr>
        <p:spPr>
          <a:xfrm>
            <a:off x="8084244" y="1352059"/>
            <a:ext cx="397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אם נסובב את כל המישור סביב</a:t>
            </a:r>
          </a:p>
          <a:p>
            <a:pPr algn="r"/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נגד כיוון השעון ב ˚90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נקודה</a:t>
            </a:r>
            <a:r>
              <a:rPr lang="he-I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B0DA35-38CB-4507-867A-28C5FE31CC22}"/>
              </a:ext>
            </a:extLst>
          </p:cNvPr>
          <p:cNvSpPr txBox="1"/>
          <p:nvPr/>
        </p:nvSpPr>
        <p:spPr>
          <a:xfrm>
            <a:off x="9301596" y="2240568"/>
            <a:ext cx="76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he-IL" sz="2400" dirty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89277-1A50-4B17-B8D7-CA49F3C08653}"/>
              </a:ext>
            </a:extLst>
          </p:cNvPr>
          <p:cNvSpPr txBox="1"/>
          <p:nvPr/>
        </p:nvSpPr>
        <p:spPr>
          <a:xfrm>
            <a:off x="11118335" y="3136602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לכן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3BF203-63A5-4383-88C1-ECD4F0D6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271" y="5088972"/>
            <a:ext cx="1128054" cy="13076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586A8D-183C-4AE8-8ED9-E9E6F7651793}"/>
              </a:ext>
            </a:extLst>
          </p:cNvPr>
          <p:cNvSpPr txBox="1"/>
          <p:nvPr/>
        </p:nvSpPr>
        <p:spPr>
          <a:xfrm>
            <a:off x="826968" y="5610516"/>
            <a:ext cx="7479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1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זה ברור! אם נסבב את כל השרטוט ב 90 מעלות הקטעים האלה יתלכדו!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1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48243E-52C1-4563-A631-F8A055605E0F}"/>
              </a:ext>
            </a:extLst>
          </p:cNvPr>
          <p:cNvSpPr txBox="1"/>
          <p:nvPr/>
        </p:nvSpPr>
        <p:spPr>
          <a:xfrm>
            <a:off x="2042118" y="5968939"/>
            <a:ext cx="4993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1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לכן הם שווים והזווית ביניהם שווה ל 90 מעלות.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1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FCCA23-93A4-457A-93D8-3883089C8C74}"/>
              </a:ext>
            </a:extLst>
          </p:cNvPr>
          <p:cNvSpPr txBox="1"/>
          <p:nvPr/>
        </p:nvSpPr>
        <p:spPr>
          <a:xfrm>
            <a:off x="3611301" y="632599"/>
            <a:ext cx="1563200" cy="4151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הפתרון !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9E18F712-25E9-4328-AFA6-02034DB85CD8}"/>
              </a:ext>
            </a:extLst>
          </p:cNvPr>
          <p:cNvSpPr/>
          <p:nvPr/>
        </p:nvSpPr>
        <p:spPr>
          <a:xfrm rot="19301687">
            <a:off x="3713248" y="2137306"/>
            <a:ext cx="343459" cy="6722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212CDA79-380A-493E-A1F0-3BB0A15411FB}"/>
              </a:ext>
            </a:extLst>
          </p:cNvPr>
          <p:cNvSpPr/>
          <p:nvPr/>
        </p:nvSpPr>
        <p:spPr>
          <a:xfrm rot="12478251">
            <a:off x="4676546" y="2130110"/>
            <a:ext cx="343459" cy="6722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6A456B9-45E6-4CC9-8673-D217E73B4BE8}"/>
              </a:ext>
            </a:extLst>
          </p:cNvPr>
          <p:cNvSpPr/>
          <p:nvPr/>
        </p:nvSpPr>
        <p:spPr>
          <a:xfrm>
            <a:off x="9922650" y="2392507"/>
            <a:ext cx="395044" cy="221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443F5B-92E2-4BE5-B5C8-E337B12AB514}"/>
              </a:ext>
            </a:extLst>
          </p:cNvPr>
          <p:cNvSpPr txBox="1"/>
          <p:nvPr/>
        </p:nvSpPr>
        <p:spPr>
          <a:xfrm>
            <a:off x="9309158" y="2702233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2EC5C-C265-4CF5-B13C-7C4E82311999}"/>
              </a:ext>
            </a:extLst>
          </p:cNvPr>
          <p:cNvSpPr txBox="1"/>
          <p:nvPr/>
        </p:nvSpPr>
        <p:spPr>
          <a:xfrm>
            <a:off x="10534355" y="22661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F6934-218C-4766-92AF-2BCDEAB6F480}"/>
              </a:ext>
            </a:extLst>
          </p:cNvPr>
          <p:cNvSpPr txBox="1"/>
          <p:nvPr/>
        </p:nvSpPr>
        <p:spPr>
          <a:xfrm>
            <a:off x="10578963" y="2713172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2B6FBC-C542-44C6-9B23-F06FA14DDE63}"/>
              </a:ext>
            </a:extLst>
          </p:cNvPr>
          <p:cNvSpPr txBox="1"/>
          <p:nvPr/>
        </p:nvSpPr>
        <p:spPr>
          <a:xfrm>
            <a:off x="10451770" y="3766277"/>
            <a:ext cx="7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393795-E4F4-4B96-B7F8-D2D19C42BA3E}"/>
              </a:ext>
            </a:extLst>
          </p:cNvPr>
          <p:cNvSpPr txBox="1"/>
          <p:nvPr/>
        </p:nvSpPr>
        <p:spPr>
          <a:xfrm>
            <a:off x="9171300" y="375425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FB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C980A6B-FD32-4852-ABC7-E69C2DF760EA}"/>
              </a:ext>
            </a:extLst>
          </p:cNvPr>
          <p:cNvSpPr/>
          <p:nvPr/>
        </p:nvSpPr>
        <p:spPr>
          <a:xfrm>
            <a:off x="9910343" y="2823883"/>
            <a:ext cx="395044" cy="221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5D76861-3027-4454-A8B8-9DFEA8F57DC1}"/>
              </a:ext>
            </a:extLst>
          </p:cNvPr>
          <p:cNvSpPr/>
          <p:nvPr/>
        </p:nvSpPr>
        <p:spPr>
          <a:xfrm flipV="1">
            <a:off x="9910343" y="3901842"/>
            <a:ext cx="451316" cy="208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D99A04-D1B9-48AF-99E8-6B07BC156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917" y="4759822"/>
            <a:ext cx="1171034" cy="11225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C1CEF8-D1B3-47F3-87C4-FCBDE484DBA7}"/>
              </a:ext>
            </a:extLst>
          </p:cNvPr>
          <p:cNvSpPr/>
          <p:nvPr/>
        </p:nvSpPr>
        <p:spPr>
          <a:xfrm>
            <a:off x="9081189" y="3766277"/>
            <a:ext cx="2077966" cy="43436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3AC065-1EA1-4329-A40F-5E9347096375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5B94B7-1680-4601-A6DE-16555AFE5597}"/>
              </a:ext>
            </a:extLst>
          </p:cNvPr>
          <p:cNvCxnSpPr>
            <a:stCxn id="2" idx="2"/>
          </p:cNvCxnSpPr>
          <p:nvPr/>
        </p:nvCxnSpPr>
        <p:spPr>
          <a:xfrm>
            <a:off x="3252486" y="5359078"/>
            <a:ext cx="22686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6466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3020347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he-IL" sz="4800" dirty="0">
                <a:solidFill>
                  <a:srgbClr val="0070C0"/>
                </a:solidFill>
              </a:rPr>
              <a:t>מהלכי"ם - מכון וייצמן למדע</a:t>
            </a:r>
            <a:br>
              <a:rPr lang="he-IL" sz="4800" dirty="0"/>
            </a:br>
            <a:r>
              <a:rPr lang="he-IL" sz="4800" dirty="0">
                <a:solidFill>
                  <a:srgbClr val="C00000"/>
                </a:solidFill>
              </a:rPr>
              <a:t>מעלים את הרף לכיתות המתמטיקה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1812690"/>
            <a:ext cx="6269347" cy="2686225"/>
          </a:xfrm>
        </p:spPr>
        <p:txBody>
          <a:bodyPr>
            <a:normAutofit fontScale="40000" lnSpcReduction="20000"/>
          </a:bodyPr>
          <a:lstStyle/>
          <a:p>
            <a:pPr algn="ctr" rtl="1"/>
            <a:r>
              <a:rPr lang="he-IL" sz="16000" dirty="0">
                <a:solidFill>
                  <a:srgbClr val="6BA575"/>
                </a:solidFill>
              </a:rPr>
              <a:t>קהילת יב"ע</a:t>
            </a:r>
          </a:p>
          <a:p>
            <a:pPr algn="ctr" rtl="1"/>
            <a:r>
              <a:rPr lang="he-IL" sz="16000" dirty="0">
                <a:solidFill>
                  <a:srgbClr val="00B0F0"/>
                </a:solidFill>
              </a:rPr>
              <a:t>תשפ"ב</a:t>
            </a:r>
          </a:p>
          <a:p>
            <a:pPr algn="ctr" rtl="1"/>
            <a:r>
              <a:rPr lang="he-IL" sz="6000" b="1" dirty="0">
                <a:solidFill>
                  <a:srgbClr val="002060"/>
                </a:solidFill>
              </a:rPr>
              <a:t>נלי קלר ומירלה וידר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C2C7E0-6BF7-488F-9242-EDEAC302A007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12A3DF-BE17-4C48-AC2B-F734D705F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9C8E2-CED2-41B1-BB54-7C7E7620E95B}"/>
              </a:ext>
            </a:extLst>
          </p:cNvPr>
          <p:cNvSpPr txBox="1">
            <a:spLocks/>
          </p:cNvSpPr>
          <p:nvPr/>
        </p:nvSpPr>
        <p:spPr>
          <a:xfrm>
            <a:off x="1838326" y="1134397"/>
            <a:ext cx="9037996" cy="36860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800" b="1" dirty="0">
                <a:solidFill>
                  <a:srgbClr val="C00000"/>
                </a:solidFill>
              </a:rPr>
              <a:t>הרשמה לאתר הקהילה במכון וייצמן</a:t>
            </a:r>
            <a:br>
              <a:rPr lang="he-IL" sz="4800" b="1" dirty="0"/>
            </a:br>
            <a:r>
              <a:rPr lang="he-IL" sz="4800" b="1" dirty="0"/>
              <a:t>דרך הקישור </a:t>
            </a:r>
            <a:r>
              <a:rPr lang="he-IL" sz="4800" b="1" dirty="0">
                <a:solidFill>
                  <a:srgbClr val="2110C0"/>
                </a:solidFill>
                <a:hlinkClick r:id="rId3"/>
              </a:rPr>
              <a:t>כאן</a:t>
            </a:r>
            <a:endParaRPr lang="en-US" sz="4800" b="1" dirty="0">
              <a:solidFill>
                <a:srgbClr val="2110C0"/>
              </a:solidFill>
            </a:endParaRPr>
          </a:p>
        </p:txBody>
      </p:sp>
      <p:pic>
        <p:nvPicPr>
          <p:cNvPr id="1028" name="Picture 4" descr="הרשמה לניוזלטר | פרויקטים שיקומיים | קידום פרויקטים שיקומיים">
            <a:extLst>
              <a:ext uri="{FF2B5EF4-FFF2-40B4-BE49-F238E27FC236}">
                <a16:creationId xmlns:a16="http://schemas.microsoft.com/office/drawing/2014/main" id="{564683E4-1EA7-43AD-8DED-18C51F57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651600"/>
            <a:ext cx="605790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82846-4247-4ECF-AACF-C650EE2D88B0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4247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{130CC577-AE94-48CF-AC8D-8B73B83E278A}tf56160789_win32</Template>
  <TotalTime>7941</TotalTime>
  <Words>373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Cambria Math</vt:lpstr>
      <vt:lpstr>Franklin Gothic Book</vt:lpstr>
      <vt:lpstr>Guttman Yad-Brush</vt:lpstr>
      <vt:lpstr>1_RetrospectVTI</vt:lpstr>
      <vt:lpstr>קהילת יב"ע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מהלכי"ם - מכון וייצמן למדע מעלים את הרף לכיתות המתמטיקה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מהלכי"ם מעלים את הרף לכיתות המתמטיקה</dc:title>
  <dc:creator>Mirela Widder</dc:creator>
  <cp:lastModifiedBy>Mirela Widder</cp:lastModifiedBy>
  <cp:revision>17</cp:revision>
  <dcterms:created xsi:type="dcterms:W3CDTF">2021-10-27T11:45:01Z</dcterms:created>
  <dcterms:modified xsi:type="dcterms:W3CDTF">2021-11-09T14:19:33Z</dcterms:modified>
</cp:coreProperties>
</file>