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648" r:id="rId1"/>
  </p:sldMasterIdLst>
  <p:notesMasterIdLst>
    <p:notesMasterId r:id="rId14"/>
  </p:notesMasterIdLst>
  <p:sldIdLst>
    <p:sldId id="256" r:id="rId2"/>
    <p:sldId id="395" r:id="rId3"/>
    <p:sldId id="386" r:id="rId4"/>
    <p:sldId id="396" r:id="rId5"/>
    <p:sldId id="387" r:id="rId6"/>
    <p:sldId id="397" r:id="rId7"/>
    <p:sldId id="398" r:id="rId8"/>
    <p:sldId id="399" r:id="rId9"/>
    <p:sldId id="389" r:id="rId10"/>
    <p:sldId id="392" r:id="rId11"/>
    <p:sldId id="393" r:id="rId12"/>
    <p:sldId id="39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יוני" initials="י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1591" autoAdjust="0"/>
  </p:normalViewPr>
  <p:slideViewPr>
    <p:cSldViewPr snapToGrid="0">
      <p:cViewPr varScale="1">
        <p:scale>
          <a:sx n="41" d="100"/>
          <a:sy n="41" d="100"/>
        </p:scale>
        <p:origin x="9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D26A-638E-497F-91D7-94A3D7AEA4C8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7EC-8468-4B03-8628-6C7E682C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 algn="r" rtl="1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r" rtl="1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 algn="r" rtl="1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 algn="r" rtl="1">
              <a:defRPr sz="32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rmAutofit/>
          </a:bodyPr>
          <a:lstStyle>
            <a:lvl1pPr algn="r" rtl="1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r" rtl="1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nYHqn4ylN_JVkoH5tO4yrNEP3W7orjPLq9e2BLvLggo/edit?usp=share_lin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ake-pop-png/download/636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F8kwKcjxFrMxTZMq8" TargetMode="External"/><Relationship Id="rId2" Type="http://schemas.openxmlformats.org/officeDocument/2006/relationships/hyperlink" Target="https://padlet.com/sarelteach/qq6nm4c30kb2zv6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mentakingastand.blogspot.com/2011/11/whats-that-knocking-at-door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lBLi5-KKtrgArIXA36dafC7lOVoTjPaG/view?usp=sha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4514-E5F2-4BF4-817E-01E5C8659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4304" y="706057"/>
            <a:ext cx="8704162" cy="3596758"/>
          </a:xfrm>
        </p:spPr>
        <p:txBody>
          <a:bodyPr anchor="ctr">
            <a:normAutofit/>
          </a:bodyPr>
          <a:lstStyle/>
          <a:p>
            <a:pPr algn="ctr"/>
            <a:br>
              <a:rPr lang="he-IL" sz="4900" dirty="0"/>
            </a:br>
            <a:r>
              <a:rPr lang="he-IL" sz="4900" dirty="0"/>
              <a:t>קהילת </a:t>
            </a:r>
            <a:r>
              <a:rPr lang="he-IL" sz="4900" dirty="0" err="1"/>
              <a:t>יב"ע</a:t>
            </a:r>
            <a:r>
              <a:rPr lang="he-IL" sz="4900" dirty="0"/>
              <a:t> </a:t>
            </a:r>
            <a:r>
              <a:rPr lang="he-IL" sz="4900" dirty="0" err="1"/>
              <a:t>מהלכי"ם</a:t>
            </a:r>
            <a:r>
              <a:rPr lang="he-IL" sz="4900" dirty="0"/>
              <a:t> תשפ"ג</a:t>
            </a:r>
            <a:br>
              <a:rPr lang="en-US" sz="3600" dirty="0"/>
            </a:br>
            <a:r>
              <a:rPr lang="he-IL" sz="2400" dirty="0"/>
              <a:t>מעלים את הרף לכיתות מתמטיקה</a:t>
            </a:r>
            <a:endParaRPr lang="en-US" sz="36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C537F1-EC6F-42DD-9D7D-8BD540A2C5F3}"/>
              </a:ext>
            </a:extLst>
          </p:cNvPr>
          <p:cNvSpPr txBox="1">
            <a:spLocks/>
          </p:cNvSpPr>
          <p:nvPr/>
        </p:nvSpPr>
        <p:spPr>
          <a:xfrm>
            <a:off x="2535629" y="4587213"/>
            <a:ext cx="8704162" cy="15647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600" i="1" u="sng" dirty="0">
                <a:solidFill>
                  <a:schemeClr val="tx1"/>
                </a:solidFill>
              </a:rPr>
              <a:t>מפגש ראשון</a:t>
            </a:r>
            <a:r>
              <a:rPr lang="he-IL" sz="2600" i="1" dirty="0">
                <a:solidFill>
                  <a:schemeClr val="tx1"/>
                </a:solidFill>
              </a:rPr>
              <a:t>: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he-IL" sz="2600" i="1" dirty="0">
                <a:solidFill>
                  <a:schemeClr val="tx1"/>
                </a:solidFill>
              </a:rPr>
              <a:t>16.11.2022</a:t>
            </a:r>
            <a:endParaRPr lang="en-US" sz="2600" i="1" dirty="0">
              <a:solidFill>
                <a:schemeClr val="tx1"/>
              </a:solidFill>
            </a:endParaRPr>
          </a:p>
          <a:p>
            <a:pPr algn="ctr"/>
            <a:r>
              <a:rPr lang="he-IL" sz="2600" i="1" dirty="0">
                <a:solidFill>
                  <a:schemeClr val="tx1"/>
                </a:solidFill>
              </a:rPr>
              <a:t>כ"ב </a:t>
            </a:r>
            <a:r>
              <a:rPr lang="he-IL" sz="2600" i="1" dirty="0" err="1">
                <a:solidFill>
                  <a:schemeClr val="tx1"/>
                </a:solidFill>
              </a:rPr>
              <a:t>מרחשון</a:t>
            </a:r>
            <a:r>
              <a:rPr lang="he-IL" sz="2600" i="1" dirty="0">
                <a:solidFill>
                  <a:schemeClr val="tx1"/>
                </a:solidFill>
              </a:rPr>
              <a:t> </a:t>
            </a:r>
            <a:r>
              <a:rPr lang="he-IL" sz="2600" i="1" dirty="0" err="1">
                <a:solidFill>
                  <a:schemeClr val="tx1"/>
                </a:solidFill>
              </a:rPr>
              <a:t>התשפ"ג</a:t>
            </a:r>
            <a:endParaRPr lang="he-IL" sz="2600" i="1" dirty="0">
              <a:solidFill>
                <a:schemeClr val="tx1"/>
              </a:solidFill>
            </a:endParaRP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שראל אייבר   אלון ניקר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3093FB7-E60D-41EF-B92D-278DE317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22" y="212732"/>
            <a:ext cx="2228850" cy="1857375"/>
          </a:xfrm>
          <a:prstGeom prst="rect">
            <a:avLst/>
          </a:prstGeom>
          <a:noFill/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CB7793-89D6-4E6F-8396-1372EC427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904" y="-656960"/>
            <a:ext cx="6397359" cy="3596758"/>
          </a:xfrm>
          <a:prstGeom prst="rect">
            <a:avLst/>
          </a:prstGeom>
        </p:spPr>
      </p:pic>
      <p:pic>
        <p:nvPicPr>
          <p:cNvPr id="19" name="Picture 18" descr="Qr code&#10;&#10;Description automatically generated with medium confidence">
            <a:extLst>
              <a:ext uri="{FF2B5EF4-FFF2-40B4-BE49-F238E27FC236}">
                <a16:creationId xmlns:a16="http://schemas.microsoft.com/office/drawing/2014/main" id="{725380E6-A6BE-4F6F-BA72-753A44EDD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972" y="498563"/>
            <a:ext cx="2400000" cy="1285714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34EE395B-A63C-4AC0-91AA-81F9D7DF1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874" y="249280"/>
            <a:ext cx="3014098" cy="17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8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96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יאללה, קצת חשיבה עם עצמי!</a:t>
            </a:r>
            <a:br>
              <a:rPr lang="he-IL" dirty="0"/>
            </a:br>
            <a:endParaRPr lang="he-IL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330" y="1630260"/>
            <a:ext cx="9490282" cy="41002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/>
              <a:t> דונו בחדרים, בבקשה, בהפעלת הבעיה בכיתותיכם. אתם מוזמנים (אך לא חייבים) להתייחס לחלק/לכל השאלות הבאות (בבקשה הסבירו את תשובותיכם):</a:t>
            </a:r>
          </a:p>
          <a:p>
            <a:r>
              <a:rPr lang="he-IL" dirty="0"/>
              <a:t> באיזו כיתה/רמה הייתם מפעילים את הבעיה? האם בהקשר של נושא מסוים?</a:t>
            </a:r>
          </a:p>
          <a:p>
            <a:r>
              <a:rPr lang="he-IL" dirty="0"/>
              <a:t> איך הייתם מפעילים את הבעיה (מבחינה טכנולוגית? פדגוגית? כמה זמן? באיזה חלק של השיעור?</a:t>
            </a:r>
            <a:r>
              <a:rPr lang="en-US" dirty="0"/>
              <a:t> </a:t>
            </a:r>
            <a:r>
              <a:rPr lang="he-IL" dirty="0"/>
              <a:t>עוד...?)</a:t>
            </a:r>
          </a:p>
          <a:p>
            <a:r>
              <a:rPr lang="he-IL" dirty="0"/>
              <a:t> מה דעתכם על איך שהפעלנו את הבעיה כאן בהשתלמות? מה הייתם משמרים ומה הייתם משפרים?</a:t>
            </a:r>
          </a:p>
          <a:p>
            <a:r>
              <a:rPr lang="he-IL" dirty="0"/>
              <a:t> האם אתם צופים קשיים כלשהם?</a:t>
            </a:r>
            <a:r>
              <a:rPr lang="en-US" dirty="0"/>
              <a:t> </a:t>
            </a:r>
            <a:r>
              <a:rPr lang="he-IL" dirty="0"/>
              <a:t>אילו והיכן בשאלה? כיצד הייתם מגיבים לקשיים, אם ישנם?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ECB38-4A2C-4771-9FF8-A48B1F86B98B}"/>
              </a:ext>
            </a:extLst>
          </p:cNvPr>
          <p:cNvSpPr txBox="1"/>
          <p:nvPr/>
        </p:nvSpPr>
        <p:spPr>
          <a:xfrm>
            <a:off x="4740547" y="6043738"/>
            <a:ext cx="403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u="sng" dirty="0">
                <a:hlinkClick r:id="rId2"/>
              </a:rPr>
              <a:t>קישור למסמך תוצרים משותפים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86740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סוכריה מתמטית</a:t>
            </a:r>
          </a:p>
        </p:txBody>
      </p:sp>
      <p:pic>
        <p:nvPicPr>
          <p:cNvPr id="5" name="Picture 4" descr="A group of colorful lollipops&#10;&#10;Description automatically generated with medium confidence">
            <a:extLst>
              <a:ext uri="{FF2B5EF4-FFF2-40B4-BE49-F238E27FC236}">
                <a16:creationId xmlns:a16="http://schemas.microsoft.com/office/drawing/2014/main" id="{E37DF66F-FB77-4E44-8823-387721279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9407" y="1633335"/>
            <a:ext cx="4139793" cy="42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1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96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סיכום:</a:t>
            </a:r>
            <a:br>
              <a:rPr lang="he-IL" dirty="0"/>
            </a:br>
            <a:r>
              <a:rPr lang="he-IL" sz="3100" dirty="0"/>
              <a:t>עם מה אני יוצאת מהמפגש?</a:t>
            </a:r>
            <a:endParaRPr lang="he-IL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627" y="2133600"/>
            <a:ext cx="9490282" cy="410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 קישור </a:t>
            </a:r>
            <a:r>
              <a:rPr lang="he-IL" dirty="0" err="1"/>
              <a:t>לפדלט</a:t>
            </a:r>
            <a:r>
              <a:rPr lang="he-IL" dirty="0"/>
              <a:t>:</a:t>
            </a: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https://padlet.com/sarelteach/qq6nm4c30kb2zv6r</a:t>
            </a:r>
            <a:endParaRPr lang="he-IL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he-IL" sz="2800" dirty="0"/>
              <a:t> מילוי משוב:</a:t>
            </a:r>
          </a:p>
          <a:p>
            <a:pPr marL="0" indent="0" algn="ctr">
              <a:buNone/>
            </a:pPr>
            <a:r>
              <a:rPr lang="en-US" sz="2800" dirty="0">
                <a:hlinkClick r:id="rId3"/>
              </a:rPr>
              <a:t>https://forms.gle/F8kwKcjxFrMxTZMq8</a:t>
            </a:r>
            <a:endParaRPr lang="he-IL" sz="2800" dirty="0"/>
          </a:p>
          <a:p>
            <a:pPr marL="0" indent="0" algn="ctr">
              <a:buNone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5819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טוק </a:t>
            </a:r>
            <a:r>
              <a:rPr lang="he-IL" dirty="0" err="1"/>
              <a:t>טוק</a:t>
            </a:r>
            <a:r>
              <a:rPr lang="he-IL" dirty="0"/>
              <a:t>, מי אני ומה שמי?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C98EB1D-36DC-4A7E-9AD5-F440EDD09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9563" y="2274558"/>
            <a:ext cx="3125788" cy="39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4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רגע של שיתוף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305878"/>
            <a:ext cx="8915400" cy="3777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dirty="0"/>
              <a:t>בחרו שאלה אחת או יותר מהבאות, וכתבו לעצמכם נקודות חשובות:</a:t>
            </a:r>
          </a:p>
          <a:p>
            <a:pPr marL="0" indent="0">
              <a:buNone/>
            </a:pPr>
            <a:endParaRPr lang="he-IL" sz="800" dirty="0"/>
          </a:p>
          <a:p>
            <a:r>
              <a:rPr lang="he-IL" dirty="0"/>
              <a:t>מה זו "בעיה" עבורי (במתמטיקה...)?</a:t>
            </a:r>
          </a:p>
          <a:p>
            <a:r>
              <a:rPr lang="he-IL" dirty="0"/>
              <a:t>איפה "פתרון בעיות" פוגש אותי בכיתת המתמטיקה?</a:t>
            </a:r>
          </a:p>
          <a:p>
            <a:r>
              <a:rPr lang="he-IL" dirty="0"/>
              <a:t>מה דעתי על שילוב פתרון בעיות בכיתת המתמטיקה?</a:t>
            </a:r>
          </a:p>
          <a:p>
            <a:r>
              <a:rPr lang="he-IL" dirty="0"/>
              <a:t> האם יש לי התנסות מהעבר שעולה לי בהקשר זה?</a:t>
            </a:r>
          </a:p>
        </p:txBody>
      </p:sp>
    </p:spTree>
    <p:extLst>
      <p:ext uri="{BB962C8B-B14F-4D97-AF65-F5344CB8AC3E}">
        <p14:creationId xmlns:p14="http://schemas.microsoft.com/office/powerpoint/2010/main" val="136673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5826" y="415675"/>
            <a:ext cx="9878786" cy="1812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3200" b="1" dirty="0">
                <a:solidFill>
                  <a:srgbClr val="365F91"/>
                </a:solidFill>
                <a:latin typeface="Arial"/>
                <a:cs typeface="Arial"/>
              </a:rPr>
              <a:t>בעיה ראשונה: חיובי או חיובי כוזב?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endParaRPr lang="he-IL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28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קישור לבעיה</a:t>
            </a:r>
            <a:endParaRPr lang="he-IL" sz="28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7E26-679E-4420-844B-83FDCD3D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0" y="2750087"/>
            <a:ext cx="9127172" cy="3084656"/>
          </a:xfrm>
        </p:spPr>
        <p:txBody>
          <a:bodyPr>
            <a:normAutofit/>
          </a:bodyPr>
          <a:lstStyle/>
          <a:p>
            <a:r>
              <a:rPr lang="he-IL" dirty="0"/>
              <a:t>פתרון סעיפים 2-1 בחדרים</a:t>
            </a:r>
          </a:p>
          <a:p>
            <a:r>
              <a:rPr lang="he-IL" dirty="0"/>
              <a:t>דיון במליאה על ההיבטים המתמטיים של סעיפים 2-1</a:t>
            </a:r>
          </a:p>
          <a:p>
            <a:r>
              <a:rPr lang="he-IL" dirty="0"/>
              <a:t>פתרון סעיף 3 בחדרים</a:t>
            </a:r>
          </a:p>
          <a:p>
            <a:r>
              <a:rPr lang="he-IL" dirty="0"/>
              <a:t>דיון במליאה על ההיבטים המתמטיים של סעיף 3</a:t>
            </a:r>
          </a:p>
        </p:txBody>
      </p:sp>
    </p:spTree>
    <p:extLst>
      <p:ext uri="{BB962C8B-B14F-4D97-AF65-F5344CB8AC3E}">
        <p14:creationId xmlns:p14="http://schemas.microsoft.com/office/powerpoint/2010/main" val="359252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30828" y="331672"/>
            <a:ext cx="9878786" cy="1111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2800" b="1" dirty="0">
                <a:solidFill>
                  <a:srgbClr val="365F91"/>
                </a:solidFill>
                <a:latin typeface="Arial"/>
                <a:cs typeface="Arial"/>
              </a:rPr>
              <a:t>בעיה ראשונה: חיובי או חיובי כוזב?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endParaRPr lang="en-US" dirty="0">
              <a:effectLst/>
              <a:latin typeface="Calibri"/>
              <a:ea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F6ED33-53DA-4D95-83CC-A465A619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29" y="2098194"/>
            <a:ext cx="10245685" cy="30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3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228BD-FD1D-48D7-A6DA-DF8B27487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89" y="1442874"/>
            <a:ext cx="10607457" cy="49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7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05157-3A47-4C06-9CCB-071953FF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024" y="428625"/>
            <a:ext cx="5200650" cy="3000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68323-134A-45D1-83B4-AA6CA5E63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26" y="2366010"/>
            <a:ext cx="71723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D19CB-90DB-46C0-9AD8-523D50FD9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" y="206989"/>
            <a:ext cx="10482263" cy="5645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489614-D8E3-45DE-BCE9-6D68E9D4B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542" y="6065520"/>
            <a:ext cx="8749838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1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b="1" dirty="0"/>
              <a:t>פרוייקט מהלכי"ם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9" y="1320801"/>
            <a:ext cx="11332501" cy="51525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sz="2800" b="1" dirty="0"/>
              <a:t>מטרה: </a:t>
            </a:r>
            <a:r>
              <a:rPr lang="he-IL" sz="2800" dirty="0"/>
              <a:t>להזמין מורים ולתמוך בהם בשילוב בעיות כחלק משגרת ההוראה</a:t>
            </a:r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r>
              <a:rPr lang="he-IL" sz="2800" b="1" dirty="0"/>
              <a:t>דגש השנה: </a:t>
            </a:r>
            <a:r>
              <a:rPr lang="he-IL" sz="2800" dirty="0"/>
              <a:t>אוריינות מתמטית</a:t>
            </a:r>
            <a:endParaRPr lang="he-IL" sz="2800" b="1" dirty="0"/>
          </a:p>
          <a:p>
            <a:pPr marL="0" indent="0">
              <a:buNone/>
            </a:pPr>
            <a:endParaRPr lang="he-IL" sz="2800" b="1" dirty="0"/>
          </a:p>
          <a:p>
            <a:pPr marL="0" indent="0">
              <a:buNone/>
            </a:pPr>
            <a:r>
              <a:rPr lang="he-IL" sz="2800" b="1" dirty="0"/>
              <a:t>צוות: </a:t>
            </a:r>
            <a:r>
              <a:rPr lang="he-IL" sz="2800" dirty="0"/>
              <a:t>פרופ' בוריס קויצ'ו, ד"ר ג'ייסון קופר, ד"ר </a:t>
            </a:r>
            <a:r>
              <a:rPr lang="he-IL" sz="2800" dirty="0" err="1"/>
              <a:t>מירלה</a:t>
            </a:r>
            <a:r>
              <a:rPr lang="he-IL" sz="2800" dirty="0"/>
              <a:t> וידר, ד"ר אורלי גוטליב,</a:t>
            </a:r>
            <a:br>
              <a:rPr lang="en-US" sz="2800" dirty="0"/>
            </a:br>
            <a:r>
              <a:rPr lang="he-IL" sz="2800" dirty="0"/>
              <a:t>         ד"ר </a:t>
            </a:r>
            <a:r>
              <a:rPr lang="he-IL" sz="2800" dirty="0" err="1"/>
              <a:t>עאמר</a:t>
            </a:r>
            <a:r>
              <a:rPr lang="he-IL" sz="2800" dirty="0"/>
              <a:t> </a:t>
            </a:r>
            <a:r>
              <a:rPr lang="he-IL" sz="2800" dirty="0" err="1"/>
              <a:t>בדארנה</a:t>
            </a:r>
            <a:r>
              <a:rPr lang="he-IL" sz="2800" dirty="0"/>
              <a:t>, יוני עמיר, שראל אייבר, יסמין מוחמד, אסתר </a:t>
            </a:r>
            <a:r>
              <a:rPr lang="he-IL" sz="2800" dirty="0" err="1"/>
              <a:t>גרונהפט</a:t>
            </a:r>
            <a:r>
              <a:rPr lang="he-IL" sz="2800" dirty="0"/>
              <a:t>,</a:t>
            </a:r>
            <a:br>
              <a:rPr lang="en-US" sz="2800" dirty="0"/>
            </a:br>
            <a:r>
              <a:rPr lang="he-IL" sz="2800" dirty="0"/>
              <a:t>         מנוחה פרבר, יוליה </a:t>
            </a:r>
            <a:r>
              <a:rPr lang="he-IL" sz="2800" dirty="0" err="1"/>
              <a:t>אלקין</a:t>
            </a:r>
            <a:endParaRPr lang="he-IL" sz="2800" dirty="0"/>
          </a:p>
          <a:p>
            <a:pPr marL="0" indent="0">
              <a:buNone/>
            </a:pPr>
            <a:r>
              <a:rPr lang="he-IL" sz="2800" dirty="0"/>
              <a:t>	   					</a:t>
            </a:r>
          </a:p>
          <a:p>
            <a:pPr marL="0" indent="0">
              <a:buNone/>
            </a:pPr>
            <a:r>
              <a:rPr lang="he-IL" sz="2800" dirty="0"/>
              <a:t>						</a:t>
            </a:r>
            <a:r>
              <a:rPr lang="he-IL" sz="2800" i="1" dirty="0"/>
              <a:t>מפתחים בעיות ופותחים קהילות</a:t>
            </a:r>
          </a:p>
          <a:p>
            <a:pPr marL="0" indent="0">
              <a:buNone/>
            </a:pPr>
            <a:endParaRPr lang="he-IL" sz="2800" b="1" dirty="0"/>
          </a:p>
          <a:p>
            <a:pPr marL="0" indent="0">
              <a:buNone/>
            </a:pPr>
            <a:r>
              <a:rPr lang="he-IL" sz="2800" b="1" dirty="0"/>
              <a:t>פעילות הקהילה: </a:t>
            </a:r>
            <a:r>
              <a:rPr lang="he-IL" sz="2800" dirty="0"/>
              <a:t>סינכרונית – 15 ש' (6 מפגשים), א-סינכרונית 9 ש' (3 הפעלות </a:t>
            </a:r>
            <a:br>
              <a:rPr lang="en-US" sz="2800" dirty="0"/>
            </a:br>
            <a:r>
              <a:rPr lang="he-IL" sz="2800" dirty="0"/>
              <a:t>                           בעיות בכיתות ודיווחים על ההפעלות), כנס קהילות (מפגש אחד</a:t>
            </a:r>
            <a:br>
              <a:rPr lang="en-US" sz="2800" dirty="0"/>
            </a:br>
            <a:r>
              <a:rPr lang="he-IL" sz="2800" dirty="0"/>
              <a:t>                           בן 6 שעות אקדמיות)</a:t>
            </a:r>
          </a:p>
        </p:txBody>
      </p:sp>
    </p:spTree>
    <p:extLst>
      <p:ext uri="{BB962C8B-B14F-4D97-AF65-F5344CB8AC3E}">
        <p14:creationId xmlns:p14="http://schemas.microsoft.com/office/powerpoint/2010/main" val="303548647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42634</TotalTime>
  <Words>395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Wisp</vt:lpstr>
      <vt:lpstr> קהילת יב"ע מהלכי"ם תשפ"ג מעלים את הרף לכיתות מתמטיקה</vt:lpstr>
      <vt:lpstr>טוק טוק, מי אני ומה שמי?</vt:lpstr>
      <vt:lpstr>רגע של שיתוף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פרוייקט מהלכי"ם</vt:lpstr>
      <vt:lpstr>יאללה, קצת חשיבה עם עצמי! </vt:lpstr>
      <vt:lpstr>סוכריה מתמטית</vt:lpstr>
      <vt:lpstr>סיכום: עם מה אני יוצאת מהמפגש?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Cooper</dc:creator>
  <cp:lastModifiedBy>שראל אייבר</cp:lastModifiedBy>
  <cp:revision>274</cp:revision>
  <dcterms:created xsi:type="dcterms:W3CDTF">2019-03-23T16:17:23Z</dcterms:created>
  <dcterms:modified xsi:type="dcterms:W3CDTF">2023-01-18T10:33:12Z</dcterms:modified>
</cp:coreProperties>
</file>