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1" r:id="rId1"/>
  </p:sldMasterIdLst>
  <p:notesMasterIdLst>
    <p:notesMasterId r:id="rId20"/>
  </p:notesMasterIdLst>
  <p:sldIdLst>
    <p:sldId id="404" r:id="rId2"/>
    <p:sldId id="405" r:id="rId3"/>
    <p:sldId id="256" r:id="rId4"/>
    <p:sldId id="379" r:id="rId5"/>
    <p:sldId id="393" r:id="rId6"/>
    <p:sldId id="408" r:id="rId7"/>
    <p:sldId id="403" r:id="rId8"/>
    <p:sldId id="409" r:id="rId9"/>
    <p:sldId id="397" r:id="rId10"/>
    <p:sldId id="398" r:id="rId11"/>
    <p:sldId id="399" r:id="rId12"/>
    <p:sldId id="400" r:id="rId13"/>
    <p:sldId id="401" r:id="rId14"/>
    <p:sldId id="287" r:id="rId15"/>
    <p:sldId id="370" r:id="rId16"/>
    <p:sldId id="371" r:id="rId17"/>
    <p:sldId id="347" r:id="rId18"/>
    <p:sldId id="41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ני" initials="י" lastIdx="1" clrIdx="0">
    <p:extLst>
      <p:ext uri="{19B8F6BF-5375-455C-9EA6-DF929625EA0E}">
        <p15:presenceInfo xmlns:p15="http://schemas.microsoft.com/office/powerpoint/2012/main" userId="יוני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591" autoAdjust="0"/>
  </p:normalViewPr>
  <p:slideViewPr>
    <p:cSldViewPr snapToGrid="0">
      <p:cViewPr varScale="1">
        <p:scale>
          <a:sx n="55" d="100"/>
          <a:sy n="55" d="100"/>
        </p:scale>
        <p:origin x="10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D26A-638E-497F-91D7-94A3D7AEA4C8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7EC-8468-4B03-8628-6C7E682C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B57EC-8468-4B03-8628-6C7E682CC7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אלי על העוגה, חנה על ציון לחיים, אבנר ריבועים ושוקולד ועוגה כאתגר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B57EC-8468-4B03-8628-6C7E682CC7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לשלוח </a:t>
            </a:r>
            <a:r>
              <a:rPr lang="en-US" dirty="0"/>
              <a:t>PDF</a:t>
            </a:r>
            <a:r>
              <a:rPr lang="he-IL" dirty="0"/>
              <a:t> </a:t>
            </a:r>
            <a:r>
              <a:rPr lang="he-IL" dirty="0" err="1"/>
              <a:t>בווטאפ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B57EC-8468-4B03-8628-6C7E682CC7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B57EC-8468-4B03-8628-6C7E682CC7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5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FB908531-1C2B-40A1-BB67-398343319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1960C-B5B7-4F0B-8B8B-B073BB22E87D}" type="slidenum">
              <a:rPr kumimoji="0" lang="he-IL" alt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B7DDC31-AC00-496D-9A4F-510966339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6ECF14B-1B6B-473E-8A00-312D8168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9173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1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08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9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9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18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8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228600"/>
            <a:ext cx="11582400" cy="630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2" descr="U:\Hofit\Logos\סימני שאלה\logo_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714" y="6019800"/>
            <a:ext cx="740881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3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1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19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1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0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25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8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3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10022019931/uvok285w9muvi5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5D2B516-9316-4808-A4AC-A08BF7E43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414" y="0"/>
            <a:ext cx="10417629" cy="7395494"/>
          </a:xfrm>
        </p:spPr>
      </p:pic>
    </p:spTree>
    <p:extLst>
      <p:ext uri="{BB962C8B-B14F-4D97-AF65-F5344CB8AC3E}">
        <p14:creationId xmlns:p14="http://schemas.microsoft.com/office/powerpoint/2010/main" val="228410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9EA33F-A81A-477A-989C-24D507CC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83" y="10190"/>
            <a:ext cx="8784989" cy="1227839"/>
          </a:xfrm>
        </p:spPr>
        <p:txBody>
          <a:bodyPr/>
          <a:lstStyle/>
          <a:p>
            <a:pPr algn="ctr"/>
            <a:r>
              <a:rPr lang="he-IL" b="1" dirty="0"/>
              <a:t>שאלות לדיון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4C9810F-E00D-4BBC-A186-7451658D5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71" y="1436915"/>
            <a:ext cx="12022422" cy="4796976"/>
          </a:xfrm>
        </p:spPr>
      </p:pic>
    </p:spTree>
    <p:extLst>
      <p:ext uri="{BB962C8B-B14F-4D97-AF65-F5344CB8AC3E}">
        <p14:creationId xmlns:p14="http://schemas.microsoft.com/office/powerpoint/2010/main" val="326931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68E6ED-D1E8-475E-AF3E-D30150B9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עיון בתיקון...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09C8E20-87D2-4CE6-8A4E-747123C6A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75" y="2155371"/>
            <a:ext cx="11676049" cy="3788229"/>
          </a:xfrm>
        </p:spPr>
      </p:pic>
    </p:spTree>
    <p:extLst>
      <p:ext uri="{BB962C8B-B14F-4D97-AF65-F5344CB8AC3E}">
        <p14:creationId xmlns:p14="http://schemas.microsoft.com/office/powerpoint/2010/main" val="10460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B6C3CB-3B85-4A6B-B436-99B9C43A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12535"/>
            <a:ext cx="8622943" cy="811151"/>
          </a:xfrm>
        </p:spPr>
        <p:txBody>
          <a:bodyPr/>
          <a:lstStyle/>
          <a:p>
            <a:pPr algn="ctr"/>
            <a:r>
              <a:rPr lang="he-IL" b="1" dirty="0"/>
              <a:t>כולם ביחד בייצוג גרפי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4B3AA3A-FE69-4EE6-B9C3-6D6CCBB44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828" y="313343"/>
            <a:ext cx="9458375" cy="7076056"/>
          </a:xfrm>
        </p:spPr>
      </p:pic>
    </p:spTree>
    <p:extLst>
      <p:ext uri="{BB962C8B-B14F-4D97-AF65-F5344CB8AC3E}">
        <p14:creationId xmlns:p14="http://schemas.microsoft.com/office/powerpoint/2010/main" val="9840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AE7E72A5-18BD-4269-ADBA-3CE87C3A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B9A2554-2C80-4D88-BEDA-240C41E36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9" y="624109"/>
            <a:ext cx="9552213" cy="6002311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BF4B48B6-31A5-4B40-BC0D-54B58371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231580"/>
            <a:ext cx="6303970" cy="107736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e-IL" b="1" dirty="0"/>
              <a:t>כל ה"תיקונים" בייצוג גרפי</a:t>
            </a:r>
          </a:p>
        </p:txBody>
      </p:sp>
    </p:spTree>
    <p:extLst>
      <p:ext uri="{BB962C8B-B14F-4D97-AF65-F5344CB8AC3E}">
        <p14:creationId xmlns:p14="http://schemas.microsoft.com/office/powerpoint/2010/main" val="364006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1099458"/>
            <a:ext cx="12017829" cy="43867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4800" dirty="0"/>
              <a:t>נתון זוג מספרים אי-שליליים </a:t>
            </a:r>
            <a:r>
              <a:rPr lang="en-US" sz="4800" dirty="0"/>
              <a:t>a</a:t>
            </a:r>
            <a:r>
              <a:rPr lang="he-IL" sz="4800" dirty="0"/>
              <a:t> ו- </a:t>
            </a:r>
            <a:r>
              <a:rPr lang="en-US" sz="4800" dirty="0"/>
              <a:t>b</a:t>
            </a:r>
            <a:r>
              <a:rPr lang="he-IL" sz="4800" dirty="0"/>
              <a:t> שסכומם </a:t>
            </a:r>
            <a:r>
              <a:rPr lang="en-US" sz="4800" dirty="0"/>
              <a:t>2t</a:t>
            </a:r>
            <a:r>
              <a:rPr lang="he-IL" sz="4800" dirty="0"/>
              <a:t>. </a:t>
            </a:r>
            <a:endParaRPr lang="en-US" sz="4800" dirty="0"/>
          </a:p>
          <a:p>
            <a:pPr algn="r" rtl="1">
              <a:lnSpc>
                <a:spcPct val="150000"/>
              </a:lnSpc>
            </a:pPr>
            <a:r>
              <a:rPr lang="he-IL" sz="4800" dirty="0"/>
              <a:t>הוכיחו כי הערך המקסימלי של הממוצע הגיאומטרי</a:t>
            </a:r>
          </a:p>
          <a:p>
            <a:pPr algn="r" rtl="1">
              <a:lnSpc>
                <a:spcPct val="150000"/>
              </a:lnSpc>
            </a:pPr>
            <a:r>
              <a:rPr lang="he-IL" sz="4800" dirty="0"/>
              <a:t> של </a:t>
            </a:r>
            <a:r>
              <a:rPr lang="en-US" sz="4800" dirty="0"/>
              <a:t>a</a:t>
            </a:r>
            <a:r>
              <a:rPr lang="he-IL" sz="4800" dirty="0"/>
              <a:t> ו- </a:t>
            </a:r>
            <a:r>
              <a:rPr lang="en-US" sz="4800" dirty="0"/>
              <a:t>b</a:t>
            </a:r>
            <a:r>
              <a:rPr lang="he-IL" sz="4800" dirty="0"/>
              <a:t> הוא </a:t>
            </a:r>
            <a:r>
              <a:rPr lang="en-US" sz="4800" dirty="0"/>
              <a:t>t</a:t>
            </a:r>
            <a:r>
              <a:rPr lang="he-IL" sz="4800" dirty="0"/>
              <a:t>. </a:t>
            </a:r>
          </a:p>
          <a:p>
            <a:pPr algn="r" rtl="1">
              <a:lnSpc>
                <a:spcPct val="150000"/>
              </a:lnSpc>
            </a:pPr>
            <a:r>
              <a:rPr lang="he-IL" sz="4800" dirty="0"/>
              <a:t>מתי מתקבל ערך מקסימלי זה?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8314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930729" y="1524001"/>
                <a:ext cx="9699171" cy="362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2800" b="1" dirty="0"/>
                  <a:t>נתון: </a:t>
                </a:r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he-IL" sz="2800" b="1" dirty="0"/>
              </a:p>
              <a:p>
                <a:pPr algn="r" rtl="1"/>
                <a:endParaRPr lang="he-IL" sz="2800" b="1" dirty="0"/>
              </a:p>
              <a:p>
                <a:pPr algn="r" rtl="1"/>
                <a:r>
                  <a:rPr lang="he-IL" sz="2800" b="1" dirty="0"/>
                  <a:t>צ"ל: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e-IL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𝒂𝒃</m:t>
                        </m:r>
                      </m:e>
                    </m:rad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800" b="1" dirty="0">
                  <a:ea typeface="Cambria Math" panose="02040503050406030204" pitchFamily="18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≦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e-IL" sz="2800" b="1" dirty="0">
                  <a:ea typeface="Cambria Math" panose="02040503050406030204" pitchFamily="18" charset="0"/>
                </a:endParaRPr>
              </a:p>
              <a:p>
                <a:pPr algn="r" rtl="1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𝒂𝒃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≦(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/4  </a:t>
                </a:r>
              </a:p>
              <a:p>
                <a:pPr algn="r" rtl="1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-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endParaRPr lang="en-US" sz="2800" b="1" dirty="0"/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sz="2800" b="1" dirty="0"/>
              </a:p>
              <a:p>
                <a:pPr algn="r" rtl="1"/>
                <a:endParaRPr lang="en-US" sz="2800" b="1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29" y="1524001"/>
                <a:ext cx="9699171" cy="3623428"/>
              </a:xfrm>
              <a:prstGeom prst="rect">
                <a:avLst/>
              </a:prstGeom>
              <a:blipFill>
                <a:blip r:embed="rId2"/>
                <a:stretch>
                  <a:fillRect t="-1684" r="-13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AF4303D-E7DD-4A05-A66E-A9A42D4884EB}"/>
              </a:ext>
            </a:extLst>
          </p:cNvPr>
          <p:cNvSpPr txBox="1"/>
          <p:nvPr/>
        </p:nvSpPr>
        <p:spPr>
          <a:xfrm>
            <a:off x="3788229" y="587829"/>
            <a:ext cx="65967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>
                <a:solidFill>
                  <a:srgbClr val="002060"/>
                </a:solidFill>
              </a:rPr>
              <a:t>הוכחה אלגברית</a:t>
            </a:r>
          </a:p>
        </p:txBody>
      </p:sp>
    </p:spTree>
    <p:extLst>
      <p:ext uri="{BB962C8B-B14F-4D97-AF65-F5344CB8AC3E}">
        <p14:creationId xmlns:p14="http://schemas.microsoft.com/office/powerpoint/2010/main" val="132961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963386" y="669488"/>
                <a:ext cx="10659409" cy="616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2800" b="1" dirty="0">
                    <a:solidFill>
                      <a:srgbClr val="002060"/>
                    </a:solidFill>
                  </a:rPr>
                  <a:t>פתרון גיאומטרי</a:t>
                </a:r>
              </a:p>
              <a:p>
                <a:pPr algn="r" rtl="1"/>
                <a:endParaRPr lang="he-IL" sz="2800" b="1" dirty="0"/>
              </a:p>
              <a:p>
                <a:pPr algn="r" rtl="1"/>
                <a:r>
                  <a:rPr lang="he-IL" sz="2800" b="1" dirty="0"/>
                  <a:t>נתון: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he-IL" sz="2800" b="1" dirty="0"/>
              </a:p>
              <a:p>
                <a:pPr algn="r" rtl="1"/>
                <a:endParaRPr lang="he-IL" sz="2800" b="1" dirty="0"/>
              </a:p>
              <a:p>
                <a:pPr algn="r" rtl="1"/>
                <a:r>
                  <a:rPr lang="he-IL" sz="2800" b="1" dirty="0"/>
                  <a:t>צ"ל: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e-IL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𝒂𝒃</m:t>
                        </m:r>
                      </m:e>
                    </m:rad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he-IL" sz="2800" b="1" dirty="0">
                  <a:ea typeface="Cambria Math" panose="02040503050406030204" pitchFamily="18" charset="0"/>
                </a:endParaRPr>
              </a:p>
              <a:p>
                <a:pPr algn="r" rtl="1"/>
                <a:endParaRPr lang="he-IL" sz="2800" b="1" dirty="0">
                  <a:ea typeface="Cambria Math" panose="02040503050406030204" pitchFamily="18" charset="0"/>
                </a:endParaRPr>
              </a:p>
              <a:p>
                <a:pPr algn="r" rtl="1"/>
                <a:endParaRPr lang="he-IL" sz="3600" dirty="0"/>
              </a:p>
              <a:p>
                <a:pPr algn="r" rtl="1"/>
                <a:r>
                  <a:rPr lang="he-IL" sz="2400" dirty="0"/>
                  <a:t>במשולש ישר זווית נתונים גובה ותיכון ליתר. </a:t>
                </a:r>
              </a:p>
              <a:p>
                <a:pPr algn="r" rtl="1"/>
                <a:r>
                  <a:rPr lang="he-IL" sz="2400" b="1" dirty="0">
                    <a:ea typeface="Cambria Math" panose="02040503050406030204" pitchFamily="18" charset="0"/>
                  </a:rPr>
                  <a:t>האם ניתן להוכיח את אי השוויון בעזרת השרטוט ?</a:t>
                </a:r>
              </a:p>
              <a:p>
                <a:pPr algn="r" rtl="1"/>
                <a:endParaRPr lang="he-IL" sz="2800" b="1" dirty="0">
                  <a:ea typeface="Cambria Math" panose="02040503050406030204" pitchFamily="18" charset="0"/>
                </a:endParaRPr>
              </a:p>
              <a:p>
                <a:pPr algn="r" rtl="1"/>
                <a:endParaRPr lang="he-IL" sz="2800" b="1" dirty="0">
                  <a:ea typeface="Cambria Math" panose="02040503050406030204" pitchFamily="18" charset="0"/>
                </a:endParaRPr>
              </a:p>
              <a:p>
                <a:pPr algn="r" rtl="1"/>
                <a:endParaRPr lang="he-IL" sz="2800" b="1" dirty="0">
                  <a:ea typeface="Cambria Math" panose="02040503050406030204" pitchFamily="18" charset="0"/>
                </a:endParaRPr>
              </a:p>
              <a:p>
                <a:pPr algn="r" rtl="1"/>
                <a:endParaRPr lang="en-US" sz="2800" b="1" dirty="0">
                  <a:ea typeface="Cambria Math" panose="02040503050406030204" pitchFamily="18" charset="0"/>
                </a:endParaRPr>
              </a:p>
              <a:p>
                <a:pPr algn="r" rtl="1"/>
                <a:endParaRPr lang="en-US" sz="2800" b="1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86" y="669488"/>
                <a:ext cx="10659409" cy="6169766"/>
              </a:xfrm>
              <a:prstGeom prst="rect">
                <a:avLst/>
              </a:prstGeom>
              <a:blipFill>
                <a:blip r:embed="rId2"/>
                <a:stretch>
                  <a:fillRect t="-1087" r="-11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590826E6-9FC9-4BE5-BA8F-53EDC9906122}"/>
              </a:ext>
            </a:extLst>
          </p:cNvPr>
          <p:cNvCxnSpPr>
            <a:cxnSpLocks/>
          </p:cNvCxnSpPr>
          <p:nvPr/>
        </p:nvCxnSpPr>
        <p:spPr>
          <a:xfrm>
            <a:off x="2161523" y="2600908"/>
            <a:ext cx="0" cy="295232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0BED09A-D05C-4F55-A874-2C44CAA50525}"/>
              </a:ext>
            </a:extLst>
          </p:cNvPr>
          <p:cNvCxnSpPr>
            <a:cxnSpLocks/>
          </p:cNvCxnSpPr>
          <p:nvPr/>
        </p:nvCxnSpPr>
        <p:spPr>
          <a:xfrm>
            <a:off x="2161523" y="5553236"/>
            <a:ext cx="18722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0552208D-BBF4-45BA-96C8-985D3DE03545}"/>
              </a:ext>
            </a:extLst>
          </p:cNvPr>
          <p:cNvCxnSpPr>
            <a:cxnSpLocks/>
          </p:cNvCxnSpPr>
          <p:nvPr/>
        </p:nvCxnSpPr>
        <p:spPr>
          <a:xfrm>
            <a:off x="2146647" y="2564904"/>
            <a:ext cx="1841153" cy="30243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95AC68B3-14B9-4F45-BCFB-8BC80BE4AB33}"/>
              </a:ext>
            </a:extLst>
          </p:cNvPr>
          <p:cNvCxnSpPr>
            <a:cxnSpLocks/>
          </p:cNvCxnSpPr>
          <p:nvPr/>
        </p:nvCxnSpPr>
        <p:spPr>
          <a:xfrm flipH="1">
            <a:off x="4895850" y="2708921"/>
            <a:ext cx="6884" cy="43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2D02AE66-16EC-4222-A37F-0B36E4682588}"/>
              </a:ext>
            </a:extLst>
          </p:cNvPr>
          <p:cNvCxnSpPr>
            <a:cxnSpLocks/>
          </p:cNvCxnSpPr>
          <p:nvPr/>
        </p:nvCxnSpPr>
        <p:spPr>
          <a:xfrm>
            <a:off x="4857750" y="27622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B7BEBB89-6FC0-485A-8DD8-96CBE215595F}"/>
              </a:ext>
            </a:extLst>
          </p:cNvPr>
          <p:cNvCxnSpPr/>
          <p:nvPr/>
        </p:nvCxnSpPr>
        <p:spPr>
          <a:xfrm flipV="1">
            <a:off x="2161522" y="4905164"/>
            <a:ext cx="1368152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28C8E461-CC61-49AB-8AC0-C1209CEB925A}"/>
              </a:ext>
            </a:extLst>
          </p:cNvPr>
          <p:cNvCxnSpPr>
            <a:cxnSpLocks/>
          </p:cNvCxnSpPr>
          <p:nvPr/>
        </p:nvCxnSpPr>
        <p:spPr>
          <a:xfrm flipV="1">
            <a:off x="2171757" y="4185084"/>
            <a:ext cx="952371" cy="14401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F1B7B3CB-2EDA-4EDC-B0FD-1BBD743DF2E4}"/>
              </a:ext>
            </a:extLst>
          </p:cNvPr>
          <p:cNvCxnSpPr>
            <a:cxnSpLocks/>
          </p:cNvCxnSpPr>
          <p:nvPr/>
        </p:nvCxnSpPr>
        <p:spPr>
          <a:xfrm>
            <a:off x="2157973" y="2566426"/>
            <a:ext cx="17448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D41E056-6567-44DB-A2A5-17432A1D7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37214" y="2677886"/>
            <a:ext cx="7543800" cy="3678464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he-IL" altLang="he-IL" sz="3600" b="1" dirty="0"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r>
              <a:rPr lang="he-IL" altLang="he-IL" sz="3600" b="1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עם הפנים להפעלות...</a:t>
            </a:r>
            <a:br>
              <a:rPr lang="he-IL" altLang="he-IL" sz="3600" b="1" dirty="0">
                <a:solidFill>
                  <a:srgbClr val="7030A0"/>
                </a:solidFill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r>
              <a:rPr lang="he-IL" altLang="he-IL" sz="3600" b="1" dirty="0">
                <a:cs typeface="+mn-cs"/>
              </a:rPr>
              <a:t>עם מה אנחנו יוצאים </a:t>
            </a:r>
            <a:r>
              <a:rPr lang="he-IL" altLang="he-IL" sz="3600" b="1" dirty="0" err="1">
                <a:cs typeface="+mn-cs"/>
              </a:rPr>
              <a:t>מהמודולה</a:t>
            </a:r>
            <a:r>
              <a:rPr lang="he-IL" altLang="he-IL" sz="3600" b="1" dirty="0">
                <a:cs typeface="+mn-cs"/>
              </a:rPr>
              <a:t>?</a:t>
            </a:r>
            <a:br>
              <a:rPr lang="he-IL" altLang="he-IL" sz="3000" b="1" dirty="0">
                <a:cs typeface="+mn-cs"/>
              </a:rPr>
            </a:br>
            <a:br>
              <a:rPr lang="he-IL" altLang="he-IL" sz="3000" b="1" dirty="0">
                <a:cs typeface="+mn-cs"/>
              </a:rPr>
            </a:br>
            <a:r>
              <a:rPr lang="he-IL" altLang="he-IL" sz="3600" b="1" dirty="0">
                <a:cs typeface="+mn-cs"/>
              </a:rPr>
              <a:t>רעיון אחד שאקח לעצמי...</a:t>
            </a:r>
            <a:br>
              <a:rPr lang="he-IL" altLang="he-IL" sz="3600" b="1" dirty="0"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r>
              <a:rPr lang="he-IL" altLang="he-IL" sz="3600" b="1" dirty="0">
                <a:cs typeface="+mn-cs"/>
              </a:rPr>
              <a:t>רעיון אחד שאקח לכיתה...</a:t>
            </a:r>
            <a:br>
              <a:rPr lang="he-IL" altLang="he-IL" sz="3600" b="1" dirty="0"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r>
              <a:rPr lang="he-IL" altLang="he-IL" sz="3600" b="1" dirty="0">
                <a:cs typeface="+mn-cs"/>
              </a:rPr>
              <a:t>רעיון אחד שהיה לי קשה אתו...</a:t>
            </a:r>
            <a:br>
              <a:rPr lang="he-IL" altLang="he-IL" sz="3600" b="1" dirty="0"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br>
              <a:rPr lang="he-IL" altLang="he-IL" sz="3600" b="1" dirty="0">
                <a:cs typeface="+mn-cs"/>
              </a:rPr>
            </a:br>
            <a:br>
              <a:rPr lang="he-IL" altLang="he-IL" sz="3000" b="1" dirty="0">
                <a:cs typeface="+mn-cs"/>
              </a:rPr>
            </a:br>
            <a:endParaRPr lang="en-US" altLang="he-IL" sz="3000" b="1" dirty="0">
              <a:cs typeface="+mn-cs"/>
            </a:endParaRPr>
          </a:p>
        </p:txBody>
      </p:sp>
      <p:sp>
        <p:nvSpPr>
          <p:cNvPr id="10243" name="Rectangle 17">
            <a:extLst>
              <a:ext uri="{FF2B5EF4-FFF2-40B4-BE49-F238E27FC236}">
                <a16:creationId xmlns:a16="http://schemas.microsoft.com/office/drawing/2014/main" id="{C8083618-AFC6-4CB1-8F15-2D918A266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271" y="29932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ClrTx/>
              <a:buSzTx/>
              <a:buNone/>
            </a:pPr>
            <a:endParaRPr lang="he-IL" altLang="he-IL" sz="1350">
              <a:solidFill>
                <a:prstClr val="black"/>
              </a:solidFill>
            </a:endParaRPr>
          </a:p>
        </p:txBody>
      </p:sp>
      <p:sp>
        <p:nvSpPr>
          <p:cNvPr id="19" name="מציין מיקום של כותרת תחתונה 4"/>
          <p:cNvSpPr txBox="1">
            <a:spLocks/>
          </p:cNvSpPr>
          <p:nvPr/>
        </p:nvSpPr>
        <p:spPr>
          <a:xfrm>
            <a:off x="4682924" y="6356350"/>
            <a:ext cx="375205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ctr" rtl="1" fontAlgn="auto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he-IL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מציין מיקום של מספר שקופית 5"/>
          <p:cNvSpPr txBox="1">
            <a:spLocks/>
          </p:cNvSpPr>
          <p:nvPr/>
        </p:nvSpPr>
        <p:spPr>
          <a:xfrm>
            <a:off x="1213172" y="5311994"/>
            <a:ext cx="2133600" cy="52682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algn="ctr" rtl="1" fontAlgn="auto">
              <a:spcBef>
                <a:spcPts val="0"/>
              </a:spcBef>
              <a:spcAft>
                <a:spcPts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400">
              <a:defRPr/>
            </a:pPr>
            <a:endParaRPr lang="he-IL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3172" y="0"/>
            <a:ext cx="96453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לסיכום</a:t>
            </a:r>
            <a:endParaRPr lang="he-IL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DA880F9-D413-4359-9643-64221B7CEB8D}"/>
              </a:ext>
            </a:extLst>
          </p:cNvPr>
          <p:cNvSpPr txBox="1"/>
          <p:nvPr/>
        </p:nvSpPr>
        <p:spPr>
          <a:xfrm>
            <a:off x="1213172" y="5192486"/>
            <a:ext cx="18892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b="1" dirty="0">
                <a:solidFill>
                  <a:schemeClr val="accent6">
                    <a:lumMod val="75000"/>
                  </a:schemeClr>
                </a:solidFill>
              </a:rPr>
              <a:t>נוכחות</a:t>
            </a:r>
          </a:p>
        </p:txBody>
      </p:sp>
    </p:spTree>
    <p:extLst>
      <p:ext uri="{BB962C8B-B14F-4D97-AF65-F5344CB8AC3E}">
        <p14:creationId xmlns:p14="http://schemas.microsoft.com/office/powerpoint/2010/main" val="1110023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63A4350-897A-4FBD-8845-E53A9C4E9BC8}"/>
              </a:ext>
            </a:extLst>
          </p:cNvPr>
          <p:cNvSpPr txBox="1"/>
          <p:nvPr/>
        </p:nvSpPr>
        <p:spPr>
          <a:xfrm>
            <a:off x="653143" y="1273629"/>
            <a:ext cx="11087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אם מישהו צריך להשלים מ</a:t>
            </a:r>
          </a:p>
        </p:txBody>
      </p:sp>
    </p:spTree>
    <p:extLst>
      <p:ext uri="{BB962C8B-B14F-4D97-AF65-F5344CB8AC3E}">
        <p14:creationId xmlns:p14="http://schemas.microsoft.com/office/powerpoint/2010/main" val="13540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6D1705-8D69-4BD0-85BF-619D70A6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44" y="444496"/>
            <a:ext cx="10475912" cy="1792518"/>
          </a:xfrm>
        </p:spPr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טעות העתקה- דרכי פתרון נבחרות</a:t>
            </a:r>
          </a:p>
        </p:txBody>
      </p:sp>
    </p:spTree>
    <p:extLst>
      <p:ext uri="{BB962C8B-B14F-4D97-AF65-F5344CB8AC3E}">
        <p14:creationId xmlns:p14="http://schemas.microsoft.com/office/powerpoint/2010/main" val="158580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4514-E5F2-4BF4-817E-01E5C865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8246" y="959241"/>
            <a:ext cx="9251066" cy="3596758"/>
          </a:xfrm>
        </p:spPr>
        <p:txBody>
          <a:bodyPr>
            <a:normAutofit fontScale="90000"/>
          </a:bodyPr>
          <a:lstStyle/>
          <a:p>
            <a:pPr algn="ctr"/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br>
              <a:rPr lang="he-IL" dirty="0">
                <a:cs typeface="+mn-cs"/>
              </a:rPr>
            </a:br>
            <a:r>
              <a:rPr lang="he-IL" sz="6000" b="1" dirty="0">
                <a:cs typeface="+mn-cs"/>
              </a:rPr>
              <a:t>קהילת </a:t>
            </a:r>
            <a:r>
              <a:rPr lang="he-IL" sz="6000" b="1" dirty="0" err="1">
                <a:cs typeface="+mn-cs"/>
              </a:rPr>
              <a:t>מהלכי"ם</a:t>
            </a:r>
            <a:br>
              <a:rPr lang="en-US" sz="6000" b="1" dirty="0">
                <a:cs typeface="+mn-cs"/>
              </a:rPr>
            </a:br>
            <a:r>
              <a:rPr lang="he-IL" sz="3600" dirty="0">
                <a:cs typeface="+mn-cs"/>
              </a:rPr>
              <a:t>מעלים את הרף לכיתות מתמטיקה</a:t>
            </a:r>
            <a:br>
              <a:rPr lang="he-IL" sz="3600" dirty="0">
                <a:cs typeface="+mn-cs"/>
              </a:rPr>
            </a:br>
            <a:r>
              <a:rPr lang="he-IL" sz="3600" dirty="0">
                <a:cs typeface="+mn-cs"/>
              </a:rPr>
              <a:t>קהילת מורי מתמטיקה במחוז מרכז</a:t>
            </a:r>
            <a:endParaRPr lang="en-US" sz="3600" dirty="0">
              <a:cs typeface="+mn-cs"/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30A7EDA-3555-44B2-8A27-5C820941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553" y="5689090"/>
            <a:ext cx="6510759" cy="1158844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BC8A1A8-1159-4124-91EC-BD774ADA3BDC}"/>
              </a:ext>
            </a:extLst>
          </p:cNvPr>
          <p:cNvSpPr txBox="1"/>
          <p:nvPr/>
        </p:nvSpPr>
        <p:spPr>
          <a:xfrm>
            <a:off x="354250" y="3225597"/>
            <a:ext cx="347801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chemeClr val="bg2">
                    <a:lumMod val="25000"/>
                  </a:schemeClr>
                </a:solidFill>
              </a:rPr>
              <a:t>מנחות : יוני עמיר ונעמה עדין</a:t>
            </a:r>
          </a:p>
        </p:txBody>
      </p:sp>
      <p:grpSp>
        <p:nvGrpSpPr>
          <p:cNvPr id="8" name="Google Shape;90;p15">
            <a:extLst>
              <a:ext uri="{FF2B5EF4-FFF2-40B4-BE49-F238E27FC236}">
                <a16:creationId xmlns:a16="http://schemas.microsoft.com/office/drawing/2014/main" id="{B455527C-4388-4C55-81AF-ED06A533E2F5}"/>
              </a:ext>
            </a:extLst>
          </p:cNvPr>
          <p:cNvGrpSpPr/>
          <p:nvPr/>
        </p:nvGrpSpPr>
        <p:grpSpPr>
          <a:xfrm>
            <a:off x="1059818" y="194819"/>
            <a:ext cx="10072364" cy="696778"/>
            <a:chOff x="0" y="0"/>
            <a:chExt cx="7336156" cy="511810"/>
          </a:xfrm>
          <a:solidFill>
            <a:schemeClr val="accent3">
              <a:lumMod val="40000"/>
              <a:lumOff val="60000"/>
            </a:schemeClr>
          </a:solidFill>
        </p:grpSpPr>
        <p:pic>
          <p:nvPicPr>
            <p:cNvPr id="9" name="Google Shape;91;p15">
              <a:extLst>
                <a:ext uri="{FF2B5EF4-FFF2-40B4-BE49-F238E27FC236}">
                  <a16:creationId xmlns:a16="http://schemas.microsoft.com/office/drawing/2014/main" id="{DF113CFB-BE85-4306-AF97-3B2F3351E32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74750" y="63500"/>
              <a:ext cx="504825" cy="38354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0" name="Google Shape;92;p15">
              <a:extLst>
                <a:ext uri="{FF2B5EF4-FFF2-40B4-BE49-F238E27FC236}">
                  <a16:creationId xmlns:a16="http://schemas.microsoft.com/office/drawing/2014/main" id="{3BA3C46C-4AAC-448C-A149-859BA0019C5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5520" t="28272" r="25822" b="29522"/>
            <a:stretch/>
          </p:blipFill>
          <p:spPr>
            <a:xfrm>
              <a:off x="0" y="0"/>
              <a:ext cx="835025" cy="51181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Google Shape;93;p15">
              <a:extLst>
                <a:ext uri="{FF2B5EF4-FFF2-40B4-BE49-F238E27FC236}">
                  <a16:creationId xmlns:a16="http://schemas.microsoft.com/office/drawing/2014/main" id="{B2DF24C1-ACA0-4E7C-BBE4-7BEF027FDDC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2517" t="34199" r="32756" b="28300"/>
            <a:stretch/>
          </p:blipFill>
          <p:spPr>
            <a:xfrm>
              <a:off x="6813550" y="57150"/>
              <a:ext cx="522606" cy="39878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2" name="Google Shape;94;p15">
              <a:extLst>
                <a:ext uri="{FF2B5EF4-FFF2-40B4-BE49-F238E27FC236}">
                  <a16:creationId xmlns:a16="http://schemas.microsoft.com/office/drawing/2014/main" id="{CCB3AE5E-BABD-4147-BAD6-CD1C26A0EBA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06950" y="88900"/>
              <a:ext cx="1666875" cy="335915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" name="Google Shape;95;p15">
              <a:extLst>
                <a:ext uri="{FF2B5EF4-FFF2-40B4-BE49-F238E27FC236}">
                  <a16:creationId xmlns:a16="http://schemas.microsoft.com/office/drawing/2014/main" id="{DB9B4103-2C6D-49CC-B530-2D45852A74E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1205"/>
            <a:stretch/>
          </p:blipFill>
          <p:spPr>
            <a:xfrm>
              <a:off x="2019300" y="57150"/>
              <a:ext cx="2451735" cy="40068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4" name="Google Shape;89;p15">
            <a:extLst>
              <a:ext uri="{FF2B5EF4-FFF2-40B4-BE49-F238E27FC236}">
                <a16:creationId xmlns:a16="http://schemas.microsoft.com/office/drawing/2014/main" id="{D29C33FE-A348-4764-A4DE-6E068407E5D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65833" y="959241"/>
            <a:ext cx="6134532" cy="132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28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>
          <a:xfrm>
            <a:off x="534847" y="178395"/>
            <a:ext cx="10731867" cy="8402260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4000" b="1" dirty="0">
                <a:solidFill>
                  <a:srgbClr val="00B0F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  <a:sym typeface="David"/>
              </a:rPr>
              <a:t>"טעות העתקה"- לחשיבה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4000" b="1" dirty="0">
                <a:solidFill>
                  <a:srgbClr val="00B0F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  <a:sym typeface="David"/>
              </a:rPr>
              <a:t>סיפורי הפעלות ודיון 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4000" b="1" i="0" u="none" strike="noStrike" cap="none" dirty="0">
                <a:solidFill>
                  <a:srgbClr val="C0000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  <a:sym typeface="David"/>
              </a:rPr>
              <a:t>בעיית תיקון ציון – פתרונות נבחרים 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4000" b="1" dirty="0">
                <a:latin typeface="Arial" panose="020B0604020202020204" pitchFamily="34" charset="0"/>
                <a:ea typeface="David"/>
                <a:cs typeface="Arial" panose="020B0604020202020204" pitchFamily="34" charset="0"/>
                <a:sym typeface="David"/>
              </a:rPr>
              <a:t>דיון במליאה: רעיונות נבחרים והפעלה בכיתה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4000" b="1" dirty="0">
                <a:latin typeface="Arial" panose="020B0604020202020204" pitchFamily="34" charset="0"/>
                <a:ea typeface="David"/>
                <a:cs typeface="Arial" panose="020B0604020202020204" pitchFamily="34" charset="0"/>
                <a:sym typeface="David"/>
              </a:rPr>
              <a:t>תופין בעקבות בעיית תיקון ציון</a:t>
            </a:r>
          </a:p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e-IL" sz="4000" b="1" i="0" u="none" strike="noStrike" cap="none" dirty="0">
                <a:solidFill>
                  <a:srgbClr val="0070C0"/>
                </a:solidFill>
                <a:latin typeface="Arial" panose="020B0604020202020204" pitchFamily="34" charset="0"/>
                <a:ea typeface="David"/>
                <a:cs typeface="Arial" panose="020B0604020202020204" pitchFamily="34" charset="0"/>
                <a:sym typeface="David"/>
              </a:rPr>
              <a:t>סיכום ומשוב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4000" b="1" i="0" u="none" strike="noStrike" cap="none" dirty="0">
              <a:solidFill>
                <a:srgbClr val="000000"/>
              </a:solidFill>
              <a:latin typeface="David"/>
              <a:ea typeface="David"/>
              <a:cs typeface="David"/>
              <a:sym typeface="David"/>
            </a:endParaRPr>
          </a:p>
          <a:p>
            <a:pPr>
              <a:lnSpc>
                <a:spcPct val="150000"/>
              </a:lnSpc>
            </a:pPr>
            <a:br>
              <a:rPr lang="en-US" sz="4000" b="1" dirty="0">
                <a:solidFill>
                  <a:srgbClr val="00B050"/>
                </a:solidFill>
                <a:latin typeface="David"/>
                <a:cs typeface="David"/>
                <a:sym typeface="David"/>
              </a:rPr>
            </a:br>
            <a:endParaRPr lang="he-IL" sz="4000" i="0" u="none" strike="noStrike" cap="none" dirty="0">
              <a:latin typeface="David"/>
              <a:ea typeface="David"/>
              <a:cs typeface="David"/>
              <a:sym typeface="Davi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17029B-7A45-416D-9980-BDD226E0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872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7030A0"/>
                </a:solidFill>
                <a:cs typeface="+mn-cs"/>
              </a:rPr>
              <a:t>סיפורים מהשטח - הפעלות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715FA9-6E6B-4DDC-8D7F-0B802CD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6600" b="1" dirty="0"/>
              <a:t>שיתופים.....</a:t>
            </a:r>
          </a:p>
        </p:txBody>
      </p:sp>
    </p:spTree>
    <p:extLst>
      <p:ext uri="{BB962C8B-B14F-4D97-AF65-F5344CB8AC3E}">
        <p14:creationId xmlns:p14="http://schemas.microsoft.com/office/powerpoint/2010/main" val="395113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2619476-2B58-41AE-8F20-1A609D3D99D4}"/>
              </a:ext>
            </a:extLst>
          </p:cNvPr>
          <p:cNvSpPr txBox="1"/>
          <p:nvPr/>
        </p:nvSpPr>
        <p:spPr>
          <a:xfrm>
            <a:off x="1828801" y="800100"/>
            <a:ext cx="9927771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b="1" dirty="0">
                <a:solidFill>
                  <a:schemeClr val="bg2">
                    <a:lumMod val="50000"/>
                  </a:schemeClr>
                </a:solidFill>
              </a:rPr>
              <a:t>הגשות בקורס : </a:t>
            </a:r>
          </a:p>
          <a:p>
            <a:pPr algn="r"/>
            <a:endParaRPr lang="he-IL" sz="3600" b="1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b="1" dirty="0"/>
              <a:t>אחרי כל מפגש </a:t>
            </a:r>
            <a:r>
              <a:rPr lang="he-IL" sz="3600" b="1" dirty="0" err="1"/>
              <a:t>במודולה</a:t>
            </a:r>
            <a:r>
              <a:rPr lang="he-IL" sz="3600" b="1" dirty="0"/>
              <a:t> או בקהילה צריך לכתוב משוב על הפעלה.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he-IL" sz="3600" b="1" dirty="0"/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he-IL" sz="3600" b="1" dirty="0"/>
              <a:t>בכל מפגש יש שעה א-</a:t>
            </a:r>
            <a:r>
              <a:rPr lang="he-IL" sz="3600" b="1" dirty="0" err="1"/>
              <a:t>סכרונית</a:t>
            </a:r>
            <a:r>
              <a:rPr lang="he-IL" sz="3600" b="1" dirty="0"/>
              <a:t> שמטרתה לתת לכם זמן להפעלת הפעילויות</a:t>
            </a:r>
          </a:p>
        </p:txBody>
      </p:sp>
    </p:spTree>
    <p:extLst>
      <p:ext uri="{BB962C8B-B14F-4D97-AF65-F5344CB8AC3E}">
        <p14:creationId xmlns:p14="http://schemas.microsoft.com/office/powerpoint/2010/main" val="137482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34017C-7874-43DF-937F-693AA72D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13" y="1113967"/>
            <a:ext cx="8911687" cy="910776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פתרונות ורעיונות מרכזיים בבעיה</a:t>
            </a:r>
            <a:br>
              <a:rPr lang="he-IL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</a:br>
            <a:endParaRPr lang="he-IL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2113F92-D8E6-426F-9E86-FDCAFF4BE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85" y="2668089"/>
            <a:ext cx="1082040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sz="4000" dirty="0"/>
              <a:t>איך תשוו בין ההצעות?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4000" dirty="0"/>
              <a:t>איזו הצעה מתאימה לכם יותר ומדוע?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4000" dirty="0"/>
              <a:t>מה וכיצד תפעילו בכיתה בהקשר לבעיה זו?</a:t>
            </a:r>
          </a:p>
        </p:txBody>
      </p:sp>
    </p:spTree>
    <p:extLst>
      <p:ext uri="{BB962C8B-B14F-4D97-AF65-F5344CB8AC3E}">
        <p14:creationId xmlns:p14="http://schemas.microsoft.com/office/powerpoint/2010/main" val="244802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00F8D69-AEA7-4D04-818F-B7FBAB90A5EA}"/>
              </a:ext>
            </a:extLst>
          </p:cNvPr>
          <p:cNvSpPr txBox="1"/>
          <p:nvPr/>
        </p:nvSpPr>
        <p:spPr>
          <a:xfrm>
            <a:off x="195943" y="1485900"/>
            <a:ext cx="11231335" cy="48204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85800" indent="-6858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5400" b="1" dirty="0">
                <a:solidFill>
                  <a:schemeClr val="accent4">
                    <a:lumMod val="50000"/>
                  </a:schemeClr>
                </a:solidFill>
              </a:rPr>
              <a:t>עבודה על תיקון ציון בחדרים -30 דק' </a:t>
            </a:r>
          </a:p>
          <a:p>
            <a:pPr marL="685800" indent="-6858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5400" b="1" dirty="0">
                <a:solidFill>
                  <a:schemeClr val="accent4">
                    <a:lumMod val="50000"/>
                  </a:schemeClr>
                </a:solidFill>
              </a:rPr>
              <a:t>הפסקת קפה- 10 דק'</a:t>
            </a:r>
          </a:p>
          <a:p>
            <a:pPr marL="685800" indent="-6858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he-IL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9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FAC6D3-9853-4E4B-BA0F-DC164E17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626" y="0"/>
            <a:ext cx="8877586" cy="1112093"/>
          </a:xfrm>
        </p:spPr>
        <p:txBody>
          <a:bodyPr/>
          <a:lstStyle/>
          <a:p>
            <a:pPr algn="ctr"/>
            <a:r>
              <a:rPr lang="he-IL" b="1" dirty="0"/>
              <a:t>4 ההצעות</a:t>
            </a:r>
          </a:p>
        </p:txBody>
      </p:sp>
      <p:pic>
        <p:nvPicPr>
          <p:cNvPr id="9" name="מציין מיקום תוכן 8">
            <a:extLst>
              <a:ext uri="{FF2B5EF4-FFF2-40B4-BE49-F238E27FC236}">
                <a16:creationId xmlns:a16="http://schemas.microsoft.com/office/drawing/2014/main" id="{9EF4AD5A-7FAC-4BBB-BB7E-7E9680FC7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843" y="79865"/>
            <a:ext cx="9012800" cy="6778135"/>
          </a:xfrm>
        </p:spPr>
      </p:pic>
    </p:spTree>
    <p:extLst>
      <p:ext uri="{BB962C8B-B14F-4D97-AF65-F5344CB8AC3E}">
        <p14:creationId xmlns:p14="http://schemas.microsoft.com/office/powerpoint/2010/main" val="1334419590"/>
      </p:ext>
    </p:extLst>
  </p:cSld>
  <p:clrMapOvr>
    <a:masterClrMapping/>
  </p:clrMapOvr>
</p:sld>
</file>

<file path=ppt/theme/theme1.xml><?xml version="1.0" encoding="utf-8"?>
<a:theme xmlns:a="http://schemas.openxmlformats.org/drawingml/2006/main" name="שובל אדים">
  <a:themeElements>
    <a:clrScheme name="שובל אדים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שובל אדים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שובל אדים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TM04033937[[fn=שובל אדים]]</Template>
  <TotalTime>29892</TotalTime>
  <Words>334</Words>
  <Application>Microsoft Office PowerPoint</Application>
  <PresentationFormat>מסך רחב</PresentationFormat>
  <Paragraphs>65</Paragraphs>
  <Slides>18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David</vt:lpstr>
      <vt:lpstr>Times New Roman</vt:lpstr>
      <vt:lpstr>Wingdings</vt:lpstr>
      <vt:lpstr>שובל אדים</vt:lpstr>
      <vt:lpstr>מצגת של PowerPoint‏</vt:lpstr>
      <vt:lpstr>טעות העתקה- דרכי פתרון נבחרות</vt:lpstr>
      <vt:lpstr>   קהילת מהלכי"ם מעלים את הרף לכיתות מתמטיקה קהילת מורי מתמטיקה במחוז מרכז</vt:lpstr>
      <vt:lpstr>מצגת של PowerPoint‏</vt:lpstr>
      <vt:lpstr>סיפורים מהשטח - הפעלות</vt:lpstr>
      <vt:lpstr>מצגת של PowerPoint‏</vt:lpstr>
      <vt:lpstr>פתרונות ורעיונות מרכזיים בבעיה </vt:lpstr>
      <vt:lpstr>מצגת של PowerPoint‏</vt:lpstr>
      <vt:lpstr>4 ההצעות</vt:lpstr>
      <vt:lpstr>שאלות לדיון</vt:lpstr>
      <vt:lpstr>עיון בתיקון...</vt:lpstr>
      <vt:lpstr>כולם ביחד בייצוג גרפי</vt:lpstr>
      <vt:lpstr>כל ה"תיקונים" בייצוג גרפי</vt:lpstr>
      <vt:lpstr>מצגת של PowerPoint‏</vt:lpstr>
      <vt:lpstr>מצגת של PowerPoint‏</vt:lpstr>
      <vt:lpstr>מצגת של PowerPoint‏</vt:lpstr>
      <vt:lpstr>  עם הפנים להפעלות...  עם מה אנחנו יוצאים מהמודולה?  רעיון אחד שאקח לעצמי...  רעיון אחד שאקח לכיתה...  רעיון אחד שהיה לי קשה אתו...     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Cooper</dc:creator>
  <cp:lastModifiedBy>יוני</cp:lastModifiedBy>
  <cp:revision>384</cp:revision>
  <dcterms:created xsi:type="dcterms:W3CDTF">2019-03-23T16:17:23Z</dcterms:created>
  <dcterms:modified xsi:type="dcterms:W3CDTF">2022-01-02T08:01:39Z</dcterms:modified>
</cp:coreProperties>
</file>