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lvl="0">
      <a:defRPr lang="he-IL"/>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37B00F5-53CD-4B29-A103-16284ABDE888}" type="datetimeFigureOut">
              <a:rPr lang="he-IL" smtClean="0"/>
              <a:t>י"ח/טבת/תשפ"ב</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C2FB5C-F996-4B3A-93FD-9588557E727A}" type="slidenum">
              <a:rPr lang="he-IL" smtClean="0"/>
              <a:t>‹#›</a:t>
            </a:fld>
            <a:endParaRPr lang="he-IL"/>
          </a:p>
        </p:txBody>
      </p:sp>
    </p:spTree>
    <p:extLst>
      <p:ext uri="{BB962C8B-B14F-4D97-AF65-F5344CB8AC3E}">
        <p14:creationId xmlns:p14="http://schemas.microsoft.com/office/powerpoint/2010/main" val="22097352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1C2FB5C-F996-4B3A-93FD-9588557E727A}" type="slidenum">
              <a:rPr lang="he-IL" smtClean="0"/>
              <a:t>19</a:t>
            </a:fld>
            <a:endParaRPr lang="he-IL"/>
          </a:p>
        </p:txBody>
      </p:sp>
    </p:spTree>
    <p:extLst>
      <p:ext uri="{BB962C8B-B14F-4D97-AF65-F5344CB8AC3E}">
        <p14:creationId xmlns:p14="http://schemas.microsoft.com/office/powerpoint/2010/main" val="407221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9516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89291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26920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147857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62496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106852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83896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56743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24308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332840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6A8B1C0-DA11-469C-90A4-99A4C9A3E729}" type="datetimeFigureOut">
              <a:rPr lang="he-IL" smtClean="0"/>
              <a:t>י"ח/טבת/תשפ"ב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1A57BC6-4859-40AF-A499-81D55D0A26A9}" type="slidenum">
              <a:rPr lang="he-IL" smtClean="0"/>
              <a:t>‹#›</a:t>
            </a:fld>
            <a:endParaRPr lang="he-IL"/>
          </a:p>
        </p:txBody>
      </p:sp>
    </p:spTree>
    <p:extLst>
      <p:ext uri="{BB962C8B-B14F-4D97-AF65-F5344CB8AC3E}">
        <p14:creationId xmlns:p14="http://schemas.microsoft.com/office/powerpoint/2010/main" val="420399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6A8B1C0-DA11-469C-90A4-99A4C9A3E729}" type="datetimeFigureOut">
              <a:rPr lang="he-IL" smtClean="0"/>
              <a:t>י"ח/טבת/תשפ"ב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A57BC6-4859-40AF-A499-81D55D0A26A9}" type="slidenum">
              <a:rPr lang="he-IL" smtClean="0"/>
              <a:t>‹#›</a:t>
            </a:fld>
            <a:endParaRPr lang="he-IL"/>
          </a:p>
        </p:txBody>
      </p:sp>
    </p:spTree>
    <p:extLst>
      <p:ext uri="{BB962C8B-B14F-4D97-AF65-F5344CB8AC3E}">
        <p14:creationId xmlns:p14="http://schemas.microsoft.com/office/powerpoint/2010/main" val="192089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chrome-extension://oemmndcbldboiebfnladdacbdfmadadm/http:/newhighmath.haifa.ac.il/images/data2/OGDAN/ogdan_PDF_files/areas_and_more/areas_unit_2/SADNA_1_areas_unit_2.pdf" TargetMode="External"/><Relationship Id="rId5" Type="http://schemas.openxmlformats.org/officeDocument/2006/relationships/image" Target="../media/image5.png"/><Relationship Id="rId4" Type="http://schemas.openxmlformats.org/officeDocument/2006/relationships/hyperlink" Target="https://www.geogebra.org/m/pA2gxkm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newhighmath.haifa.ac.il/index.php/alle-4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adasha.weizmann.ac.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ogebra.org/m/JfCRCM3x"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geogebra.org/m/pA2gxkmC"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adasha.weizmann.ac.i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geogebra.org/m/gfc6Vh7z"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adasha.weizmann.ac.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newhighmath.haifa.ac.il/index.php/2015-05-11-06-53-50/457-2015-11-26-08-17-21" TargetMode="External"/><Relationship Id="rId1" Type="http://schemas.openxmlformats.org/officeDocument/2006/relationships/slideLayout" Target="../slideLayouts/slideLayout2.xml"/><Relationship Id="rId4" Type="http://schemas.openxmlformats.org/officeDocument/2006/relationships/hyperlink" Target="http://newhighmath.haifa.ac.il/images/data2/OGDAN/ogdan_PDF_files/areas_and_more/areas_unit_2/SADNA_3_areas_unit_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newhighmath.haifa.ac.il/images/data2/OGDAN/ogdan_PDF_files/areas_and_more/areas_unit_2/SADNA_3_areas_unit_2.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descr="תוצאת תמונה עבור מתמטיקה שטח"/>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64704"/>
            <a:ext cx="9033909" cy="5105358"/>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16632"/>
            <a:ext cx="1725606" cy="193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340170" y="1844824"/>
            <a:ext cx="8353570"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יחס בין שטחים לא דומים</a:t>
            </a:r>
          </a:p>
        </p:txBody>
      </p:sp>
      <p:sp>
        <p:nvSpPr>
          <p:cNvPr id="2" name="Subtitle 1"/>
          <p:cNvSpPr>
            <a:spLocks noGrp="1"/>
          </p:cNvSpPr>
          <p:nvPr>
            <p:ph type="subTitle" idx="1"/>
          </p:nvPr>
        </p:nvSpPr>
        <p:spPr>
          <a:xfrm>
            <a:off x="1403648" y="2860487"/>
            <a:ext cx="6400800" cy="1752600"/>
          </a:xfrm>
        </p:spPr>
        <p:txBody>
          <a:bodyPr/>
          <a:lstStyle/>
          <a:p>
            <a:r>
              <a:rPr lang="he-IL" dirty="0">
                <a:solidFill>
                  <a:schemeClr val="tx2">
                    <a:lumMod val="75000"/>
                  </a:schemeClr>
                </a:solidFill>
              </a:rPr>
              <a:t>אורלי רוזייב</a:t>
            </a:r>
          </a:p>
          <a:p>
            <a:r>
              <a:rPr lang="he-IL" dirty="0">
                <a:solidFill>
                  <a:schemeClr val="tx2">
                    <a:lumMod val="75000"/>
                  </a:schemeClr>
                </a:solidFill>
              </a:rPr>
              <a:t>שמרית יוליס</a:t>
            </a:r>
          </a:p>
        </p:txBody>
      </p:sp>
    </p:spTree>
    <p:extLst>
      <p:ext uri="{BB962C8B-B14F-4D97-AF65-F5344CB8AC3E}">
        <p14:creationId xmlns:p14="http://schemas.microsoft.com/office/powerpoint/2010/main" val="28005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3351653" y="333554"/>
            <a:ext cx="2441694"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מסקנה</a:t>
            </a:r>
          </a:p>
        </p:txBody>
      </p:sp>
      <p:sp>
        <p:nvSpPr>
          <p:cNvPr id="6" name="מציין מיקום תוכן 2"/>
          <p:cNvSpPr txBox="1">
            <a:spLocks/>
          </p:cNvSpPr>
          <p:nvPr/>
        </p:nvSpPr>
        <p:spPr>
          <a:xfrm>
            <a:off x="-193458" y="1772816"/>
            <a:ext cx="9227368" cy="2736304"/>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he-IL" sz="4000" b="1" dirty="0">
                <a:solidFill>
                  <a:schemeClr val="tx2"/>
                </a:solidFill>
                <a:latin typeface="David" pitchFamily="34" charset="-79"/>
                <a:cs typeface="+mj-cs"/>
              </a:rPr>
              <a:t>שני משולשים החסומים בין שני מקבילים ובעלי צלע משותפת שווים בשטחם.</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454" y="3645024"/>
            <a:ext cx="3672408" cy="263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geogebr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194182"/>
            <a:ext cx="1775766" cy="1213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8466" y="3388350"/>
            <a:ext cx="3613553" cy="646331"/>
          </a:xfrm>
          <a:prstGeom prst="rect">
            <a:avLst/>
          </a:prstGeom>
          <a:noFill/>
        </p:spPr>
        <p:txBody>
          <a:bodyPr wrap="none" rtlCol="1">
            <a:spAutoFit/>
          </a:bodyPr>
          <a:lstStyle/>
          <a:p>
            <a:r>
              <a:rPr lang="he-IL" dirty="0"/>
              <a:t>משפט 37 בספר היסודות של </a:t>
            </a:r>
            <a:r>
              <a:rPr lang="he-IL" dirty="0" err="1"/>
              <a:t>אוקלידס</a:t>
            </a:r>
            <a:endParaRPr lang="he-IL" dirty="0"/>
          </a:p>
          <a:p>
            <a:r>
              <a:rPr lang="he-IL" dirty="0"/>
              <a:t>מתוך </a:t>
            </a:r>
            <a:r>
              <a:rPr lang="he-IL" dirty="0">
                <a:hlinkClick r:id="rId6"/>
              </a:rPr>
              <a:t>האוגדן למדריך</a:t>
            </a:r>
            <a:endParaRPr lang="he-IL" dirty="0"/>
          </a:p>
        </p:txBody>
      </p:sp>
    </p:spTree>
    <p:extLst>
      <p:ext uri="{BB962C8B-B14F-4D97-AF65-F5344CB8AC3E}">
        <p14:creationId xmlns:p14="http://schemas.microsoft.com/office/powerpoint/2010/main" val="6309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8166" y="133637"/>
            <a:ext cx="7532186" cy="861774"/>
          </a:xfrm>
          <a:prstGeom prst="rect">
            <a:avLst/>
          </a:prstGeom>
          <a:noFill/>
        </p:spPr>
        <p:txBody>
          <a:bodyPr wrap="square" lIns="91440" tIns="45720" rIns="91440" bIns="45720">
            <a:spAutoFit/>
          </a:bodyPr>
          <a:lstStyle/>
          <a:p>
            <a:pPr algn="ctr"/>
            <a:r>
              <a:rPr lang="he-IL" sz="5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יחס שטחים</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44" y="843276"/>
            <a:ext cx="7100229" cy="158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492896"/>
            <a:ext cx="4563617" cy="420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2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66363" y="332315"/>
            <a:ext cx="3977371"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rPr>
              <a:t>הצעה פתרון</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7978"/>
            <a:ext cx="7606627" cy="52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3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8166" y="133637"/>
            <a:ext cx="7532186" cy="861774"/>
          </a:xfrm>
          <a:prstGeom prst="rect">
            <a:avLst/>
          </a:prstGeom>
          <a:noFill/>
        </p:spPr>
        <p:txBody>
          <a:bodyPr wrap="square" lIns="91440" tIns="45720" rIns="91440" bIns="45720">
            <a:spAutoFit/>
          </a:bodyPr>
          <a:lstStyle/>
          <a:p>
            <a:pPr algn="ctr"/>
            <a:r>
              <a:rPr lang="he-IL" sz="5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יחס שטחים</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8" y="2866930"/>
            <a:ext cx="3931518" cy="35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כותרת משנה 2"/>
          <p:cNvSpPr>
            <a:spLocks noGrp="1"/>
          </p:cNvSpPr>
          <p:nvPr>
            <p:ph type="subTitle" idx="1"/>
          </p:nvPr>
        </p:nvSpPr>
        <p:spPr>
          <a:xfrm>
            <a:off x="4355976" y="5733256"/>
            <a:ext cx="4677934" cy="676517"/>
          </a:xfrm>
        </p:spPr>
        <p:txBody>
          <a:bodyPr>
            <a:normAutofit fontScale="32500" lnSpcReduction="20000"/>
          </a:bodyPr>
          <a:lstStyle/>
          <a:p>
            <a:pPr algn="r"/>
            <a:r>
              <a:rPr lang="he-IL" dirty="0"/>
              <a:t>התרגיל ממאמר של אבי </a:t>
            </a:r>
            <a:r>
              <a:rPr lang="he-IL" dirty="0" err="1"/>
              <a:t>סיגלר</a:t>
            </a:r>
            <a:r>
              <a:rPr lang="he-IL" dirty="0"/>
              <a:t> ושולמית </a:t>
            </a:r>
            <a:r>
              <a:rPr lang="he-IL" dirty="0" err="1"/>
              <a:t>אליקן</a:t>
            </a:r>
            <a:br>
              <a:rPr lang="he-IL" dirty="0"/>
            </a:br>
            <a:r>
              <a:rPr lang="he-IL" b="1" dirty="0"/>
              <a:t>חקירה מונחית המולידה הפתעות והרכבת שאלות על-ידי תלמידים</a:t>
            </a:r>
            <a:r>
              <a:rPr lang="he-IL" dirty="0"/>
              <a:t> </a:t>
            </a:r>
          </a:p>
          <a:p>
            <a:pPr algn="r"/>
            <a:r>
              <a:rPr lang="he-IL" dirty="0"/>
              <a:t>(</a:t>
            </a:r>
            <a:r>
              <a:rPr lang="he-IL" u="sng" dirty="0" err="1">
                <a:hlinkClick r:id="rId4"/>
              </a:rPr>
              <a:t>על"ה</a:t>
            </a:r>
            <a:r>
              <a:rPr lang="he-IL" u="sng" dirty="0">
                <a:hlinkClick r:id="rId4"/>
              </a:rPr>
              <a:t> 46 תשע"ב, 2012</a:t>
            </a:r>
            <a:r>
              <a:rPr lang="he-IL" dirty="0"/>
              <a:t>)</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497" y="1700808"/>
            <a:ext cx="5931955" cy="256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66363" y="332315"/>
            <a:ext cx="3977371"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rPr>
              <a:t>הצעה פתרון</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22" y="1354980"/>
            <a:ext cx="6884051" cy="245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21" y="4077072"/>
            <a:ext cx="6884051" cy="242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68" y="1558788"/>
            <a:ext cx="2499755" cy="117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1739" y="3111987"/>
            <a:ext cx="2499755" cy="110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style.rotation</p:attrName>
                                        </p:attrNameLst>
                                      </p:cBhvr>
                                      <p:tavLst>
                                        <p:tav tm="0">
                                          <p:val>
                                            <p:fltVal val="0"/>
                                          </p:val>
                                        </p:tav>
                                        <p:tav tm="100000">
                                          <p:val>
                                            <p:fltVal val="90"/>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nodeType="clickEffect">
                                  <p:stCondLst>
                                    <p:cond delay="0"/>
                                  </p:stCondLst>
                                  <p:childTnLst>
                                    <p:anim calcmode="lin" valueType="num">
                                      <p:cBhvr>
                                        <p:cTn id="32" dur="1000"/>
                                        <p:tgtEl>
                                          <p:spTgt spid="10"/>
                                        </p:tgtEl>
                                        <p:attrNameLst>
                                          <p:attrName>ppt_w</p:attrName>
                                        </p:attrNameLst>
                                      </p:cBhvr>
                                      <p:tavLst>
                                        <p:tav tm="0">
                                          <p:val>
                                            <p:strVal val="ppt_w"/>
                                          </p:val>
                                        </p:tav>
                                        <p:tav tm="100000">
                                          <p:val>
                                            <p:fltVal val="0"/>
                                          </p:val>
                                        </p:tav>
                                      </p:tavLst>
                                    </p:anim>
                                    <p:anim calcmode="lin" valueType="num">
                                      <p:cBhvr>
                                        <p:cTn id="33" dur="1000"/>
                                        <p:tgtEl>
                                          <p:spTgt spid="10"/>
                                        </p:tgtEl>
                                        <p:attrNameLst>
                                          <p:attrName>ppt_h</p:attrName>
                                        </p:attrNameLst>
                                      </p:cBhvr>
                                      <p:tavLst>
                                        <p:tav tm="0">
                                          <p:val>
                                            <p:strVal val="ppt_h"/>
                                          </p:val>
                                        </p:tav>
                                        <p:tav tm="100000">
                                          <p:val>
                                            <p:fltVal val="0"/>
                                          </p:val>
                                        </p:tav>
                                      </p:tavLst>
                                    </p:anim>
                                    <p:anim calcmode="lin" valueType="num">
                                      <p:cBhvr>
                                        <p:cTn id="34" dur="1000"/>
                                        <p:tgtEl>
                                          <p:spTgt spid="10"/>
                                        </p:tgtEl>
                                        <p:attrNameLst>
                                          <p:attrName>style.rotation</p:attrName>
                                        </p:attrNameLst>
                                      </p:cBhvr>
                                      <p:tavLst>
                                        <p:tav tm="0">
                                          <p:val>
                                            <p:fltVal val="0"/>
                                          </p:val>
                                        </p:tav>
                                        <p:tav tm="100000">
                                          <p:val>
                                            <p:fltVal val="90"/>
                                          </p:val>
                                        </p:tav>
                                      </p:tavLst>
                                    </p:anim>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147"/>
                                        </p:tgtEl>
                                        <p:attrNameLst>
                                          <p:attrName>style.visibility</p:attrName>
                                        </p:attrNameLst>
                                      </p:cBhvr>
                                      <p:to>
                                        <p:strVal val="visible"/>
                                      </p:to>
                                    </p:set>
                                    <p:anim calcmode="lin" valueType="num">
                                      <p:cBhvr>
                                        <p:cTn id="41" dur="500" fill="hold"/>
                                        <p:tgtEl>
                                          <p:spTgt spid="6147"/>
                                        </p:tgtEl>
                                        <p:attrNameLst>
                                          <p:attrName>ppt_w</p:attrName>
                                        </p:attrNameLst>
                                      </p:cBhvr>
                                      <p:tavLst>
                                        <p:tav tm="0">
                                          <p:val>
                                            <p:fltVal val="0"/>
                                          </p:val>
                                        </p:tav>
                                        <p:tav tm="100000">
                                          <p:val>
                                            <p:strVal val="#ppt_w"/>
                                          </p:val>
                                        </p:tav>
                                      </p:tavLst>
                                    </p:anim>
                                    <p:anim calcmode="lin" valueType="num">
                                      <p:cBhvr>
                                        <p:cTn id="42" dur="500" fill="hold"/>
                                        <p:tgtEl>
                                          <p:spTgt spid="6147"/>
                                        </p:tgtEl>
                                        <p:attrNameLst>
                                          <p:attrName>ppt_h</p:attrName>
                                        </p:attrNameLst>
                                      </p:cBhvr>
                                      <p:tavLst>
                                        <p:tav tm="0">
                                          <p:val>
                                            <p:fltVal val="0"/>
                                          </p:val>
                                        </p:tav>
                                        <p:tav tm="100000">
                                          <p:val>
                                            <p:strVal val="#ppt_h"/>
                                          </p:val>
                                        </p:tav>
                                      </p:tavLst>
                                    </p:anim>
                                    <p:animEffect transition="in" filter="fade">
                                      <p:cBhvr>
                                        <p:cTn id="43" dur="500"/>
                                        <p:tgtEl>
                                          <p:spTgt spid="614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148"/>
                                        </p:tgtEl>
                                        <p:attrNameLst>
                                          <p:attrName>style.visibility</p:attrName>
                                        </p:attrNameLst>
                                      </p:cBhvr>
                                      <p:to>
                                        <p:strVal val="visible"/>
                                      </p:to>
                                    </p:set>
                                    <p:anim calcmode="lin" valueType="num">
                                      <p:cBhvr>
                                        <p:cTn id="48" dur="500" fill="hold"/>
                                        <p:tgtEl>
                                          <p:spTgt spid="6148"/>
                                        </p:tgtEl>
                                        <p:attrNameLst>
                                          <p:attrName>ppt_w</p:attrName>
                                        </p:attrNameLst>
                                      </p:cBhvr>
                                      <p:tavLst>
                                        <p:tav tm="0">
                                          <p:val>
                                            <p:fltVal val="0"/>
                                          </p:val>
                                        </p:tav>
                                        <p:tav tm="100000">
                                          <p:val>
                                            <p:strVal val="#ppt_w"/>
                                          </p:val>
                                        </p:tav>
                                      </p:tavLst>
                                    </p:anim>
                                    <p:anim calcmode="lin" valueType="num">
                                      <p:cBhvr>
                                        <p:cTn id="49" dur="500" fill="hold"/>
                                        <p:tgtEl>
                                          <p:spTgt spid="6148"/>
                                        </p:tgtEl>
                                        <p:attrNameLst>
                                          <p:attrName>ppt_h</p:attrName>
                                        </p:attrNameLst>
                                      </p:cBhvr>
                                      <p:tavLst>
                                        <p:tav tm="0">
                                          <p:val>
                                            <p:fltVal val="0"/>
                                          </p:val>
                                        </p:tav>
                                        <p:tav tm="100000">
                                          <p:val>
                                            <p:strVal val="#ppt_h"/>
                                          </p:val>
                                        </p:tav>
                                      </p:tavLst>
                                    </p:anim>
                                    <p:animEffect transition="in" filter="fade">
                                      <p:cBhvr>
                                        <p:cTn id="5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66363" y="116632"/>
            <a:ext cx="3977371"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rPr>
              <a:t>הצעה פתרון</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491" y="2996952"/>
            <a:ext cx="2499755" cy="140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1583940"/>
            <a:ext cx="2499755" cy="117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856" y="1687058"/>
            <a:ext cx="2499755" cy="110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41" y="4533198"/>
            <a:ext cx="8926406" cy="97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289" y="5580487"/>
            <a:ext cx="4364836" cy="127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3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172"/>
                                        </p:tgtEl>
                                        <p:attrNameLst>
                                          <p:attrName>style.visibility</p:attrName>
                                        </p:attrNameLst>
                                      </p:cBhvr>
                                      <p:to>
                                        <p:strVal val="visible"/>
                                      </p:to>
                                    </p:set>
                                    <p:anim calcmode="lin" valueType="num">
                                      <p:cBhvr>
                                        <p:cTn id="41" dur="1000" fill="hold"/>
                                        <p:tgtEl>
                                          <p:spTgt spid="7172"/>
                                        </p:tgtEl>
                                        <p:attrNameLst>
                                          <p:attrName>ppt_w</p:attrName>
                                        </p:attrNameLst>
                                      </p:cBhvr>
                                      <p:tavLst>
                                        <p:tav tm="0">
                                          <p:val>
                                            <p:fltVal val="0"/>
                                          </p:val>
                                        </p:tav>
                                        <p:tav tm="100000">
                                          <p:val>
                                            <p:strVal val="#ppt_w"/>
                                          </p:val>
                                        </p:tav>
                                      </p:tavLst>
                                    </p:anim>
                                    <p:anim calcmode="lin" valueType="num">
                                      <p:cBhvr>
                                        <p:cTn id="42" dur="1000" fill="hold"/>
                                        <p:tgtEl>
                                          <p:spTgt spid="7172"/>
                                        </p:tgtEl>
                                        <p:attrNameLst>
                                          <p:attrName>ppt_h</p:attrName>
                                        </p:attrNameLst>
                                      </p:cBhvr>
                                      <p:tavLst>
                                        <p:tav tm="0">
                                          <p:val>
                                            <p:fltVal val="0"/>
                                          </p:val>
                                        </p:tav>
                                        <p:tav tm="100000">
                                          <p:val>
                                            <p:strVal val="#ppt_h"/>
                                          </p:val>
                                        </p:tav>
                                      </p:tavLst>
                                    </p:anim>
                                    <p:anim calcmode="lin" valueType="num">
                                      <p:cBhvr>
                                        <p:cTn id="43" dur="1000" fill="hold"/>
                                        <p:tgtEl>
                                          <p:spTgt spid="7172"/>
                                        </p:tgtEl>
                                        <p:attrNameLst>
                                          <p:attrName>style.rotation</p:attrName>
                                        </p:attrNameLst>
                                      </p:cBhvr>
                                      <p:tavLst>
                                        <p:tav tm="0">
                                          <p:val>
                                            <p:fltVal val="90"/>
                                          </p:val>
                                        </p:tav>
                                        <p:tav tm="100000">
                                          <p:val>
                                            <p:fltVal val="0"/>
                                          </p:val>
                                        </p:tav>
                                      </p:tavLst>
                                    </p:anim>
                                    <p:animEffect transition="in" filter="fade">
                                      <p:cBhvr>
                                        <p:cTn id="44" dur="1000"/>
                                        <p:tgtEl>
                                          <p:spTgt spid="717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73"/>
                                        </p:tgtEl>
                                        <p:attrNameLst>
                                          <p:attrName>style.visibility</p:attrName>
                                        </p:attrNameLst>
                                      </p:cBhvr>
                                      <p:to>
                                        <p:strVal val="visible"/>
                                      </p:to>
                                    </p:set>
                                    <p:anim calcmode="lin" valueType="num">
                                      <p:cBhvr additive="base">
                                        <p:cTn id="49" dur="500" fill="hold"/>
                                        <p:tgtEl>
                                          <p:spTgt spid="7173"/>
                                        </p:tgtEl>
                                        <p:attrNameLst>
                                          <p:attrName>ppt_x</p:attrName>
                                        </p:attrNameLst>
                                      </p:cBhvr>
                                      <p:tavLst>
                                        <p:tav tm="0">
                                          <p:val>
                                            <p:strVal val="#ppt_x"/>
                                          </p:val>
                                        </p:tav>
                                        <p:tav tm="100000">
                                          <p:val>
                                            <p:strVal val="#ppt_x"/>
                                          </p:val>
                                        </p:tav>
                                      </p:tavLst>
                                    </p:anim>
                                    <p:anim calcmode="lin" valueType="num">
                                      <p:cBhvr additive="base">
                                        <p:cTn id="5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174"/>
                                        </p:tgtEl>
                                        <p:attrNameLst>
                                          <p:attrName>style.visibility</p:attrName>
                                        </p:attrNameLst>
                                      </p:cBhvr>
                                      <p:to>
                                        <p:strVal val="visible"/>
                                      </p:to>
                                    </p:set>
                                    <p:anim calcmode="lin" valueType="num">
                                      <p:cBhvr>
                                        <p:cTn id="55" dur="1000" fill="hold"/>
                                        <p:tgtEl>
                                          <p:spTgt spid="7174"/>
                                        </p:tgtEl>
                                        <p:attrNameLst>
                                          <p:attrName>ppt_w</p:attrName>
                                        </p:attrNameLst>
                                      </p:cBhvr>
                                      <p:tavLst>
                                        <p:tav tm="0">
                                          <p:val>
                                            <p:fltVal val="0"/>
                                          </p:val>
                                        </p:tav>
                                        <p:tav tm="100000">
                                          <p:val>
                                            <p:strVal val="#ppt_w"/>
                                          </p:val>
                                        </p:tav>
                                      </p:tavLst>
                                    </p:anim>
                                    <p:anim calcmode="lin" valueType="num">
                                      <p:cBhvr>
                                        <p:cTn id="56" dur="1000" fill="hold"/>
                                        <p:tgtEl>
                                          <p:spTgt spid="7174"/>
                                        </p:tgtEl>
                                        <p:attrNameLst>
                                          <p:attrName>ppt_h</p:attrName>
                                        </p:attrNameLst>
                                      </p:cBhvr>
                                      <p:tavLst>
                                        <p:tav tm="0">
                                          <p:val>
                                            <p:fltVal val="0"/>
                                          </p:val>
                                        </p:tav>
                                        <p:tav tm="100000">
                                          <p:val>
                                            <p:strVal val="#ppt_h"/>
                                          </p:val>
                                        </p:tav>
                                      </p:tavLst>
                                    </p:anim>
                                    <p:anim calcmode="lin" valueType="num">
                                      <p:cBhvr>
                                        <p:cTn id="57" dur="1000" fill="hold"/>
                                        <p:tgtEl>
                                          <p:spTgt spid="7174"/>
                                        </p:tgtEl>
                                        <p:attrNameLst>
                                          <p:attrName>style.rotation</p:attrName>
                                        </p:attrNameLst>
                                      </p:cBhvr>
                                      <p:tavLst>
                                        <p:tav tm="0">
                                          <p:val>
                                            <p:fltVal val="90"/>
                                          </p:val>
                                        </p:tav>
                                        <p:tav tm="100000">
                                          <p:val>
                                            <p:fltVal val="0"/>
                                          </p:val>
                                        </p:tav>
                                      </p:tavLst>
                                    </p:anim>
                                    <p:animEffect transition="in" filter="fade">
                                      <p:cBhvr>
                                        <p:cTn id="58"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נציץ בשיעור...</a:t>
            </a:r>
          </a:p>
        </p:txBody>
      </p:sp>
      <p:sp>
        <p:nvSpPr>
          <p:cNvPr id="3" name="Content Placeholder 2"/>
          <p:cNvSpPr>
            <a:spLocks noGrp="1"/>
          </p:cNvSpPr>
          <p:nvPr>
            <p:ph idx="1"/>
          </p:nvPr>
        </p:nvSpPr>
        <p:spPr>
          <a:xfrm>
            <a:off x="323528" y="3068960"/>
            <a:ext cx="8229600" cy="4525963"/>
          </a:xfrm>
        </p:spPr>
        <p:txBody>
          <a:bodyPr>
            <a:normAutofit/>
          </a:bodyPr>
          <a:lstStyle/>
          <a:p>
            <a:pPr marL="0" indent="0">
              <a:buNone/>
            </a:pPr>
            <a:r>
              <a:rPr lang="he-IL" sz="2400" dirty="0">
                <a:solidFill>
                  <a:schemeClr val="tx1">
                    <a:lumMod val="50000"/>
                    <a:lumOff val="50000"/>
                  </a:schemeClr>
                </a:solidFill>
              </a:rPr>
              <a:t>בפרויקט </a:t>
            </a:r>
            <a:r>
              <a:rPr lang="he-IL" sz="2400" dirty="0" err="1">
                <a:solidFill>
                  <a:schemeClr val="tx1">
                    <a:lumMod val="50000"/>
                    <a:lumOff val="50000"/>
                  </a:schemeClr>
                </a:solidFill>
              </a:rPr>
              <a:t>עדש”ה</a:t>
            </a:r>
            <a:r>
              <a:rPr lang="he-IL" sz="2400" dirty="0">
                <a:solidFill>
                  <a:schemeClr val="tx1">
                    <a:lumMod val="50000"/>
                    <a:lumOff val="50000"/>
                  </a:schemeClr>
                </a:solidFill>
              </a:rPr>
              <a:t> (</a:t>
            </a:r>
            <a:r>
              <a:rPr lang="he-IL" sz="2400" b="1" dirty="0">
                <a:solidFill>
                  <a:schemeClr val="tx1">
                    <a:lumMod val="50000"/>
                    <a:lumOff val="50000"/>
                  </a:schemeClr>
                </a:solidFill>
              </a:rPr>
              <a:t>עמיתים דנים בשיעורי המתמטיקה</a:t>
            </a:r>
            <a:r>
              <a:rPr lang="he-IL" sz="2400" dirty="0">
                <a:solidFill>
                  <a:schemeClr val="tx1">
                    <a:lumMod val="50000"/>
                    <a:lumOff val="50000"/>
                  </a:schemeClr>
                </a:solidFill>
              </a:rPr>
              <a:t>) של מכון ויצמן למדע, בתמיכת קרן </a:t>
            </a:r>
            <a:r>
              <a:rPr lang="he-IL" sz="2400" dirty="0" err="1">
                <a:solidFill>
                  <a:schemeClr val="tx1">
                    <a:lumMod val="50000"/>
                    <a:lumOff val="50000"/>
                  </a:schemeClr>
                </a:solidFill>
              </a:rPr>
              <a:t>טראמפ</a:t>
            </a:r>
            <a:r>
              <a:rPr lang="he-IL" sz="2400" dirty="0">
                <a:solidFill>
                  <a:schemeClr val="tx1">
                    <a:lumMod val="50000"/>
                    <a:lumOff val="50000"/>
                  </a:schemeClr>
                </a:solidFill>
              </a:rPr>
              <a:t>, בנו מאגר של שיעורי מתמטיקה מוסרטים בנושאים שונים.</a:t>
            </a:r>
          </a:p>
          <a:p>
            <a:pPr marL="0" indent="0">
              <a:buNone/>
            </a:pPr>
            <a:r>
              <a:rPr lang="he-IL" sz="2400" dirty="0">
                <a:solidFill>
                  <a:schemeClr val="tx1">
                    <a:lumMod val="50000"/>
                    <a:lumOff val="50000"/>
                  </a:schemeClr>
                </a:solidFill>
              </a:rPr>
              <a:t>המטרה לאפשר למורי המתמטיקה בישראל להיחשף </a:t>
            </a:r>
            <a:r>
              <a:rPr lang="he-IL" sz="2400" dirty="0" err="1">
                <a:solidFill>
                  <a:schemeClr val="tx1">
                    <a:lumMod val="50000"/>
                    <a:lumOff val="50000"/>
                  </a:schemeClr>
                </a:solidFill>
              </a:rPr>
              <a:t>לפרקטיקות</a:t>
            </a:r>
            <a:r>
              <a:rPr lang="he-IL" sz="2400" dirty="0">
                <a:solidFill>
                  <a:schemeClr val="tx1">
                    <a:lumMod val="50000"/>
                    <a:lumOff val="50000"/>
                  </a:schemeClr>
                </a:solidFill>
              </a:rPr>
              <a:t> הוראה של עמיתים מהארץ ומהעולם. הצפייה בשיעורי מתמטיקה מוסרטים וניתוחם באמצעות החומרים הנלווים שפותחו סביבם, מספקים העשרה והעמקה של ידע מתמטי להוראה ומזמנים כר נרחב לרפלקציה על דרכים שונות להוראת המתמטיקה.</a:t>
            </a:r>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84783"/>
            <a:ext cx="2880320" cy="126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9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2006" y="1916832"/>
            <a:ext cx="8782390" cy="4752528"/>
          </a:xfrm>
        </p:spPr>
        <p:txBody>
          <a:bodyPr>
            <a:normAutofit/>
          </a:bodyPr>
          <a:lstStyle/>
          <a:p>
            <a:r>
              <a:rPr lang="he-IL" sz="4000" dirty="0"/>
              <a:t>שיעור של שרה קירו</a:t>
            </a:r>
            <a:br>
              <a:rPr lang="en-US" sz="4000" dirty="0"/>
            </a:br>
            <a:r>
              <a:rPr lang="he-IL" sz="4000" dirty="0"/>
              <a:t>"</a:t>
            </a:r>
            <a:r>
              <a:rPr lang="he-IL" sz="4000" b="1" dirty="0"/>
              <a:t>יחסי שטחים במשולשים</a:t>
            </a:r>
            <a:r>
              <a:rPr lang="he-IL" sz="4000" dirty="0"/>
              <a:t>"</a:t>
            </a:r>
          </a:p>
          <a:p>
            <a:r>
              <a:rPr lang="he-IL" sz="4000" dirty="0"/>
              <a:t>06:00 – 00:00</a:t>
            </a:r>
          </a:p>
          <a:p>
            <a:r>
              <a:rPr lang="he-IL" sz="4000" dirty="0"/>
              <a:t>9:20 – 8:35</a:t>
            </a:r>
          </a:p>
          <a:p>
            <a:r>
              <a:rPr lang="he-IL" sz="4000" dirty="0"/>
              <a:t>35:40 עד הסוף</a:t>
            </a:r>
          </a:p>
          <a:p>
            <a:endParaRPr lang="en-US" sz="4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122454" y="524485"/>
            <a:ext cx="4899097" cy="1015663"/>
          </a:xfrm>
          <a:prstGeom prst="rect">
            <a:avLst/>
          </a:prstGeom>
          <a:noFill/>
        </p:spPr>
        <p:txBody>
          <a:bodyPr wrap="none" lIns="91440" tIns="45720" rIns="91440" bIns="45720">
            <a:spAutoFit/>
          </a:bodyPr>
          <a:lstStyle/>
          <a:p>
            <a:pPr algn="ctr"/>
            <a:r>
              <a:rPr lang="he-IL" sz="6000" b="1" u="sng"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rPr>
              <a:t>צפייה </a:t>
            </a:r>
            <a:r>
              <a:rPr lang="he-IL" sz="6000" b="1" u="sng"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rPr>
              <a:t>בסירטון</a:t>
            </a:r>
            <a:endParaRPr lang="he-IL"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avid" pitchFamily="34" charset="-79"/>
              <a:cs typeface="David" pitchFamily="34" charset="-79"/>
            </a:endParaRPr>
          </a:p>
        </p:txBody>
      </p:sp>
    </p:spTree>
    <p:extLst>
      <p:ext uri="{BB962C8B-B14F-4D97-AF65-F5344CB8AC3E}">
        <p14:creationId xmlns:p14="http://schemas.microsoft.com/office/powerpoint/2010/main" val="40244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3351653" y="333554"/>
            <a:ext cx="2441694"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מסקנה</a:t>
            </a:r>
          </a:p>
        </p:txBody>
      </p:sp>
      <p:sp>
        <p:nvSpPr>
          <p:cNvPr id="2" name="מלבן 1"/>
          <p:cNvSpPr/>
          <p:nvPr/>
        </p:nvSpPr>
        <p:spPr>
          <a:xfrm>
            <a:off x="251520" y="1569831"/>
            <a:ext cx="8028384" cy="2554545"/>
          </a:xfrm>
          <a:prstGeom prst="rect">
            <a:avLst/>
          </a:prstGeom>
        </p:spPr>
        <p:txBody>
          <a:bodyPr wrap="square">
            <a:spAutoFit/>
          </a:bodyPr>
          <a:lstStyle/>
          <a:p>
            <a:r>
              <a:rPr lang="he-IL" sz="4000" b="1" dirty="0">
                <a:solidFill>
                  <a:schemeClr val="tx2"/>
                </a:solidFill>
                <a:latin typeface="David" pitchFamily="34" charset="-79"/>
                <a:cs typeface="+mj-cs"/>
              </a:rPr>
              <a:t>היחס בין שטחי שני משולשים החסומים בין שני מקבילים כך שלכל אחד מהם,  צלע המונחת על אחד הישרים שווה ליחס בין צלעות אלה.</a:t>
            </a:r>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974" y="4124376"/>
            <a:ext cx="4380373" cy="248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geogebr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5194182"/>
            <a:ext cx="1775766" cy="121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2071419" y="116632"/>
            <a:ext cx="4350871"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מיון תרגילים</a:t>
            </a:r>
          </a:p>
        </p:txBody>
      </p:sp>
      <p:graphicFrame>
        <p:nvGraphicFramePr>
          <p:cNvPr id="4" name="טבלה 3"/>
          <p:cNvGraphicFramePr>
            <a:graphicFrameLocks noGrp="1"/>
          </p:cNvGraphicFramePr>
          <p:nvPr>
            <p:extLst>
              <p:ext uri="{D42A27DB-BD31-4B8C-83A1-F6EECF244321}">
                <p14:modId xmlns:p14="http://schemas.microsoft.com/office/powerpoint/2010/main" val="2316760312"/>
              </p:ext>
            </p:extLst>
          </p:nvPr>
        </p:nvGraphicFramePr>
        <p:xfrm>
          <a:off x="611560" y="2636912"/>
          <a:ext cx="7445742" cy="2736304"/>
        </p:xfrm>
        <a:graphic>
          <a:graphicData uri="http://schemas.openxmlformats.org/drawingml/2006/table">
            <a:tbl>
              <a:tblPr rtl="1" firstRow="1" firstCol="1" bandRow="1">
                <a:tableStyleId>{5C22544A-7EE6-4342-B048-85BDC9FD1C3A}</a:tableStyleId>
              </a:tblPr>
              <a:tblGrid>
                <a:gridCol w="3722871">
                  <a:extLst>
                    <a:ext uri="{9D8B030D-6E8A-4147-A177-3AD203B41FA5}">
                      <a16:colId xmlns:a16="http://schemas.microsoft.com/office/drawing/2014/main" val="228896269"/>
                    </a:ext>
                  </a:extLst>
                </a:gridCol>
                <a:gridCol w="3722871">
                  <a:extLst>
                    <a:ext uri="{9D8B030D-6E8A-4147-A177-3AD203B41FA5}">
                      <a16:colId xmlns:a16="http://schemas.microsoft.com/office/drawing/2014/main" val="2128294614"/>
                    </a:ext>
                  </a:extLst>
                </a:gridCol>
              </a:tblGrid>
              <a:tr h="2736304">
                <a:tc>
                  <a:txBody>
                    <a:bodyPr/>
                    <a:lstStyle/>
                    <a:p>
                      <a:pPr algn="ctr" rtl="1">
                        <a:lnSpc>
                          <a:spcPct val="150000"/>
                        </a:lnSpc>
                        <a:spcAft>
                          <a:spcPts val="1000"/>
                        </a:spcAft>
                      </a:pPr>
                      <a:r>
                        <a:rPr lang="he-IL" sz="2000">
                          <a:effectLst/>
                        </a:rPr>
                        <a:t>שני משולשים החסומים בין שני ישרים מקבילים ובעלי צלע משותפת המונחת על אחד הישרים המקבילים, שווים בשטחם </a:t>
                      </a:r>
                      <a:endParaRPr lang="en-US" sz="200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tc>
                  <a:txBody>
                    <a:bodyPr/>
                    <a:lstStyle/>
                    <a:p>
                      <a:pPr algn="ctr" rtl="1">
                        <a:lnSpc>
                          <a:spcPct val="150000"/>
                        </a:lnSpc>
                        <a:spcAft>
                          <a:spcPts val="1000"/>
                        </a:spcAft>
                      </a:pPr>
                      <a:r>
                        <a:rPr lang="he-IL" sz="2000" dirty="0">
                          <a:effectLst/>
                        </a:rPr>
                        <a:t>היחס בין שטחי שני משולשים החסומים בין שני ישרים מקבילים הוא כיחס בין צלעותיהן הנמצאות על אחד הישרים.</a:t>
                      </a:r>
                      <a:endParaRPr lang="en-US" sz="2000" dirty="0">
                        <a:effectLst/>
                        <a:latin typeface="Tahoma" panose="020B0604030504040204" pitchFamily="34" charset="0"/>
                        <a:ea typeface="Tahoma" panose="020B0604030504040204" pitchFamily="34" charset="0"/>
                        <a:cs typeface="Arial" panose="020B0604020202020204" pitchFamily="34" charset="0"/>
                      </a:endParaRPr>
                    </a:p>
                  </a:txBody>
                  <a:tcPr marL="68580" marR="68580" marT="0" marB="0"/>
                </a:tc>
                <a:extLst>
                  <a:ext uri="{0D108BD9-81ED-4DB2-BD59-A6C34878D82A}">
                    <a16:rowId xmlns:a16="http://schemas.microsoft.com/office/drawing/2014/main" val="4237359328"/>
                  </a:ext>
                </a:extLst>
              </a:tr>
            </a:tbl>
          </a:graphicData>
        </a:graphic>
      </p:graphicFrame>
    </p:spTree>
    <p:extLst>
      <p:ext uri="{BB962C8B-B14F-4D97-AF65-F5344CB8AC3E}">
        <p14:creationId xmlns:p14="http://schemas.microsoft.com/office/powerpoint/2010/main" val="1701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1596382"/>
            <a:ext cx="9033910" cy="5294337"/>
          </a:xfrm>
        </p:spPr>
        <p:txBody>
          <a:bodyPr vert="horz" lIns="91440" tIns="45720" rIns="91440" bIns="45720" rtlCol="1">
            <a:noAutofit/>
          </a:bodyPr>
          <a:lstStyle/>
          <a:p>
            <a:pPr algn="r"/>
            <a:r>
              <a:rPr lang="he-IL" b="1" dirty="0">
                <a:solidFill>
                  <a:schemeClr val="accent6"/>
                </a:solidFill>
              </a:rPr>
              <a:t>מטרה:</a:t>
            </a:r>
          </a:p>
          <a:p>
            <a:pPr marL="514350" indent="-514350" algn="r">
              <a:buAutoNum type="arabicPeriod"/>
            </a:pPr>
            <a:r>
              <a:rPr lang="he-IL" dirty="0"/>
              <a:t>נחקור ונגלה עקרון לגבי:</a:t>
            </a:r>
            <a:endParaRPr lang="en-US" dirty="0"/>
          </a:p>
          <a:p>
            <a:pPr algn="r"/>
            <a:r>
              <a:rPr lang="en-US" dirty="0"/>
              <a:t>       </a:t>
            </a:r>
            <a:r>
              <a:rPr lang="he-IL" dirty="0"/>
              <a:t>"</a:t>
            </a:r>
            <a:r>
              <a:rPr lang="he-IL" b="1" dirty="0"/>
              <a:t>שטחי משולשים בין ישרים מקבילים</a:t>
            </a:r>
            <a:r>
              <a:rPr lang="he-IL" dirty="0"/>
              <a:t>"</a:t>
            </a:r>
          </a:p>
          <a:p>
            <a:pPr marL="514350" indent="-514350" algn="r">
              <a:buFont typeface="+mj-lt"/>
              <a:buAutoNum type="arabicPeriod" startAt="2"/>
            </a:pPr>
            <a:r>
              <a:rPr lang="he-IL" dirty="0"/>
              <a:t>נדון בשאלה:</a:t>
            </a:r>
            <a:br>
              <a:rPr lang="en-US" dirty="0"/>
            </a:br>
            <a:r>
              <a:rPr lang="he-IL" dirty="0"/>
              <a:t>האם כדאי ללמד את </a:t>
            </a:r>
            <a:r>
              <a:rPr lang="he-IL" dirty="0" err="1"/>
              <a:t>העקרון</a:t>
            </a:r>
            <a:r>
              <a:rPr lang="he-IL" dirty="0"/>
              <a:t> באופן מרוכז ומעמיק?</a:t>
            </a:r>
          </a:p>
          <a:p>
            <a:pPr marL="514350" indent="-514350" algn="r">
              <a:buFont typeface="+mj-lt"/>
              <a:buAutoNum type="arabicPeriod" startAt="2"/>
            </a:pPr>
            <a:r>
              <a:rPr lang="he-IL" dirty="0"/>
              <a:t>נציץ לשיעור מוסרט </a:t>
            </a:r>
            <a:r>
              <a:rPr lang="he-IL" dirty="0" err="1"/>
              <a:t>בפרוייקט</a:t>
            </a:r>
            <a:r>
              <a:rPr lang="he-IL" dirty="0"/>
              <a:t> עדשה</a:t>
            </a:r>
          </a:p>
          <a:p>
            <a:pPr marL="514350" indent="-514350" algn="r">
              <a:buFont typeface="+mj-lt"/>
              <a:buAutoNum type="arabicPeriod" startAt="2"/>
            </a:pPr>
            <a:r>
              <a:rPr lang="he-IL" dirty="0"/>
              <a:t>נחשף לחומרים של מרכז המורים</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08520" y="260648"/>
            <a:ext cx="7992514" cy="830997"/>
          </a:xfrm>
          <a:prstGeom prst="rect">
            <a:avLst/>
          </a:prstGeom>
          <a:noFill/>
        </p:spPr>
        <p:txBody>
          <a:bodyPr wrap="square" lIns="91440" tIns="45720" rIns="91440" bIns="45720">
            <a:spAutoFit/>
          </a:bodyPr>
          <a:lstStyle/>
          <a:p>
            <a:pPr algn="ctr"/>
            <a:r>
              <a:rPr lang="he-IL" sz="48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יחס בין שטחים לא דומים</a:t>
            </a:r>
          </a:p>
        </p:txBody>
      </p:sp>
    </p:spTree>
    <p:extLst>
      <p:ext uri="{BB962C8B-B14F-4D97-AF65-F5344CB8AC3E}">
        <p14:creationId xmlns:p14="http://schemas.microsoft.com/office/powerpoint/2010/main" val="27744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2071419" y="116632"/>
            <a:ext cx="4350871"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מיון תרגילים</a:t>
            </a:r>
          </a:p>
        </p:txBody>
      </p:sp>
      <p:pic>
        <p:nvPicPr>
          <p:cNvPr id="5" name="תמונה 4"/>
          <p:cNvPicPr>
            <a:picLocks noChangeAspect="1"/>
          </p:cNvPicPr>
          <p:nvPr/>
        </p:nvPicPr>
        <p:blipFill rotWithShape="1">
          <a:blip r:embed="rId3"/>
          <a:srcRect l="53150" t="58400" r="12200" b="15400"/>
          <a:stretch/>
        </p:blipFill>
        <p:spPr>
          <a:xfrm>
            <a:off x="647500" y="1772816"/>
            <a:ext cx="7956948" cy="3384376"/>
          </a:xfrm>
          <a:prstGeom prst="rect">
            <a:avLst/>
          </a:prstGeom>
        </p:spPr>
      </p:pic>
    </p:spTree>
    <p:extLst>
      <p:ext uri="{BB962C8B-B14F-4D97-AF65-F5344CB8AC3E}">
        <p14:creationId xmlns:p14="http://schemas.microsoft.com/office/powerpoint/2010/main" val="26291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340768"/>
            <a:ext cx="6120680" cy="4525963"/>
          </a:xfrm>
        </p:spPr>
        <p:txBody>
          <a:bodyPr/>
          <a:lstStyle/>
          <a:p>
            <a:pPr marL="0" indent="0">
              <a:buNone/>
            </a:pPr>
            <a:r>
              <a:rPr lang="he-IL" b="1" dirty="0"/>
              <a:t>הכרות עם העיקרון והוראתו באופן מרוכז, אמורים לבנות הבנה עמוקה יותר בנושא ולהקל בזיהוי העיקרון בפתרון תרגילים שונים בנושא חישוב שטחים</a:t>
            </a:r>
            <a:endParaRPr lang="en-US" b="1" dirty="0"/>
          </a:p>
          <a:p>
            <a:pPr marL="0" indent="0">
              <a:buNone/>
            </a:pPr>
            <a:endParaRPr lang="he-IL" dirty="0"/>
          </a:p>
        </p:txBody>
      </p:sp>
    </p:spTree>
    <p:extLst>
      <p:ext uri="{BB962C8B-B14F-4D97-AF65-F5344CB8AC3E}">
        <p14:creationId xmlns:p14="http://schemas.microsoft.com/office/powerpoint/2010/main" val="405252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188140" cy="4752528"/>
          </a:xfrm>
          <a:prstGeom prst="rect">
            <a:avLst/>
          </a:prstGeom>
          <a:noFill/>
        </p:spPr>
      </p:pic>
      <p:sp>
        <p:nvSpPr>
          <p:cNvPr id="3" name="מלבן 2"/>
          <p:cNvSpPr/>
          <p:nvPr/>
        </p:nvSpPr>
        <p:spPr>
          <a:xfrm>
            <a:off x="5292080" y="476672"/>
            <a:ext cx="3387467" cy="582082"/>
          </a:xfrm>
          <a:prstGeom prst="rect">
            <a:avLst/>
          </a:prstGeom>
        </p:spPr>
        <p:txBody>
          <a:bodyPr wrap="none">
            <a:spAutoFit/>
          </a:bodyPr>
          <a:lstStyle/>
          <a:p>
            <a:pPr>
              <a:lnSpc>
                <a:spcPct val="150000"/>
              </a:lnSpc>
              <a:spcAft>
                <a:spcPts val="1000"/>
              </a:spcAft>
            </a:pPr>
            <a:r>
              <a:rPr lang="he-IL" sz="2400" b="1" dirty="0" err="1">
                <a:solidFill>
                  <a:srgbClr val="4F81BD"/>
                </a:solidFill>
                <a:latin typeface="Tahoma" panose="020B0604030504040204" pitchFamily="34" charset="0"/>
                <a:ea typeface="Times New Roman" panose="02020603050405020304" pitchFamily="18" charset="0"/>
              </a:rPr>
              <a:t>בעייה</a:t>
            </a:r>
            <a:r>
              <a:rPr lang="he-IL" sz="2400" b="1" dirty="0">
                <a:solidFill>
                  <a:srgbClr val="4F81BD"/>
                </a:solidFill>
                <a:latin typeface="Tahoma" panose="020B0604030504040204" pitchFamily="34" charset="0"/>
                <a:ea typeface="Times New Roman" panose="02020603050405020304" pitchFamily="18" charset="0"/>
              </a:rPr>
              <a:t> עם מגוון פתרונות</a:t>
            </a:r>
            <a:endParaRPr lang="en-US" sz="24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58020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30173" t="36701" r="29528" b="26238"/>
          <a:stretch/>
        </p:blipFill>
        <p:spPr bwMode="auto">
          <a:xfrm>
            <a:off x="1835696" y="1268760"/>
            <a:ext cx="6241415" cy="3228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26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29770" t="30466" r="29709" b="33717"/>
          <a:stretch/>
        </p:blipFill>
        <p:spPr bwMode="auto">
          <a:xfrm>
            <a:off x="1401762" y="1852612"/>
            <a:ext cx="6340475" cy="3152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549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31382" t="49529" r="29712" b="15373"/>
          <a:stretch/>
        </p:blipFill>
        <p:spPr bwMode="auto">
          <a:xfrm>
            <a:off x="1409065" y="1824037"/>
            <a:ext cx="6325870" cy="3209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70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30072" t="37770" r="29627" b="23564"/>
          <a:stretch/>
        </p:blipFill>
        <p:spPr bwMode="auto">
          <a:xfrm>
            <a:off x="1377632" y="1704975"/>
            <a:ext cx="6388735" cy="3448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05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30377" t="37414" r="29618" b="25885"/>
          <a:stretch/>
        </p:blipFill>
        <p:spPr bwMode="auto">
          <a:xfrm>
            <a:off x="1434147" y="1809750"/>
            <a:ext cx="6275705" cy="3238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4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extLst>
              <a:ext uri="{28A0092B-C50C-407E-A947-70E740481C1C}">
                <a14:useLocalDpi xmlns:a14="http://schemas.microsoft.com/office/drawing/2010/main" val="0"/>
              </a:ext>
            </a:extLst>
          </a:blip>
          <a:srcRect l="31062" t="40133" r="30291" b="22303"/>
          <a:stretch/>
        </p:blipFill>
        <p:spPr bwMode="auto">
          <a:xfrm>
            <a:off x="1357947" y="1671637"/>
            <a:ext cx="6428105" cy="3514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68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a:srcRect l="38687" t="45609" r="30325" b="19113"/>
          <a:stretch/>
        </p:blipFill>
        <p:spPr bwMode="auto">
          <a:xfrm>
            <a:off x="1655445" y="1561465"/>
            <a:ext cx="5833110" cy="3735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819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8166" y="133637"/>
            <a:ext cx="7532186" cy="861774"/>
          </a:xfrm>
          <a:prstGeom prst="rect">
            <a:avLst/>
          </a:prstGeom>
          <a:noFill/>
        </p:spPr>
        <p:txBody>
          <a:bodyPr wrap="square" lIns="91440" tIns="45720" rIns="91440" bIns="45720">
            <a:spAutoFit/>
          </a:bodyPr>
          <a:lstStyle/>
          <a:p>
            <a:pPr algn="ctr"/>
            <a:r>
              <a:rPr lang="he-IL" sz="5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שינוי צורה ללא שינוי שטח</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06" y="3140968"/>
            <a:ext cx="3434014" cy="267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כותרת משנה 2"/>
          <p:cNvSpPr>
            <a:spLocks noGrp="1"/>
          </p:cNvSpPr>
          <p:nvPr>
            <p:ph type="subTitle" idx="1"/>
          </p:nvPr>
        </p:nvSpPr>
        <p:spPr>
          <a:xfrm>
            <a:off x="3232780" y="6021288"/>
            <a:ext cx="5911219" cy="504056"/>
          </a:xfrm>
        </p:spPr>
        <p:txBody>
          <a:bodyPr>
            <a:normAutofit fontScale="47500" lnSpcReduction="20000"/>
          </a:bodyPr>
          <a:lstStyle/>
          <a:p>
            <a:pPr algn="r"/>
            <a:r>
              <a:rPr lang="he-IL" dirty="0"/>
              <a:t>התרגילים מסרטון בתוכנית </a:t>
            </a:r>
            <a:r>
              <a:rPr lang="he-IL" dirty="0" err="1"/>
              <a:t>עדש''ה</a:t>
            </a:r>
            <a:r>
              <a:rPr lang="he-IL" dirty="0"/>
              <a:t> </a:t>
            </a:r>
            <a:r>
              <a:rPr lang="ru-RU" u="sng" dirty="0">
                <a:hlinkClick r:id="rId4"/>
              </a:rPr>
              <a:t>http://adasha.weizmann.ac.il</a:t>
            </a:r>
            <a:r>
              <a:rPr lang="he-IL" u="sng" dirty="0">
                <a:hlinkClick r:id="rId4"/>
              </a:rPr>
              <a:t>/</a:t>
            </a:r>
            <a:br>
              <a:rPr lang="he-IL" dirty="0"/>
            </a:br>
            <a:r>
              <a:rPr lang="he-IL" dirty="0"/>
              <a:t>"שינוי צורה ללא שינוי שטח" מר </a:t>
            </a:r>
            <a:r>
              <a:rPr lang="he-IL" dirty="0" err="1"/>
              <a:t>יושידה</a:t>
            </a:r>
            <a:r>
              <a:rPr lang="he-IL" dirty="0"/>
              <a:t>		</a:t>
            </a:r>
            <a:r>
              <a:rPr lang="en-US" dirty="0"/>
              <a:t> </a:t>
            </a:r>
          </a:p>
          <a:p>
            <a:pPr algn="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4192" y="1844824"/>
            <a:ext cx="5010630" cy="197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3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683568" y="3863106"/>
            <a:ext cx="3679097" cy="2448272"/>
          </a:xfrm>
          <a:prstGeom prst="rect">
            <a:avLst/>
          </a:prstGeom>
        </p:spPr>
      </p:pic>
      <p:sp>
        <p:nvSpPr>
          <p:cNvPr id="3" name="TextBox 2"/>
          <p:cNvSpPr txBox="1"/>
          <p:nvPr/>
        </p:nvSpPr>
        <p:spPr>
          <a:xfrm>
            <a:off x="6588224" y="980728"/>
            <a:ext cx="1369335" cy="461665"/>
          </a:xfrm>
          <a:prstGeom prst="rect">
            <a:avLst/>
          </a:prstGeom>
          <a:noFill/>
        </p:spPr>
        <p:txBody>
          <a:bodyPr wrap="square" rtlCol="1">
            <a:spAutoFit/>
          </a:bodyPr>
          <a:lstStyle/>
          <a:p>
            <a:r>
              <a:rPr lang="he-IL" sz="2400" b="1" dirty="0">
                <a:solidFill>
                  <a:srgbClr val="FF0000"/>
                </a:solidFill>
              </a:rPr>
              <a:t>משוב</a:t>
            </a:r>
          </a:p>
        </p:txBody>
      </p:sp>
      <p:sp>
        <p:nvSpPr>
          <p:cNvPr id="4" name="מלבן 3"/>
          <p:cNvSpPr/>
          <p:nvPr/>
        </p:nvSpPr>
        <p:spPr>
          <a:xfrm>
            <a:off x="3275856" y="2924944"/>
            <a:ext cx="57711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5400" b="1" cap="none" spc="0" dirty="0">
                <a:ln/>
                <a:solidFill>
                  <a:schemeClr val="accent3"/>
                </a:solidFill>
                <a:effectLst/>
              </a:rPr>
              <a:t>תודה על ההקשבה</a:t>
            </a:r>
          </a:p>
        </p:txBody>
      </p:sp>
    </p:spTree>
    <p:extLst>
      <p:ext uri="{BB962C8B-B14F-4D97-AF65-F5344CB8AC3E}">
        <p14:creationId xmlns:p14="http://schemas.microsoft.com/office/powerpoint/2010/main" val="7772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8166" y="133637"/>
            <a:ext cx="7532186" cy="861774"/>
          </a:xfrm>
          <a:prstGeom prst="rect">
            <a:avLst/>
          </a:prstGeom>
          <a:noFill/>
        </p:spPr>
        <p:txBody>
          <a:bodyPr wrap="square" lIns="91440" tIns="45720" rIns="91440" bIns="45720">
            <a:spAutoFit/>
          </a:bodyPr>
          <a:lstStyle/>
          <a:p>
            <a:pPr algn="ctr"/>
            <a:r>
              <a:rPr lang="he-IL" sz="5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שינוי צורה ללא שינוי שטח</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06" y="3140968"/>
            <a:ext cx="3434014" cy="267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192" y="1844824"/>
            <a:ext cx="5010630" cy="197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mage result for geogebr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474" y="4221088"/>
            <a:ext cx="3046065" cy="208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5779" y="6327419"/>
            <a:ext cx="3807454" cy="369332"/>
          </a:xfrm>
          <a:prstGeom prst="rect">
            <a:avLst/>
          </a:prstGeom>
          <a:noFill/>
        </p:spPr>
        <p:txBody>
          <a:bodyPr wrap="none" rtlCol="1">
            <a:spAutoFit/>
          </a:bodyPr>
          <a:lstStyle/>
          <a:p>
            <a:r>
              <a:rPr lang="he-IL" dirty="0"/>
              <a:t>היעזרו </a:t>
            </a:r>
            <a:r>
              <a:rPr lang="he-IL" dirty="0">
                <a:hlinkClick r:id="rId5"/>
              </a:rPr>
              <a:t>ביישומון</a:t>
            </a:r>
            <a:r>
              <a:rPr lang="he-IL" dirty="0"/>
              <a:t> לחקור את שלבי הפתרון</a:t>
            </a:r>
          </a:p>
        </p:txBody>
      </p:sp>
    </p:spTree>
    <p:extLst>
      <p:ext uri="{BB962C8B-B14F-4D97-AF65-F5344CB8AC3E}">
        <p14:creationId xmlns:p14="http://schemas.microsoft.com/office/powerpoint/2010/main" val="310045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1563663"/>
            <a:ext cx="8676456" cy="2390794"/>
          </a:xfrm>
        </p:spPr>
        <p:txBody>
          <a:bodyPr>
            <a:normAutofit/>
          </a:bodyPr>
          <a:lstStyle/>
          <a:p>
            <a:pPr algn="r"/>
            <a:r>
              <a:rPr lang="he-IL" dirty="0"/>
              <a:t>נעביר ישר המקביל ל</a:t>
            </a:r>
            <a:r>
              <a:rPr lang="en-US" dirty="0"/>
              <a:t>AC </a:t>
            </a:r>
            <a:r>
              <a:rPr lang="he-IL" dirty="0"/>
              <a:t> דרך נקודה </a:t>
            </a:r>
            <a:r>
              <a:rPr lang="en-US" dirty="0"/>
              <a:t>B</a:t>
            </a:r>
            <a:r>
              <a:rPr lang="he-IL" dirty="0"/>
              <a:t>.</a:t>
            </a:r>
            <a:endParaRPr lang="en-US" dirty="0"/>
          </a:p>
          <a:p>
            <a:pPr algn="r"/>
            <a:r>
              <a:rPr lang="he-IL" dirty="0"/>
              <a:t>שטח משולש </a:t>
            </a:r>
            <a:r>
              <a:rPr lang="en-US" dirty="0"/>
              <a:t>ABC</a:t>
            </a:r>
            <a:r>
              <a:rPr lang="he-IL" dirty="0"/>
              <a:t> שווה לשטח משולש </a:t>
            </a:r>
            <a:r>
              <a:rPr lang="en-US" dirty="0"/>
              <a:t>ACD</a:t>
            </a:r>
            <a:r>
              <a:rPr lang="he-IL" dirty="0"/>
              <a:t>.</a:t>
            </a:r>
            <a:endParaRPr lang="en-US" dirty="0"/>
          </a:p>
          <a:p>
            <a:pPr algn="r"/>
            <a:endParaRPr lang="en-US" dirty="0"/>
          </a:p>
          <a:p>
            <a:pPr algn="r"/>
            <a:r>
              <a:rPr lang="he-IL" dirty="0"/>
              <a:t>		</a:t>
            </a:r>
            <a:r>
              <a:rPr lang="en-US" dirty="0"/>
              <a:t> </a:t>
            </a:r>
          </a:p>
          <a:p>
            <a:pPr algn="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840770" y="332315"/>
            <a:ext cx="2584362"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פתרון 1</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34" y="2826828"/>
            <a:ext cx="3838234" cy="350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104" y="4758391"/>
            <a:ext cx="1944216" cy="104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755" y="3143277"/>
            <a:ext cx="1990750" cy="108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1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08166" y="133637"/>
            <a:ext cx="7532186" cy="861774"/>
          </a:xfrm>
          <a:prstGeom prst="rect">
            <a:avLst/>
          </a:prstGeom>
          <a:noFill/>
        </p:spPr>
        <p:txBody>
          <a:bodyPr wrap="square" lIns="91440" tIns="45720" rIns="91440" bIns="45720">
            <a:spAutoFit/>
          </a:bodyPr>
          <a:lstStyle/>
          <a:p>
            <a:pPr algn="ctr"/>
            <a:r>
              <a:rPr lang="he-IL" sz="5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שינוי צורה ללא שינוי שטח</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204" y="2276872"/>
            <a:ext cx="3816662" cy="346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כותרת משנה 2"/>
          <p:cNvSpPr>
            <a:spLocks noGrp="1"/>
          </p:cNvSpPr>
          <p:nvPr>
            <p:ph type="subTitle" idx="1"/>
          </p:nvPr>
        </p:nvSpPr>
        <p:spPr>
          <a:xfrm>
            <a:off x="3232780" y="6021288"/>
            <a:ext cx="5911219" cy="504056"/>
          </a:xfrm>
        </p:spPr>
        <p:txBody>
          <a:bodyPr>
            <a:normAutofit fontScale="47500" lnSpcReduction="20000"/>
          </a:bodyPr>
          <a:lstStyle/>
          <a:p>
            <a:pPr algn="r"/>
            <a:r>
              <a:rPr lang="he-IL" dirty="0"/>
              <a:t>התרגילים מסרטון בתוכנית </a:t>
            </a:r>
            <a:r>
              <a:rPr lang="he-IL" dirty="0" err="1"/>
              <a:t>עדש''ה</a:t>
            </a:r>
            <a:r>
              <a:rPr lang="he-IL" dirty="0"/>
              <a:t> </a:t>
            </a:r>
            <a:r>
              <a:rPr lang="ru-RU" u="sng" dirty="0">
                <a:hlinkClick r:id="rId4"/>
              </a:rPr>
              <a:t>http://adasha.weizmann.ac.il</a:t>
            </a:r>
            <a:r>
              <a:rPr lang="he-IL" u="sng" dirty="0">
                <a:hlinkClick r:id="rId4"/>
              </a:rPr>
              <a:t>/</a:t>
            </a:r>
            <a:br>
              <a:rPr lang="he-IL" dirty="0"/>
            </a:br>
            <a:r>
              <a:rPr lang="he-IL" dirty="0"/>
              <a:t>"שינוי צורה ללא שינוי שטח" מר </a:t>
            </a:r>
            <a:r>
              <a:rPr lang="he-IL" dirty="0" err="1"/>
              <a:t>יושידה</a:t>
            </a:r>
            <a:r>
              <a:rPr lang="he-IL" dirty="0"/>
              <a:t>		</a:t>
            </a:r>
            <a:r>
              <a:rPr lang="en-US" dirty="0"/>
              <a:t> </a:t>
            </a:r>
          </a:p>
          <a:p>
            <a:pPr algn="r"/>
            <a:endParaRPr lang="en-US"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100308"/>
            <a:ext cx="5026438" cy="92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3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1563663"/>
            <a:ext cx="8676456" cy="2390794"/>
          </a:xfrm>
        </p:spPr>
        <p:txBody>
          <a:bodyPr>
            <a:normAutofit/>
          </a:bodyPr>
          <a:lstStyle/>
          <a:p>
            <a:pPr algn="r"/>
            <a:r>
              <a:rPr lang="he-IL" dirty="0"/>
              <a:t>נעביר אלכסון </a:t>
            </a:r>
            <a:r>
              <a:rPr lang="en-US" dirty="0"/>
              <a:t>BD </a:t>
            </a:r>
            <a:r>
              <a:rPr lang="he-IL" dirty="0"/>
              <a:t> וישר המקביל ל-</a:t>
            </a:r>
            <a:r>
              <a:rPr lang="en-US" dirty="0"/>
              <a:t>BD</a:t>
            </a:r>
            <a:r>
              <a:rPr lang="he-IL" dirty="0"/>
              <a:t> דרך נקודה </a:t>
            </a:r>
            <a:r>
              <a:rPr lang="en-US" dirty="0"/>
              <a:t>A</a:t>
            </a:r>
            <a:r>
              <a:rPr lang="he-IL" dirty="0"/>
              <a:t>.</a:t>
            </a:r>
            <a:endParaRPr lang="en-US" dirty="0"/>
          </a:p>
          <a:p>
            <a:pPr algn="r"/>
            <a:r>
              <a:rPr lang="he-IL" dirty="0"/>
              <a:t>שטח משולש </a:t>
            </a:r>
            <a:r>
              <a:rPr lang="en-US" dirty="0"/>
              <a:t>EDB</a:t>
            </a:r>
            <a:r>
              <a:rPr lang="he-IL" dirty="0"/>
              <a:t> שווה לשטח משולש </a:t>
            </a:r>
            <a:r>
              <a:rPr lang="en-US" dirty="0"/>
              <a:t>ADB</a:t>
            </a:r>
            <a:r>
              <a:rPr lang="he-IL" dirty="0"/>
              <a:t>.</a:t>
            </a:r>
          </a:p>
          <a:p>
            <a:pPr algn="r"/>
            <a:endParaRPr lang="en-US" dirty="0"/>
          </a:p>
          <a:p>
            <a:pPr algn="r"/>
            <a:r>
              <a:rPr lang="he-IL" dirty="0"/>
              <a:t>		</a:t>
            </a:r>
            <a:r>
              <a:rPr lang="en-US" dirty="0"/>
              <a:t> </a:t>
            </a:r>
          </a:p>
          <a:p>
            <a:pPr algn="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840770" y="332315"/>
            <a:ext cx="2584362"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פתרון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52936"/>
            <a:ext cx="451979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922" y="3140968"/>
            <a:ext cx="1872208" cy="96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922" y="4698111"/>
            <a:ext cx="1800199" cy="9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פעילויות נוספות לתלמידים</a:t>
            </a:r>
          </a:p>
        </p:txBody>
      </p:sp>
      <p:sp>
        <p:nvSpPr>
          <p:cNvPr id="5" name="Rectangle 4"/>
          <p:cNvSpPr/>
          <p:nvPr/>
        </p:nvSpPr>
        <p:spPr>
          <a:xfrm>
            <a:off x="3347864" y="1967905"/>
            <a:ext cx="4515980" cy="369332"/>
          </a:xfrm>
          <a:prstGeom prst="rect">
            <a:avLst/>
          </a:prstGeom>
        </p:spPr>
        <p:txBody>
          <a:bodyPr wrap="none">
            <a:spAutoFit/>
          </a:bodyPr>
          <a:lstStyle/>
          <a:p>
            <a:pPr marL="285750" indent="-285750">
              <a:buFont typeface="Wingdings" panose="05000000000000000000" pitchFamily="2" charset="2"/>
              <a:buChar char="v"/>
            </a:pPr>
            <a:r>
              <a:rPr lang="he-IL" u="sng" dirty="0">
                <a:hlinkClick r:id="rId2"/>
              </a:rPr>
              <a:t>יום מעשים טובים</a:t>
            </a:r>
            <a:r>
              <a:rPr lang="he-IL" u="sng" dirty="0"/>
              <a:t> </a:t>
            </a:r>
            <a:r>
              <a:rPr lang="he-IL" dirty="0"/>
              <a:t>, פיצוח מאת מרכז המורים</a:t>
            </a:r>
          </a:p>
        </p:txBody>
      </p:sp>
      <p:sp>
        <p:nvSpPr>
          <p:cNvPr id="6" name="AutoShape 2" descr="http://highmath.haifa.ac.il/images/%D7%99%D7%95%D7%9D%20%D7%9E%D7%A2%D7%A9%D7%99%D7%9D%20%D7%98%D7%95%D7%91%D7%99%D7%9D%201.P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4" descr="http://highmath.haifa.ac.il/images/%D7%99%D7%95%D7%9D%20%D7%9E%D7%A2%D7%A9%D7%99%D7%9D%20%D7%98%D7%95%D7%91%D7%99%D7%9D%201.PN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6" descr="http://highmath.haifa.ac.il/images/%D7%99%D7%95%D7%9D%20%D7%9E%D7%A2%D7%A9%D7%99%D7%9D%20%D7%98%D7%95%D7%91%D7%99%D7%9D%202.PNG"/>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23907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287255" y="3789040"/>
            <a:ext cx="4572000" cy="923330"/>
          </a:xfrm>
          <a:prstGeom prst="rect">
            <a:avLst/>
          </a:prstGeom>
        </p:spPr>
        <p:txBody>
          <a:bodyPr>
            <a:spAutoFit/>
          </a:bodyPr>
          <a:lstStyle/>
          <a:p>
            <a:pPr marL="285750" indent="-285750">
              <a:buFont typeface="Wingdings" panose="05000000000000000000" pitchFamily="2" charset="2"/>
              <a:buChar char="v"/>
            </a:pPr>
            <a:r>
              <a:rPr lang="he-IL" dirty="0">
                <a:hlinkClick r:id="rId4"/>
              </a:rPr>
              <a:t>השטח על פי </a:t>
            </a:r>
            <a:r>
              <a:rPr lang="he-IL" dirty="0" err="1">
                <a:hlinkClick r:id="rId4"/>
              </a:rPr>
              <a:t>אוקלידס</a:t>
            </a:r>
            <a:r>
              <a:rPr lang="he-IL" dirty="0">
                <a:hlinkClick r:id="rId4"/>
              </a:rPr>
              <a:t> </a:t>
            </a:r>
            <a:br>
              <a:rPr lang="en-US" dirty="0"/>
            </a:br>
            <a:r>
              <a:rPr lang="he-IL" dirty="0"/>
              <a:t>אוגדן למדריך, המרכז הארצי למורים למתמטיקה </a:t>
            </a:r>
          </a:p>
        </p:txBody>
      </p:sp>
    </p:spTree>
    <p:extLst>
      <p:ext uri="{BB962C8B-B14F-4D97-AF65-F5344CB8AC3E}">
        <p14:creationId xmlns:p14="http://schemas.microsoft.com/office/powerpoint/2010/main" val="31095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3558" cy="144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510875" y="333554"/>
            <a:ext cx="4123244" cy="1015663"/>
          </a:xfrm>
          <a:prstGeom prst="rect">
            <a:avLst/>
          </a:prstGeom>
          <a:noFill/>
        </p:spPr>
        <p:txBody>
          <a:bodyPr wrap="none" lIns="91440" tIns="45720" rIns="91440" bIns="45720">
            <a:spAutoFit/>
          </a:bodyPr>
          <a:lstStyle/>
          <a:p>
            <a:pPr algn="ctr"/>
            <a:r>
              <a:rPr lang="he-IL" sz="6000" b="1" cap="none"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David" pitchFamily="34" charset="-79"/>
                <a:cs typeface="David" pitchFamily="34" charset="-79"/>
              </a:rPr>
              <a:t>שאלות לדיון</a:t>
            </a:r>
          </a:p>
        </p:txBody>
      </p:sp>
      <p:sp>
        <p:nvSpPr>
          <p:cNvPr id="12" name="כותרת משנה 2"/>
          <p:cNvSpPr>
            <a:spLocks noGrp="1"/>
          </p:cNvSpPr>
          <p:nvPr>
            <p:ph type="subTitle" idx="1"/>
          </p:nvPr>
        </p:nvSpPr>
        <p:spPr>
          <a:xfrm>
            <a:off x="0" y="2276872"/>
            <a:ext cx="8748961" cy="2376264"/>
          </a:xfrm>
        </p:spPr>
        <p:txBody>
          <a:bodyPr>
            <a:noAutofit/>
          </a:bodyPr>
          <a:lstStyle/>
          <a:p>
            <a:pPr marL="514350" indent="-514350" algn="r">
              <a:buAutoNum type="arabicPeriod"/>
            </a:pPr>
            <a:r>
              <a:rPr lang="he-IL" dirty="0"/>
              <a:t>על איזה עיקרון מתבססים פתרונות התרגילים?</a:t>
            </a:r>
            <a:endParaRPr lang="he-IL" b="1" dirty="0"/>
          </a:p>
          <a:p>
            <a:pPr marL="514350" indent="-514350" algn="r">
              <a:buAutoNum type="arabicPeriod"/>
            </a:pPr>
            <a:r>
              <a:rPr lang="he-IL" dirty="0"/>
              <a:t>האם כדאי ללמד את העיקרון כנושא?</a:t>
            </a:r>
          </a:p>
          <a:p>
            <a:pPr marL="514350" indent="-514350" algn="r">
              <a:buAutoNum type="arabicPeriod"/>
            </a:pPr>
            <a:r>
              <a:rPr lang="he-IL" dirty="0"/>
              <a:t>האם מכירים תרגילים המתבססים על אותו עיקרון?</a:t>
            </a:r>
          </a:p>
        </p:txBody>
      </p:sp>
      <p:sp>
        <p:nvSpPr>
          <p:cNvPr id="2" name="TextBox 1"/>
          <p:cNvSpPr txBox="1"/>
          <p:nvPr/>
        </p:nvSpPr>
        <p:spPr>
          <a:xfrm>
            <a:off x="2846068" y="5661248"/>
            <a:ext cx="5295039" cy="646331"/>
          </a:xfrm>
          <a:prstGeom prst="rect">
            <a:avLst/>
          </a:prstGeom>
          <a:noFill/>
        </p:spPr>
        <p:txBody>
          <a:bodyPr wrap="none" rtlCol="1">
            <a:spAutoFit/>
          </a:bodyPr>
          <a:lstStyle/>
          <a:p>
            <a:r>
              <a:rPr lang="he-IL" dirty="0"/>
              <a:t>רקע ושאלות נוספות – </a:t>
            </a:r>
            <a:r>
              <a:rPr lang="he-IL" dirty="0">
                <a:hlinkClick r:id="rId3"/>
              </a:rPr>
              <a:t>השטח על פי </a:t>
            </a:r>
            <a:r>
              <a:rPr lang="he-IL" dirty="0" err="1">
                <a:hlinkClick r:id="rId3"/>
              </a:rPr>
              <a:t>אוקלידס</a:t>
            </a:r>
            <a:r>
              <a:rPr lang="he-IL" dirty="0">
                <a:hlinkClick r:id="rId3"/>
              </a:rPr>
              <a:t> </a:t>
            </a:r>
            <a:br>
              <a:rPr lang="en-US" dirty="0"/>
            </a:br>
            <a:r>
              <a:rPr lang="he-IL" dirty="0"/>
              <a:t>           אוגדן למדריך, המרכז הארצי למורים למתמטיקה </a:t>
            </a:r>
          </a:p>
        </p:txBody>
      </p:sp>
    </p:spTree>
    <p:extLst>
      <p:ext uri="{BB962C8B-B14F-4D97-AF65-F5344CB8AC3E}">
        <p14:creationId xmlns:p14="http://schemas.microsoft.com/office/powerpoint/2010/main" val="17249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2">
      <a:majorFont>
        <a:latin typeface="Tahoma"/>
        <a:ea typeface=""/>
        <a:cs typeface="Gisha"/>
      </a:majorFont>
      <a:minorFont>
        <a:latin typeface="Tahoma"/>
        <a:ea typeface=""/>
        <a:cs typeface="Gish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‫הצגה על המסך (4:3)</PresentationFormat>
  <Paragraphs>64</Paragraphs>
  <Slides>30</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30</vt:i4>
      </vt:variant>
    </vt:vector>
  </HeadingPairs>
  <TitlesOfParts>
    <vt:vector size="36" baseType="lpstr">
      <vt:lpstr>Arial</vt:lpstr>
      <vt:lpstr>Calibri</vt:lpstr>
      <vt:lpstr>David</vt:lpstr>
      <vt:lpstr>Tahoma</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פעילויות נוספות לתלמידים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נציץ בשיעור...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קטי יהודה</dc:creator>
  <cp:lastModifiedBy>קטי יהודה</cp:lastModifiedBy>
  <cp:revision>1</cp:revision>
  <dcterms:modified xsi:type="dcterms:W3CDTF">2021-12-22T11:58:41Z</dcterms:modified>
</cp:coreProperties>
</file>