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360" r:id="rId3"/>
    <p:sldId id="363" r:id="rId4"/>
    <p:sldId id="378" r:id="rId5"/>
    <p:sldId id="380" r:id="rId6"/>
    <p:sldId id="383" r:id="rId7"/>
    <p:sldId id="384" r:id="rId8"/>
    <p:sldId id="385" r:id="rId9"/>
    <p:sldId id="365" r:id="rId10"/>
    <p:sldId id="382" r:id="rId11"/>
    <p:sldId id="361" r:id="rId12"/>
    <p:sldId id="377" r:id="rId13"/>
    <p:sldId id="371" r:id="rId14"/>
    <p:sldId id="362" r:id="rId15"/>
    <p:sldId id="373" r:id="rId16"/>
    <p:sldId id="379" r:id="rId17"/>
    <p:sldId id="38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יוני" initials="י" lastIdx="1" clrIdx="0">
    <p:extLst>
      <p:ext uri="{19B8F6BF-5375-455C-9EA6-DF929625EA0E}">
        <p15:presenceInfo xmlns:p15="http://schemas.microsoft.com/office/powerpoint/2012/main" userId="יוני"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81591" autoAdjust="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B5D26A-638E-497F-91D7-94A3D7AEA4C8}" type="datetimeFigureOut">
              <a:rPr lang="en-US" smtClean="0"/>
              <a:t>4/5/2021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2B57EC-8468-4B03-8628-6C7E682CC79C}" type="slidenum">
              <a:rPr lang="en-US" smtClean="0"/>
              <a:t>‹#›</a:t>
            </a:fld>
            <a:endParaRPr lang="en-US"/>
          </a:p>
        </p:txBody>
      </p:sp>
    </p:spTree>
    <p:extLst>
      <p:ext uri="{BB962C8B-B14F-4D97-AF65-F5344CB8AC3E}">
        <p14:creationId xmlns:p14="http://schemas.microsoft.com/office/powerpoint/2010/main" val="2888410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lgn="r" rtl="1">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r" rtl="1">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rtl="1">
              <a:defRPr/>
            </a:lvl1pPr>
          </a:lstStyle>
          <a:p>
            <a:fld id="{B61BEF0D-F0BB-DE4B-95CE-6DB70DBA9567}" type="datetimeFigureOut">
              <a:rPr lang="en-US" smtClean="0"/>
              <a:pPr/>
              <a:t>4/5/2021</a:t>
            </a:fld>
            <a:endParaRPr lang="en-US" dirty="0"/>
          </a:p>
        </p:txBody>
      </p:sp>
      <p:sp>
        <p:nvSpPr>
          <p:cNvPr id="5" name="Footer Placeholder 4"/>
          <p:cNvSpPr>
            <a:spLocks noGrp="1"/>
          </p:cNvSpPr>
          <p:nvPr>
            <p:ph type="ftr" sz="quarter" idx="11"/>
          </p:nvPr>
        </p:nvSpPr>
        <p:spPr/>
        <p:txBody>
          <a:bodyPr/>
          <a:lstStyle>
            <a:lvl1pPr algn="r" rtl="1">
              <a:defRPr/>
            </a:lvl1p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lvl1pPr algn="l" rtl="1">
              <a:defRPr/>
            </a:lvl1p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normAutofit/>
          </a:bodyPr>
          <a:lstStyle>
            <a:lvl1pPr algn="r" rtl="1">
              <a:defRPr sz="4400"/>
            </a:lvl1pPr>
          </a:lstStyle>
          <a:p>
            <a:r>
              <a:rPr lang="en-US" dirty="0"/>
              <a:t>Click to edit Master title style</a:t>
            </a:r>
          </a:p>
        </p:txBody>
      </p:sp>
      <p:sp>
        <p:nvSpPr>
          <p:cNvPr id="3" name="Content Placeholder 2"/>
          <p:cNvSpPr>
            <a:spLocks noGrp="1"/>
          </p:cNvSpPr>
          <p:nvPr>
            <p:ph idx="1"/>
          </p:nvPr>
        </p:nvSpPr>
        <p:spPr>
          <a:xfrm>
            <a:off x="2589212" y="2133600"/>
            <a:ext cx="8915400" cy="3777622"/>
          </a:xfrm>
        </p:spPr>
        <p:txBody>
          <a:bodyPr/>
          <a:lstStyle>
            <a:lvl1pPr algn="r" rtl="1">
              <a:defRPr sz="3200"/>
            </a:lvl1pPr>
            <a:lvl2pPr algn="r" rtl="1">
              <a:defRPr sz="2400"/>
            </a:lvl2pPr>
            <a:lvl3pPr algn="r" rtl="1">
              <a:defRPr sz="2000"/>
            </a:lvl3pPr>
            <a:lvl4pPr algn="r" rtl="1">
              <a:defRPr sz="2000"/>
            </a:lvl4pPr>
            <a:lvl5pPr algn="r" rtl="1">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lgn="l" rtl="1">
              <a:defRPr/>
            </a:lvl1pPr>
          </a:lstStyle>
          <a:p>
            <a:fld id="{B61BEF0D-F0BB-DE4B-95CE-6DB70DBA9567}" type="datetimeFigureOut">
              <a:rPr lang="en-US" smtClean="0"/>
              <a:pPr/>
              <a:t>4/5/2021</a:t>
            </a:fld>
            <a:endParaRPr lang="en-US" dirty="0"/>
          </a:p>
        </p:txBody>
      </p:sp>
      <p:sp>
        <p:nvSpPr>
          <p:cNvPr id="5" name="Footer Placeholder 4"/>
          <p:cNvSpPr>
            <a:spLocks noGrp="1"/>
          </p:cNvSpPr>
          <p:nvPr>
            <p:ph type="ftr" sz="quarter" idx="11"/>
          </p:nvPr>
        </p:nvSpPr>
        <p:spPr/>
        <p:txBody>
          <a:bodyPr/>
          <a:lstStyle>
            <a:lvl1pPr algn="r" rtl="1">
              <a:defRPr/>
            </a:lvl1p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lvl1pPr algn="l" rtl="1">
              <a:defRPr/>
            </a:lvl1p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normAutofit/>
          </a:bodyPr>
          <a:lstStyle>
            <a:lvl1pPr algn="r" rtl="1">
              <a:defRPr sz="4400" b="0" cap="none"/>
            </a:lvl1pPr>
          </a:lstStyle>
          <a:p>
            <a:r>
              <a:rPr lang="en-US" dirty="0"/>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r" rtl="1">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lgn="l" rtl="1">
              <a:defRPr/>
            </a:lvl1pPr>
          </a:lstStyle>
          <a:p>
            <a:fld id="{B61BEF0D-F0BB-DE4B-95CE-6DB70DBA9567}" type="datetimeFigureOut">
              <a:rPr lang="en-US" smtClean="0"/>
              <a:pPr/>
              <a:t>4/5/2021</a:t>
            </a:fld>
            <a:endParaRPr lang="en-US" dirty="0"/>
          </a:p>
        </p:txBody>
      </p:sp>
      <p:sp>
        <p:nvSpPr>
          <p:cNvPr id="5" name="Footer Placeholder 4"/>
          <p:cNvSpPr>
            <a:spLocks noGrp="1"/>
          </p:cNvSpPr>
          <p:nvPr>
            <p:ph type="ftr" sz="quarter" idx="11"/>
          </p:nvPr>
        </p:nvSpPr>
        <p:spPr/>
        <p:txBody>
          <a:bodyPr/>
          <a:lstStyle>
            <a:lvl1pPr algn="r" rtl="1">
              <a:defRPr/>
            </a:lvl1p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lvl1pPr algn="l" rtl="1">
              <a:defRPr/>
            </a:lvl1p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lvl1pPr algn="r" rtl="1">
              <a:defRPr/>
            </a:lvl1p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lgn="r" rtl="1">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lvl1pPr algn="r" rtl="1">
              <a:defRPr/>
            </a:lvl1pPr>
            <a:lvl2pPr algn="r" rtl="1">
              <a:defRPr/>
            </a:lvl2pPr>
            <a:lvl3pPr algn="r" rtl="1">
              <a:defRPr/>
            </a:lvl3pPr>
            <a:lvl4pPr algn="r" rtl="1">
              <a:defRPr/>
            </a:lvl4pPr>
            <a:lvl5pPr algn="r" rtl="1">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lgn="r" rtl="1">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lvl1pPr algn="r" rtl="1">
              <a:defRPr/>
            </a:lvl1pPr>
            <a:lvl2pPr algn="r" rtl="1">
              <a:defRPr/>
            </a:lvl2pPr>
            <a:lvl3pPr algn="r" rtl="1">
              <a:defRPr/>
            </a:lvl3pPr>
            <a:lvl4pPr algn="r" rtl="1">
              <a:defRPr/>
            </a:lvl4pPr>
            <a:lvl5pPr algn="r" rtl="1">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lgn="l" rtl="1">
              <a:defRPr/>
            </a:lvl1pPr>
          </a:lstStyle>
          <a:p>
            <a:fld id="{B61BEF0D-F0BB-DE4B-95CE-6DB70DBA9567}" type="datetimeFigureOut">
              <a:rPr lang="en-US" smtClean="0"/>
              <a:pPr/>
              <a:t>4/5/2021</a:t>
            </a:fld>
            <a:endParaRPr lang="en-US" dirty="0"/>
          </a:p>
        </p:txBody>
      </p:sp>
      <p:sp>
        <p:nvSpPr>
          <p:cNvPr id="8" name="Footer Placeholder 7"/>
          <p:cNvSpPr>
            <a:spLocks noGrp="1"/>
          </p:cNvSpPr>
          <p:nvPr>
            <p:ph type="ftr" sz="quarter" idx="11"/>
          </p:nvPr>
        </p:nvSpPr>
        <p:spPr/>
        <p:txBody>
          <a:bodyPr/>
          <a:lstStyle>
            <a:lvl1pPr algn="r" rtl="1">
              <a:defRPr/>
            </a:lvl1p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lvl1pPr algn="l" rtl="1">
              <a:defRPr/>
            </a:lvl1p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adasha.weizmann.ac.il/video/3squaresproblems" TargetMode="Externa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https://adasha.weizmann.ac.il/video/zaher"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geogebra.org/m/ukmapbyq"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eogebra.org/m/sp7tdwb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84514-E5F2-4BF4-817E-01E5C865972F}"/>
              </a:ext>
            </a:extLst>
          </p:cNvPr>
          <p:cNvSpPr>
            <a:spLocks noGrp="1"/>
          </p:cNvSpPr>
          <p:nvPr>
            <p:ph type="ctrTitle"/>
          </p:nvPr>
        </p:nvSpPr>
        <p:spPr>
          <a:xfrm>
            <a:off x="2604304" y="706057"/>
            <a:ext cx="8704162" cy="3596758"/>
          </a:xfrm>
        </p:spPr>
        <p:txBody>
          <a:bodyPr>
            <a:normAutofit fontScale="90000"/>
          </a:bodyPr>
          <a:lstStyle/>
          <a:p>
            <a:pPr algn="ctr"/>
            <a:br>
              <a:rPr lang="he-IL" dirty="0"/>
            </a:br>
            <a:br>
              <a:rPr lang="he-IL" dirty="0"/>
            </a:br>
            <a:br>
              <a:rPr lang="he-IL" dirty="0"/>
            </a:br>
            <a:r>
              <a:rPr lang="he-IL" dirty="0"/>
              <a:t>קהילת </a:t>
            </a:r>
            <a:r>
              <a:rPr lang="he-IL" dirty="0" err="1"/>
              <a:t>מהלכי"ם</a:t>
            </a:r>
            <a:br>
              <a:rPr lang="en-US" dirty="0"/>
            </a:br>
            <a:r>
              <a:rPr lang="he-IL" dirty="0"/>
              <a:t>מעלים את הרף לכיתות מתמטיקה</a:t>
            </a:r>
            <a:br>
              <a:rPr lang="he-IL" dirty="0"/>
            </a:br>
            <a:r>
              <a:rPr lang="he-IL" dirty="0"/>
              <a:t>קהילת מורי מתמטיקה ארצית</a:t>
            </a:r>
            <a:endParaRPr lang="en-US" dirty="0"/>
          </a:p>
        </p:txBody>
      </p:sp>
      <p:sp>
        <p:nvSpPr>
          <p:cNvPr id="3" name="Subtitle 2">
            <a:extLst>
              <a:ext uri="{FF2B5EF4-FFF2-40B4-BE49-F238E27FC236}">
                <a16:creationId xmlns:a16="http://schemas.microsoft.com/office/drawing/2014/main" id="{1DEFD003-8E2A-4782-99E8-5F76293C0440}"/>
              </a:ext>
            </a:extLst>
          </p:cNvPr>
          <p:cNvSpPr>
            <a:spLocks noGrp="1"/>
          </p:cNvSpPr>
          <p:nvPr>
            <p:ph type="subTitle" idx="1"/>
          </p:nvPr>
        </p:nvSpPr>
        <p:spPr/>
        <p:txBody>
          <a:bodyPr>
            <a:normAutofit/>
          </a:bodyPr>
          <a:lstStyle/>
          <a:p>
            <a:r>
              <a:rPr lang="he-IL" dirty="0"/>
              <a:t>מכון ויצמן למדע, המחלקה להוראת המדעים</a:t>
            </a:r>
          </a:p>
          <a:p>
            <a:r>
              <a:rPr lang="he-IL" dirty="0"/>
              <a:t>מרץ 2021</a:t>
            </a:r>
            <a:endParaRPr lang="en-US" dirty="0"/>
          </a:p>
        </p:txBody>
      </p:sp>
      <p:pic>
        <p:nvPicPr>
          <p:cNvPr id="17" name="תמונה 16">
            <a:extLst>
              <a:ext uri="{FF2B5EF4-FFF2-40B4-BE49-F238E27FC236}">
                <a16:creationId xmlns:a16="http://schemas.microsoft.com/office/drawing/2014/main" id="{130A7EDA-3555-44B2-8A27-5C82094166E1}"/>
              </a:ext>
            </a:extLst>
          </p:cNvPr>
          <p:cNvPicPr>
            <a:picLocks noChangeAspect="1"/>
          </p:cNvPicPr>
          <p:nvPr/>
        </p:nvPicPr>
        <p:blipFill>
          <a:blip r:embed="rId2"/>
          <a:stretch>
            <a:fillRect/>
          </a:stretch>
        </p:blipFill>
        <p:spPr>
          <a:xfrm>
            <a:off x="3345083" y="706058"/>
            <a:ext cx="6510759" cy="1158844"/>
          </a:xfrm>
          <a:prstGeom prst="rect">
            <a:avLst/>
          </a:prstGeom>
        </p:spPr>
      </p:pic>
    </p:spTree>
    <p:extLst>
      <p:ext uri="{BB962C8B-B14F-4D97-AF65-F5344CB8AC3E}">
        <p14:creationId xmlns:p14="http://schemas.microsoft.com/office/powerpoint/2010/main" val="1173284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D252D6D-BA25-4180-B569-FC9763288406}"/>
              </a:ext>
            </a:extLst>
          </p:cNvPr>
          <p:cNvSpPr>
            <a:spLocks noGrp="1"/>
          </p:cNvSpPr>
          <p:nvPr>
            <p:ph type="title"/>
          </p:nvPr>
        </p:nvSpPr>
        <p:spPr/>
        <p:txBody>
          <a:bodyPr/>
          <a:lstStyle/>
          <a:p>
            <a:pPr algn="ctr"/>
            <a:r>
              <a:rPr lang="he-IL" b="1" dirty="0"/>
              <a:t>ניתוח בעיית השוקולד</a:t>
            </a:r>
          </a:p>
        </p:txBody>
      </p:sp>
      <p:sp>
        <p:nvSpPr>
          <p:cNvPr id="3" name="מציין מיקום תוכן 2">
            <a:extLst>
              <a:ext uri="{FF2B5EF4-FFF2-40B4-BE49-F238E27FC236}">
                <a16:creationId xmlns:a16="http://schemas.microsoft.com/office/drawing/2014/main" id="{965BEDD9-5A2A-474F-A47B-78AB6ECAB52F}"/>
              </a:ext>
            </a:extLst>
          </p:cNvPr>
          <p:cNvSpPr>
            <a:spLocks noGrp="1"/>
          </p:cNvSpPr>
          <p:nvPr>
            <p:ph idx="1"/>
          </p:nvPr>
        </p:nvSpPr>
        <p:spPr/>
        <p:txBody>
          <a:bodyPr/>
          <a:lstStyle/>
          <a:p>
            <a:r>
              <a:rPr lang="he-IL" dirty="0"/>
              <a:t>בעיה זו היא בעצם יישום והכללה של בעיית הריבועים, בכיוון הפוך, המעלה את רמת החשיבה.</a:t>
            </a:r>
          </a:p>
          <a:p>
            <a:r>
              <a:rPr lang="he-IL" dirty="0"/>
              <a:t>פה מתברר שאין, בעצם, צורך במשולש ישר זווית, אלא מספיקים שני ישרים ב-90 מעלות, הממוקמים במרכז הריבוע, וקיימים אינסוף מצבים אפשריים, שנותנים בדיוק אותו שטח, שהוא רבע משטח הריבוע.</a:t>
            </a:r>
          </a:p>
        </p:txBody>
      </p:sp>
    </p:spTree>
    <p:extLst>
      <p:ext uri="{BB962C8B-B14F-4D97-AF65-F5344CB8AC3E}">
        <p14:creationId xmlns:p14="http://schemas.microsoft.com/office/powerpoint/2010/main" val="1000498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22C9633-0C90-4521-AA75-280B61D7DDE8}"/>
              </a:ext>
            </a:extLst>
          </p:cNvPr>
          <p:cNvSpPr>
            <a:spLocks noGrp="1"/>
          </p:cNvSpPr>
          <p:nvPr>
            <p:ph type="title"/>
          </p:nvPr>
        </p:nvSpPr>
        <p:spPr/>
        <p:txBody>
          <a:bodyPr/>
          <a:lstStyle/>
          <a:p>
            <a:pPr algn="ctr"/>
            <a:r>
              <a:rPr lang="he-IL" b="1" dirty="0">
                <a:cs typeface="+mn-cs"/>
              </a:rPr>
              <a:t>כמה נקודות לאפיון המטלות</a:t>
            </a:r>
          </a:p>
        </p:txBody>
      </p:sp>
      <p:sp>
        <p:nvSpPr>
          <p:cNvPr id="3" name="מציין מיקום תוכן 2">
            <a:extLst>
              <a:ext uri="{FF2B5EF4-FFF2-40B4-BE49-F238E27FC236}">
                <a16:creationId xmlns:a16="http://schemas.microsoft.com/office/drawing/2014/main" id="{004001E3-B83B-4447-8EF0-B831D6407CBD}"/>
              </a:ext>
            </a:extLst>
          </p:cNvPr>
          <p:cNvSpPr>
            <a:spLocks noGrp="1"/>
          </p:cNvSpPr>
          <p:nvPr>
            <p:ph idx="1"/>
          </p:nvPr>
        </p:nvSpPr>
        <p:spPr/>
        <p:txBody>
          <a:bodyPr>
            <a:normAutofit lnSpcReduction="10000"/>
          </a:bodyPr>
          <a:lstStyle/>
          <a:p>
            <a:r>
              <a:rPr lang="he-IL" sz="2800" dirty="0"/>
              <a:t>שתי המשימות מסקרנות, דורשות חשיבה וחקר והסקת מסקנות. </a:t>
            </a:r>
          </a:p>
          <a:p>
            <a:r>
              <a:rPr lang="he-IL" sz="2800" dirty="0"/>
              <a:t>המטלה השנייה נובעת מהראשונה, ויש פה היפוך שאלה, יצירה אקטיבית של יישום מתוך הכללה של המטלה הראשונה.</a:t>
            </a:r>
          </a:p>
          <a:p>
            <a:r>
              <a:rPr lang="he-IL" sz="2800" dirty="0"/>
              <a:t>נדרשת חשיבה ביקורתית והנמקה, התוצאה אינה ידועה מראש, ויש כמה דרכי פתרון.</a:t>
            </a:r>
          </a:p>
          <a:p>
            <a:r>
              <a:rPr lang="he-IL" sz="2800" dirty="0"/>
              <a:t>המשימות ניתנות להרחבה מעבר לגבולות הבעיות עצמן</a:t>
            </a:r>
          </a:p>
          <a:p>
            <a:endParaRPr lang="he-IL" dirty="0"/>
          </a:p>
          <a:p>
            <a:endParaRPr lang="he-IL" dirty="0"/>
          </a:p>
        </p:txBody>
      </p:sp>
    </p:spTree>
    <p:extLst>
      <p:ext uri="{BB962C8B-B14F-4D97-AF65-F5344CB8AC3E}">
        <p14:creationId xmlns:p14="http://schemas.microsoft.com/office/powerpoint/2010/main" val="3352915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C10E553-3671-4BF6-8ED5-FA2AB52D7636}"/>
              </a:ext>
            </a:extLst>
          </p:cNvPr>
          <p:cNvSpPr>
            <a:spLocks noGrp="1"/>
          </p:cNvSpPr>
          <p:nvPr>
            <p:ph type="title"/>
          </p:nvPr>
        </p:nvSpPr>
        <p:spPr/>
        <p:txBody>
          <a:bodyPr/>
          <a:lstStyle/>
          <a:p>
            <a:pPr algn="ctr"/>
            <a:r>
              <a:rPr lang="he-IL" dirty="0"/>
              <a:t>חוויות מהשטח ב</a:t>
            </a:r>
          </a:p>
        </p:txBody>
      </p:sp>
      <p:sp>
        <p:nvSpPr>
          <p:cNvPr id="3" name="מציין מיקום תוכן 2">
            <a:extLst>
              <a:ext uri="{FF2B5EF4-FFF2-40B4-BE49-F238E27FC236}">
                <a16:creationId xmlns:a16="http://schemas.microsoft.com/office/drawing/2014/main" id="{7EC40B6B-C19B-46D1-99B6-1D258BEE623E}"/>
              </a:ext>
            </a:extLst>
          </p:cNvPr>
          <p:cNvSpPr>
            <a:spLocks noGrp="1"/>
          </p:cNvSpPr>
          <p:nvPr>
            <p:ph idx="1"/>
          </p:nvPr>
        </p:nvSpPr>
        <p:spPr/>
        <p:txBody>
          <a:bodyPr/>
          <a:lstStyle/>
          <a:p>
            <a:r>
              <a:rPr lang="he-IL" dirty="0" err="1"/>
              <a:t>חג'לה</a:t>
            </a:r>
            <a:r>
              <a:rPr lang="he-IL" dirty="0"/>
              <a:t> מועדי בכיתה ח' מצוינות</a:t>
            </a:r>
          </a:p>
        </p:txBody>
      </p:sp>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987179" y="2237872"/>
            <a:ext cx="3784759" cy="5117434"/>
          </a:xfrm>
          <a:prstGeom prst="rect">
            <a:avLst/>
          </a:prstGeom>
        </p:spPr>
      </p:pic>
      <p:pic>
        <p:nvPicPr>
          <p:cNvPr id="5" name="תמונה 4"/>
          <p:cNvPicPr>
            <a:picLocks noChangeAspect="1"/>
          </p:cNvPicPr>
          <p:nvPr/>
        </p:nvPicPr>
        <p:blipFill rotWithShape="1">
          <a:blip r:embed="rId3">
            <a:extLst>
              <a:ext uri="{28A0092B-C50C-407E-A947-70E740481C1C}">
                <a14:useLocalDpi xmlns:a14="http://schemas.microsoft.com/office/drawing/2010/main" val="0"/>
              </a:ext>
            </a:extLst>
          </a:blip>
          <a:srcRect r="26753"/>
          <a:stretch/>
        </p:blipFill>
        <p:spPr>
          <a:xfrm>
            <a:off x="5582651" y="2904209"/>
            <a:ext cx="4523875" cy="3784760"/>
          </a:xfrm>
          <a:prstGeom prst="rect">
            <a:avLst/>
          </a:prstGeom>
        </p:spPr>
      </p:pic>
    </p:spTree>
    <p:extLst>
      <p:ext uri="{BB962C8B-B14F-4D97-AF65-F5344CB8AC3E}">
        <p14:creationId xmlns:p14="http://schemas.microsoft.com/office/powerpoint/2010/main" val="3298771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he-IL" b="1" dirty="0" err="1">
                <a:solidFill>
                  <a:schemeClr val="accent2">
                    <a:lumMod val="50000"/>
                  </a:schemeClr>
                </a:solidFill>
              </a:rPr>
              <a:t>זאהר</a:t>
            </a:r>
            <a:r>
              <a:rPr lang="he-IL" b="1" dirty="0">
                <a:solidFill>
                  <a:schemeClr val="accent2">
                    <a:lumMod val="50000"/>
                  </a:schemeClr>
                </a:solidFill>
              </a:rPr>
              <a:t> או מיה? מתוך אתר עדשה</a:t>
            </a:r>
            <a:br>
              <a:rPr lang="he-IL" b="1" dirty="0">
                <a:solidFill>
                  <a:schemeClr val="accent2">
                    <a:lumMod val="50000"/>
                  </a:schemeClr>
                </a:solidFill>
              </a:rPr>
            </a:br>
            <a:r>
              <a:rPr lang="he-IL" b="1" dirty="0">
                <a:solidFill>
                  <a:schemeClr val="accent2">
                    <a:lumMod val="50000"/>
                  </a:schemeClr>
                </a:solidFill>
              </a:rPr>
              <a:t>קטעים להקרנה</a:t>
            </a:r>
          </a:p>
        </p:txBody>
      </p:sp>
      <p:pic>
        <p:nvPicPr>
          <p:cNvPr id="4" name="מציין מיקום תוכן 3">
            <a:hlinkClick r:id="rId2"/>
          </p:cNvPr>
          <p:cNvPicPr>
            <a:picLocks noGrp="1" noChangeAspect="1"/>
          </p:cNvPicPr>
          <p:nvPr>
            <p:ph idx="1"/>
          </p:nvPr>
        </p:nvPicPr>
        <p:blipFill>
          <a:blip r:embed="rId3"/>
          <a:stretch>
            <a:fillRect/>
          </a:stretch>
        </p:blipFill>
        <p:spPr>
          <a:xfrm>
            <a:off x="6646516" y="2420888"/>
            <a:ext cx="3841973" cy="3240360"/>
          </a:xfrm>
          <a:prstGeom prst="rect">
            <a:avLst/>
          </a:prstGeom>
        </p:spPr>
      </p:pic>
      <p:pic>
        <p:nvPicPr>
          <p:cNvPr id="5" name="תמונה 4">
            <a:hlinkClick r:id="rId4"/>
          </p:cNvPr>
          <p:cNvPicPr>
            <a:picLocks noChangeAspect="1"/>
          </p:cNvPicPr>
          <p:nvPr/>
        </p:nvPicPr>
        <p:blipFill>
          <a:blip r:embed="rId5"/>
          <a:stretch>
            <a:fillRect/>
          </a:stretch>
        </p:blipFill>
        <p:spPr>
          <a:xfrm>
            <a:off x="1991545" y="2348880"/>
            <a:ext cx="4074021" cy="3240360"/>
          </a:xfrm>
          <a:prstGeom prst="rect">
            <a:avLst/>
          </a:prstGeom>
        </p:spPr>
      </p:pic>
    </p:spTree>
    <p:extLst>
      <p:ext uri="{BB962C8B-B14F-4D97-AF65-F5344CB8AC3E}">
        <p14:creationId xmlns:p14="http://schemas.microsoft.com/office/powerpoint/2010/main" val="746121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C4CD890-98B9-47F1-AB84-6B676BEEBF30}"/>
              </a:ext>
            </a:extLst>
          </p:cNvPr>
          <p:cNvSpPr>
            <a:spLocks noGrp="1"/>
          </p:cNvSpPr>
          <p:nvPr>
            <p:ph type="title"/>
          </p:nvPr>
        </p:nvSpPr>
        <p:spPr/>
        <p:txBody>
          <a:bodyPr/>
          <a:lstStyle/>
          <a:p>
            <a:pPr algn="ctr"/>
            <a:r>
              <a:rPr lang="he-IL" b="1" dirty="0">
                <a:cs typeface="+mn-cs"/>
              </a:rPr>
              <a:t>מטרות</a:t>
            </a:r>
          </a:p>
        </p:txBody>
      </p:sp>
      <p:sp>
        <p:nvSpPr>
          <p:cNvPr id="3" name="מציין מיקום תוכן 2">
            <a:extLst>
              <a:ext uri="{FF2B5EF4-FFF2-40B4-BE49-F238E27FC236}">
                <a16:creationId xmlns:a16="http://schemas.microsoft.com/office/drawing/2014/main" id="{97469B87-A00E-4723-BD44-7CF6715209FD}"/>
              </a:ext>
            </a:extLst>
          </p:cNvPr>
          <p:cNvSpPr>
            <a:spLocks noGrp="1"/>
          </p:cNvSpPr>
          <p:nvPr>
            <p:ph idx="1"/>
          </p:nvPr>
        </p:nvSpPr>
        <p:spPr/>
        <p:txBody>
          <a:bodyPr>
            <a:normAutofit fontScale="92500" lnSpcReduction="20000"/>
          </a:bodyPr>
          <a:lstStyle/>
          <a:p>
            <a:r>
              <a:rPr lang="he-IL" dirty="0"/>
              <a:t>פיתוח חשיבה ביקורתית, יצירת עניין ושיח מתמטי בכיתה.</a:t>
            </a:r>
          </a:p>
          <a:p>
            <a:r>
              <a:rPr lang="he-IL" dirty="0"/>
              <a:t>יצירת הכללות והתבוננות בצורות הדינאמיות.</a:t>
            </a:r>
          </a:p>
          <a:p>
            <a:r>
              <a:rPr lang="he-IL" dirty="0"/>
              <a:t>הפיכת התלמיד ללומד פעיל.</a:t>
            </a:r>
          </a:p>
          <a:p>
            <a:r>
              <a:rPr lang="he-IL" dirty="0"/>
              <a:t>בתחום התוכן: העמקה במושג השטח ובתכונות של מרובעים או רק </a:t>
            </a:r>
            <a:r>
              <a:rPr lang="he-IL"/>
              <a:t>של ריבוע, </a:t>
            </a:r>
            <a:r>
              <a:rPr lang="he-IL" dirty="0"/>
              <a:t>תוך שימוש בידע קודם (חפיפת משולשים) ובשיקולים נוספים.</a:t>
            </a:r>
          </a:p>
          <a:p>
            <a:r>
              <a:rPr lang="he-IL" dirty="0"/>
              <a:t>מטרות נוספות......</a:t>
            </a:r>
          </a:p>
        </p:txBody>
      </p:sp>
    </p:spTree>
    <p:extLst>
      <p:ext uri="{BB962C8B-B14F-4D97-AF65-F5344CB8AC3E}">
        <p14:creationId xmlns:p14="http://schemas.microsoft.com/office/powerpoint/2010/main" val="3174192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152650" y="365127"/>
            <a:ext cx="7759774" cy="1047650"/>
          </a:xfrm>
        </p:spPr>
        <p:txBody>
          <a:bodyPr/>
          <a:lstStyle/>
          <a:p>
            <a:pPr algn="ctr"/>
            <a:r>
              <a:rPr lang="he-IL" b="1" dirty="0">
                <a:solidFill>
                  <a:schemeClr val="accent2">
                    <a:lumMod val="50000"/>
                  </a:schemeClr>
                </a:solidFill>
                <a:cs typeface="+mn-cs"/>
              </a:rPr>
              <a:t>"תופין"</a:t>
            </a:r>
          </a:p>
        </p:txBody>
      </p:sp>
      <p:pic>
        <p:nvPicPr>
          <p:cNvPr id="4" name="מציין מיקום תוכן 3"/>
          <p:cNvPicPr>
            <a:picLocks noGrp="1" noChangeAspect="1"/>
          </p:cNvPicPr>
          <p:nvPr>
            <p:ph idx="1"/>
          </p:nvPr>
        </p:nvPicPr>
        <p:blipFill>
          <a:blip r:embed="rId2"/>
          <a:stretch>
            <a:fillRect/>
          </a:stretch>
        </p:blipFill>
        <p:spPr>
          <a:xfrm>
            <a:off x="1847529" y="1412777"/>
            <a:ext cx="8568951" cy="4764187"/>
          </a:xfrm>
          <a:prstGeom prst="rect">
            <a:avLst/>
          </a:prstGeom>
        </p:spPr>
      </p:pic>
    </p:spTree>
    <p:extLst>
      <p:ext uri="{BB962C8B-B14F-4D97-AF65-F5344CB8AC3E}">
        <p14:creationId xmlns:p14="http://schemas.microsoft.com/office/powerpoint/2010/main" val="1968679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DAE84D0-AC5F-4514-9A07-9E8A75100673}"/>
              </a:ext>
            </a:extLst>
          </p:cNvPr>
          <p:cNvSpPr>
            <a:spLocks noGrp="1"/>
          </p:cNvSpPr>
          <p:nvPr>
            <p:ph type="title"/>
          </p:nvPr>
        </p:nvSpPr>
        <p:spPr/>
        <p:txBody>
          <a:bodyPr/>
          <a:lstStyle/>
          <a:p>
            <a:pPr algn="ctr"/>
            <a:r>
              <a:rPr lang="he-IL" b="1" dirty="0"/>
              <a:t>יישומון העוגה</a:t>
            </a:r>
          </a:p>
        </p:txBody>
      </p:sp>
      <p:sp>
        <p:nvSpPr>
          <p:cNvPr id="3" name="מציין מיקום תוכן 2">
            <a:extLst>
              <a:ext uri="{FF2B5EF4-FFF2-40B4-BE49-F238E27FC236}">
                <a16:creationId xmlns:a16="http://schemas.microsoft.com/office/drawing/2014/main" id="{7DBF57BE-A1A3-4B54-A5BB-93DDDAC5011C}"/>
              </a:ext>
            </a:extLst>
          </p:cNvPr>
          <p:cNvSpPr>
            <a:spLocks noGrp="1"/>
          </p:cNvSpPr>
          <p:nvPr>
            <p:ph idx="1"/>
          </p:nvPr>
        </p:nvSpPr>
        <p:spPr/>
        <p:txBody>
          <a:bodyPr/>
          <a:lstStyle/>
          <a:p>
            <a:endParaRPr lang="he-IL" dirty="0"/>
          </a:p>
          <a:p>
            <a:r>
              <a:rPr lang="he-IL" dirty="0">
                <a:hlinkClick r:id="rId2"/>
              </a:rPr>
              <a:t>פרוסת מעוגה מלבנית – </a:t>
            </a:r>
            <a:r>
              <a:rPr lang="en-US" dirty="0">
                <a:hlinkClick r:id="rId2"/>
              </a:rPr>
              <a:t>GeoGebra</a:t>
            </a:r>
            <a:endParaRPr lang="he-IL" dirty="0"/>
          </a:p>
        </p:txBody>
      </p:sp>
    </p:spTree>
    <p:extLst>
      <p:ext uri="{BB962C8B-B14F-4D97-AF65-F5344CB8AC3E}">
        <p14:creationId xmlns:p14="http://schemas.microsoft.com/office/powerpoint/2010/main" val="82311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FEF5092-07F8-49F5-A34D-215C2D0C1FE7}"/>
              </a:ext>
            </a:extLst>
          </p:cNvPr>
          <p:cNvSpPr>
            <a:spLocks noGrp="1"/>
          </p:cNvSpPr>
          <p:nvPr>
            <p:ph type="title"/>
          </p:nvPr>
        </p:nvSpPr>
        <p:spPr/>
        <p:txBody>
          <a:bodyPr/>
          <a:lstStyle/>
          <a:p>
            <a:pPr algn="ctr"/>
            <a:r>
              <a:rPr lang="he-IL" b="1" dirty="0"/>
              <a:t>ניתוח בעיית העוגה</a:t>
            </a:r>
          </a:p>
        </p:txBody>
      </p:sp>
      <p:sp>
        <p:nvSpPr>
          <p:cNvPr id="3" name="מציין מיקום תוכן 2">
            <a:extLst>
              <a:ext uri="{FF2B5EF4-FFF2-40B4-BE49-F238E27FC236}">
                <a16:creationId xmlns:a16="http://schemas.microsoft.com/office/drawing/2014/main" id="{1FFF60F0-2F70-43C7-891E-27129CB121FB}"/>
              </a:ext>
            </a:extLst>
          </p:cNvPr>
          <p:cNvSpPr>
            <a:spLocks noGrp="1"/>
          </p:cNvSpPr>
          <p:nvPr>
            <p:ph idx="1"/>
          </p:nvPr>
        </p:nvSpPr>
        <p:spPr/>
        <p:txBody>
          <a:bodyPr>
            <a:normAutofit fontScale="92500" lnSpcReduction="20000"/>
          </a:bodyPr>
          <a:lstStyle/>
          <a:p>
            <a:r>
              <a:rPr lang="he-IL" dirty="0"/>
              <a:t>העיקרון עליו מתבססת הבעיה הוא שכל ישר העובר דרך מרכזו של מלבן, חותך ממנו שתי צורות (בד"כ טרפזים) שוות שטח (ואפילו חופפות). רעיון זה פשוט להוכחה בכלים של תלמידי כיתות ח', ט'.</a:t>
            </a:r>
          </a:p>
          <a:p>
            <a:r>
              <a:rPr lang="he-IL" dirty="0" err="1"/>
              <a:t>היישומון</a:t>
            </a:r>
            <a:r>
              <a:rPr lang="he-IL" dirty="0"/>
              <a:t> ממחיש את השטחים השווים, הנוצרים ע"י ישרים מהמרכז, הן בעוגה והן בחתיכה החסרה.</a:t>
            </a:r>
          </a:p>
          <a:p>
            <a:r>
              <a:rPr lang="he-IL" dirty="0"/>
              <a:t>נותר רק להראות שרק הישר העובר דרך 2 המרכזים, יחלק שווה בשווה את שתי הצורות, כלומר: את כל מה שנותר מהעוגה.</a:t>
            </a:r>
          </a:p>
        </p:txBody>
      </p:sp>
    </p:spTree>
    <p:extLst>
      <p:ext uri="{BB962C8B-B14F-4D97-AF65-F5344CB8AC3E}">
        <p14:creationId xmlns:p14="http://schemas.microsoft.com/office/powerpoint/2010/main" val="394538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9B09F93-95D7-45B4-856A-4593CD4B799C}"/>
              </a:ext>
            </a:extLst>
          </p:cNvPr>
          <p:cNvSpPr>
            <a:spLocks noGrp="1"/>
          </p:cNvSpPr>
          <p:nvPr>
            <p:ph type="title"/>
          </p:nvPr>
        </p:nvSpPr>
        <p:spPr>
          <a:xfrm>
            <a:off x="2152650" y="365127"/>
            <a:ext cx="7975798" cy="1325563"/>
          </a:xfrm>
        </p:spPr>
        <p:txBody>
          <a:bodyPr/>
          <a:lstStyle/>
          <a:p>
            <a:pPr algn="ctr"/>
            <a:r>
              <a:rPr lang="he-IL" b="1" dirty="0">
                <a:cs typeface="+mn-cs"/>
              </a:rPr>
              <a:t>בעיית שלושת הריבועים</a:t>
            </a:r>
          </a:p>
        </p:txBody>
      </p:sp>
      <p:sp>
        <p:nvSpPr>
          <p:cNvPr id="3" name="מציין מיקום תוכן 2">
            <a:extLst>
              <a:ext uri="{FF2B5EF4-FFF2-40B4-BE49-F238E27FC236}">
                <a16:creationId xmlns:a16="http://schemas.microsoft.com/office/drawing/2014/main" id="{846627AB-7A74-4013-ADF9-B6ABAB964038}"/>
              </a:ext>
            </a:extLst>
          </p:cNvPr>
          <p:cNvSpPr>
            <a:spLocks noGrp="1"/>
          </p:cNvSpPr>
          <p:nvPr>
            <p:ph idx="1"/>
          </p:nvPr>
        </p:nvSpPr>
        <p:spPr>
          <a:xfrm>
            <a:off x="2589212" y="2133600"/>
            <a:ext cx="8927598" cy="4232476"/>
          </a:xfrm>
        </p:spPr>
        <p:txBody>
          <a:bodyPr>
            <a:normAutofit fontScale="70000" lnSpcReduction="20000"/>
          </a:bodyPr>
          <a:lstStyle/>
          <a:p>
            <a:r>
              <a:rPr lang="he-IL" sz="3600" dirty="0"/>
              <a:t>נתונים 3 ריבועים זהים, ו-3 משולשים ישרי זווית זהים, בהם קודקוד הזווית הישרה מונח במפגש אלכסוניו של כל ריבוע.</a:t>
            </a:r>
          </a:p>
          <a:p>
            <a:r>
              <a:rPr lang="he-IL" sz="3600" dirty="0"/>
              <a:t>התלמידים מתבקשים לסדר את הצורות לפי גודל השטח המשותף לריבוע והמשולש.</a:t>
            </a:r>
          </a:p>
          <a:p>
            <a:endParaRPr lang="he-IL" sz="3600" dirty="0"/>
          </a:p>
          <a:p>
            <a:pPr algn="ctr"/>
            <a:r>
              <a:rPr lang="he-IL" sz="3600" dirty="0"/>
              <a:t>פתרון המשימות</a:t>
            </a:r>
          </a:p>
          <a:p>
            <a:pPr marL="0" indent="0">
              <a:buNone/>
            </a:pPr>
            <a:endParaRPr lang="he-IL" sz="3600" dirty="0"/>
          </a:p>
          <a:p>
            <a:pPr algn="ctr"/>
            <a:r>
              <a:rPr lang="he-IL" sz="3600" dirty="0"/>
              <a:t>אפיון המשימות</a:t>
            </a:r>
          </a:p>
          <a:p>
            <a:pPr algn="ctr"/>
            <a:endParaRPr lang="he-IL" sz="3600" dirty="0"/>
          </a:p>
          <a:p>
            <a:pPr algn="ctr"/>
            <a:r>
              <a:rPr lang="he-IL" sz="3600" dirty="0"/>
              <a:t>כיצד ניתן להרחיב את המשימות?</a:t>
            </a:r>
          </a:p>
        </p:txBody>
      </p:sp>
    </p:spTree>
    <p:extLst>
      <p:ext uri="{BB962C8B-B14F-4D97-AF65-F5344CB8AC3E}">
        <p14:creationId xmlns:p14="http://schemas.microsoft.com/office/powerpoint/2010/main" val="2533637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מציין מיקום תוכן 3"/>
          <p:cNvPicPr>
            <a:picLocks noGrp="1" noChangeAspect="1"/>
          </p:cNvPicPr>
          <p:nvPr>
            <p:ph idx="1"/>
          </p:nvPr>
        </p:nvPicPr>
        <p:blipFill>
          <a:blip r:embed="rId2"/>
          <a:stretch>
            <a:fillRect/>
          </a:stretch>
        </p:blipFill>
        <p:spPr>
          <a:xfrm>
            <a:off x="1458789" y="692695"/>
            <a:ext cx="10655933" cy="6043771"/>
          </a:xfrm>
          <a:prstGeom prst="rect">
            <a:avLst/>
          </a:prstGeom>
        </p:spPr>
      </p:pic>
    </p:spTree>
    <p:extLst>
      <p:ext uri="{BB962C8B-B14F-4D97-AF65-F5344CB8AC3E}">
        <p14:creationId xmlns:p14="http://schemas.microsoft.com/office/powerpoint/2010/main" val="1690754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277A506-9723-4132-A4D6-5B480AAA2690}"/>
              </a:ext>
            </a:extLst>
          </p:cNvPr>
          <p:cNvSpPr>
            <a:spLocks noGrp="1"/>
          </p:cNvSpPr>
          <p:nvPr>
            <p:ph type="title"/>
          </p:nvPr>
        </p:nvSpPr>
        <p:spPr/>
        <p:txBody>
          <a:bodyPr/>
          <a:lstStyle/>
          <a:p>
            <a:pPr algn="ctr"/>
            <a:r>
              <a:rPr lang="he-IL" b="1" dirty="0" err="1"/>
              <a:t>ישומון</a:t>
            </a:r>
            <a:r>
              <a:rPr lang="he-IL" b="1" dirty="0"/>
              <a:t> ריבוע</a:t>
            </a:r>
          </a:p>
        </p:txBody>
      </p:sp>
      <p:sp>
        <p:nvSpPr>
          <p:cNvPr id="3" name="מציין מיקום תוכן 2">
            <a:extLst>
              <a:ext uri="{FF2B5EF4-FFF2-40B4-BE49-F238E27FC236}">
                <a16:creationId xmlns:a16="http://schemas.microsoft.com/office/drawing/2014/main" id="{236423B1-3619-4C99-AA56-5E76CD83832C}"/>
              </a:ext>
            </a:extLst>
          </p:cNvPr>
          <p:cNvSpPr>
            <a:spLocks noGrp="1"/>
          </p:cNvSpPr>
          <p:nvPr>
            <p:ph idx="1"/>
          </p:nvPr>
        </p:nvSpPr>
        <p:spPr/>
        <p:txBody>
          <a:bodyPr/>
          <a:lstStyle/>
          <a:p>
            <a:endParaRPr lang="en-US" dirty="0"/>
          </a:p>
          <a:p>
            <a:r>
              <a:rPr lang="en-US" dirty="0">
                <a:hlinkClick r:id="rId2"/>
              </a:rPr>
              <a:t>https://www.geogebra.org/m/sp7tdwb5</a:t>
            </a:r>
            <a:endParaRPr lang="en-US" dirty="0"/>
          </a:p>
          <a:p>
            <a:endParaRPr lang="en-US" dirty="0"/>
          </a:p>
        </p:txBody>
      </p:sp>
    </p:spTree>
    <p:extLst>
      <p:ext uri="{BB962C8B-B14F-4D97-AF65-F5344CB8AC3E}">
        <p14:creationId xmlns:p14="http://schemas.microsoft.com/office/powerpoint/2010/main" val="1087468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F7277D3-9828-44EB-87B3-35D9852A0600}"/>
              </a:ext>
            </a:extLst>
          </p:cNvPr>
          <p:cNvSpPr>
            <a:spLocks noGrp="1"/>
          </p:cNvSpPr>
          <p:nvPr>
            <p:ph type="title"/>
          </p:nvPr>
        </p:nvSpPr>
        <p:spPr/>
        <p:txBody>
          <a:bodyPr/>
          <a:lstStyle/>
          <a:p>
            <a:pPr algn="ctr"/>
            <a:r>
              <a:rPr lang="he-IL" b="1" dirty="0"/>
              <a:t>בעיית שלושת הריבועים</a:t>
            </a:r>
          </a:p>
        </p:txBody>
      </p:sp>
      <p:sp>
        <p:nvSpPr>
          <p:cNvPr id="3" name="מציין מיקום תוכן 2">
            <a:extLst>
              <a:ext uri="{FF2B5EF4-FFF2-40B4-BE49-F238E27FC236}">
                <a16:creationId xmlns:a16="http://schemas.microsoft.com/office/drawing/2014/main" id="{762041D2-6634-40B0-8F44-942E4E876408}"/>
              </a:ext>
            </a:extLst>
          </p:cNvPr>
          <p:cNvSpPr>
            <a:spLocks noGrp="1"/>
          </p:cNvSpPr>
          <p:nvPr>
            <p:ph idx="1"/>
          </p:nvPr>
        </p:nvSpPr>
        <p:spPr/>
        <p:txBody>
          <a:bodyPr>
            <a:normAutofit fontScale="92500" lnSpcReduction="20000"/>
          </a:bodyPr>
          <a:lstStyle/>
          <a:p>
            <a:r>
              <a:rPr lang="he-IL" dirty="0"/>
              <a:t>הבעיה עוסקת בשטח שנתחם בתוך ריבוע בין השוקיים של זווית ישרה אשר קודקודה מונח במרכז הריבוע. המטרות קשורות לעיסוק בגאומטריה של מרובעים, בעיקר ריבוע, בחפיפת משולשים וחישובי שטח שתלמידי כיתה ח', ט' אמורים לדעת. </a:t>
            </a:r>
          </a:p>
          <a:p>
            <a:r>
              <a:rPr lang="he-IL" dirty="0"/>
              <a:t>מתוך בניית המצבים ניתן לזהות משולשים ישרי זווית חופפים, שמתקבלים ע"י סיבוב. </a:t>
            </a:r>
            <a:r>
              <a:rPr lang="he-IL" dirty="0" err="1"/>
              <a:t>היישומון</a:t>
            </a:r>
            <a:r>
              <a:rPr lang="he-IL" dirty="0"/>
              <a:t> ממחיש זאת ממש. השטח שנגרע בצד אחד ע"י הסיבוב, מתווסף בצד השני. לכן כל שלושת השטחים שווים.</a:t>
            </a:r>
          </a:p>
        </p:txBody>
      </p:sp>
    </p:spTree>
    <p:extLst>
      <p:ext uri="{BB962C8B-B14F-4D97-AF65-F5344CB8AC3E}">
        <p14:creationId xmlns:p14="http://schemas.microsoft.com/office/powerpoint/2010/main" val="2635675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B1A4AC8-64AD-4A6B-A1AD-7325AAAFCCB5}"/>
              </a:ext>
            </a:extLst>
          </p:cNvPr>
          <p:cNvSpPr>
            <a:spLocks noGrp="1"/>
          </p:cNvSpPr>
          <p:nvPr>
            <p:ph type="title"/>
          </p:nvPr>
        </p:nvSpPr>
        <p:spPr/>
        <p:txBody>
          <a:bodyPr/>
          <a:lstStyle/>
          <a:p>
            <a:pPr algn="ctr"/>
            <a:r>
              <a:rPr lang="he-IL" b="1" dirty="0"/>
              <a:t>המשך ניתוח- שלושת הריבועים</a:t>
            </a:r>
          </a:p>
        </p:txBody>
      </p:sp>
      <p:pic>
        <p:nvPicPr>
          <p:cNvPr id="5" name="מציין מיקום תוכן 4">
            <a:extLst>
              <a:ext uri="{FF2B5EF4-FFF2-40B4-BE49-F238E27FC236}">
                <a16:creationId xmlns:a16="http://schemas.microsoft.com/office/drawing/2014/main" id="{A631321B-003D-4F33-B729-F07E254B9FE1}"/>
              </a:ext>
            </a:extLst>
          </p:cNvPr>
          <p:cNvPicPr>
            <a:picLocks noGrp="1" noChangeAspect="1"/>
          </p:cNvPicPr>
          <p:nvPr>
            <p:ph idx="1"/>
          </p:nvPr>
        </p:nvPicPr>
        <p:blipFill>
          <a:blip r:embed="rId2"/>
          <a:stretch>
            <a:fillRect/>
          </a:stretch>
        </p:blipFill>
        <p:spPr>
          <a:xfrm>
            <a:off x="6096000" y="1533436"/>
            <a:ext cx="3695700" cy="3351686"/>
          </a:xfrm>
        </p:spPr>
      </p:pic>
    </p:spTree>
    <p:extLst>
      <p:ext uri="{BB962C8B-B14F-4D97-AF65-F5344CB8AC3E}">
        <p14:creationId xmlns:p14="http://schemas.microsoft.com/office/powerpoint/2010/main" val="1136703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B5BAD3B-2A43-47E8-A010-6025FDE98778}"/>
              </a:ext>
            </a:extLst>
          </p:cNvPr>
          <p:cNvSpPr>
            <a:spLocks noGrp="1"/>
          </p:cNvSpPr>
          <p:nvPr>
            <p:ph type="title"/>
          </p:nvPr>
        </p:nvSpPr>
        <p:spPr/>
        <p:txBody>
          <a:bodyPr/>
          <a:lstStyle/>
          <a:p>
            <a:pPr algn="ctr"/>
            <a:r>
              <a:rPr lang="he-IL" b="1" dirty="0"/>
              <a:t>שלושת הריבועים וסימטריה</a:t>
            </a:r>
          </a:p>
        </p:txBody>
      </p:sp>
      <p:sp>
        <p:nvSpPr>
          <p:cNvPr id="3" name="מציין מיקום תוכן 2">
            <a:extLst>
              <a:ext uri="{FF2B5EF4-FFF2-40B4-BE49-F238E27FC236}">
                <a16:creationId xmlns:a16="http://schemas.microsoft.com/office/drawing/2014/main" id="{5D7A0647-9E75-48F6-92C8-CD4D0F08EC48}"/>
              </a:ext>
            </a:extLst>
          </p:cNvPr>
          <p:cNvSpPr>
            <a:spLocks noGrp="1"/>
          </p:cNvSpPr>
          <p:nvPr>
            <p:ph idx="1"/>
          </p:nvPr>
        </p:nvSpPr>
        <p:spPr>
          <a:xfrm>
            <a:off x="2589212" y="1523999"/>
            <a:ext cx="8802688" cy="4619625"/>
          </a:xfrm>
        </p:spPr>
        <p:txBody>
          <a:bodyPr>
            <a:normAutofit fontScale="92500" lnSpcReduction="10000"/>
          </a:bodyPr>
          <a:lstStyle/>
          <a:p>
            <a:r>
              <a:rPr lang="he-IL" dirty="0"/>
              <a:t>דרך התבוננות במרובע הנתחם תוך כדי סיבוב הזווית ביחס לריבוע: כל אחת מהשוקיים של הזווית המסתובבת נמצאת בהכרח ברבעון אחר של הריבוע. אם נמקם את הרבעון כך שהפינה השמאלית העליונה, נניח, היא קודקוד הזווית - נראה ששתי השוקיים הן במצב סימטרי לחלוטין ביחס לאותו רבעון, ולכן גם מחלקות את הרבעון בדיוק באותה צורה, כלומר שני החלקים שנוצרים יהיו חופפים בהתאמה. כעת קל לראות שחלק א' וחלק ב' ביחד נותנים רבעון שלם בדיוק ולכן ה"סתם מרובע" שלנו, שהוא חלק ב + החופף של חלק א, שווה בשטחו לשטח רבעון.</a:t>
            </a:r>
          </a:p>
          <a:p>
            <a:endParaRPr lang="he-IL" dirty="0"/>
          </a:p>
        </p:txBody>
      </p:sp>
    </p:spTree>
    <p:extLst>
      <p:ext uri="{BB962C8B-B14F-4D97-AF65-F5344CB8AC3E}">
        <p14:creationId xmlns:p14="http://schemas.microsoft.com/office/powerpoint/2010/main" val="3713523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3AAFBCF-A354-4273-8109-B35ED69405B8}"/>
              </a:ext>
            </a:extLst>
          </p:cNvPr>
          <p:cNvSpPr>
            <a:spLocks noGrp="1"/>
          </p:cNvSpPr>
          <p:nvPr>
            <p:ph type="title"/>
          </p:nvPr>
        </p:nvSpPr>
        <p:spPr/>
        <p:txBody>
          <a:bodyPr/>
          <a:lstStyle/>
          <a:p>
            <a:pPr algn="ctr"/>
            <a:r>
              <a:rPr lang="he-IL" b="1" dirty="0"/>
              <a:t>שלושת הריבועים וסיבוב</a:t>
            </a:r>
          </a:p>
        </p:txBody>
      </p:sp>
      <p:sp>
        <p:nvSpPr>
          <p:cNvPr id="3" name="מציין מיקום תוכן 2">
            <a:extLst>
              <a:ext uri="{FF2B5EF4-FFF2-40B4-BE49-F238E27FC236}">
                <a16:creationId xmlns:a16="http://schemas.microsoft.com/office/drawing/2014/main" id="{2A06A7E0-C846-4E8A-91CB-0DE1514158D9}"/>
              </a:ext>
            </a:extLst>
          </p:cNvPr>
          <p:cNvSpPr>
            <a:spLocks noGrp="1"/>
          </p:cNvSpPr>
          <p:nvPr>
            <p:ph idx="1"/>
          </p:nvPr>
        </p:nvSpPr>
        <p:spPr/>
        <p:txBody>
          <a:bodyPr>
            <a:normAutofit fontScale="85000" lnSpcReduction="20000"/>
          </a:bodyPr>
          <a:lstStyle/>
          <a:p>
            <a:r>
              <a:rPr lang="he-IL" dirty="0"/>
              <a:t>ניתן לשאול, למשל: האם יש צורות נוספות, חוץ מריבוע, שגם עליהן נוכל לקבל רצף של צורות שוות בשטחן תוך סיבוב הזווית מעליהן? או שאלה דומה, אך בצורה אחרת: מה המיוחד בריבוע שמאפשר את קבלת הרצף הזה? כמובן שאפשר לענות על כך בכמה דרכים. התכונה הבסיסית של ריבוע שעונה על כך היא שריבוע הוא צורה שאם נסובב אותה סביב מרכזה ב-90 מעלות אז הריבוע המסובב יתלכד במדויק עם הריבוע המקורי. זוהי תכונה "חזקה" ! מרובע שאינו ריבוע לא יקיים אותה. מה שחשוב לשים לב הוא שתכונה זו מספיקה לגמרי כדי לקיים את "ההסבר" שנתנו קודם.</a:t>
            </a:r>
          </a:p>
        </p:txBody>
      </p:sp>
    </p:spTree>
    <p:extLst>
      <p:ext uri="{BB962C8B-B14F-4D97-AF65-F5344CB8AC3E}">
        <p14:creationId xmlns:p14="http://schemas.microsoft.com/office/powerpoint/2010/main" val="1866609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מציין מיקום תוכן 3"/>
          <p:cNvPicPr>
            <a:picLocks noGrp="1" noChangeAspect="1"/>
          </p:cNvPicPr>
          <p:nvPr>
            <p:ph idx="1"/>
          </p:nvPr>
        </p:nvPicPr>
        <p:blipFill>
          <a:blip r:embed="rId2"/>
          <a:stretch>
            <a:fillRect/>
          </a:stretch>
        </p:blipFill>
        <p:spPr>
          <a:xfrm>
            <a:off x="1703512" y="1268761"/>
            <a:ext cx="8784976" cy="4477265"/>
          </a:xfrm>
          <a:prstGeom prst="rect">
            <a:avLst/>
          </a:prstGeom>
        </p:spPr>
      </p:pic>
    </p:spTree>
    <p:extLst>
      <p:ext uri="{BB962C8B-B14F-4D97-AF65-F5344CB8AC3E}">
        <p14:creationId xmlns:p14="http://schemas.microsoft.com/office/powerpoint/2010/main" val="106703872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42328</TotalTime>
  <Words>662</Words>
  <Application>Microsoft Office PowerPoint</Application>
  <PresentationFormat>מסך רחב</PresentationFormat>
  <Paragraphs>48</Paragraphs>
  <Slides>17</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17</vt:i4>
      </vt:variant>
    </vt:vector>
  </HeadingPairs>
  <TitlesOfParts>
    <vt:vector size="22" baseType="lpstr">
      <vt:lpstr>Arial</vt:lpstr>
      <vt:lpstr>Calibri</vt:lpstr>
      <vt:lpstr>Century Gothic</vt:lpstr>
      <vt:lpstr>Wingdings 3</vt:lpstr>
      <vt:lpstr>Wisp</vt:lpstr>
      <vt:lpstr>   קהילת מהלכי"ם מעלים את הרף לכיתות מתמטיקה קהילת מורי מתמטיקה ארצית</vt:lpstr>
      <vt:lpstr>בעיית שלושת הריבועים</vt:lpstr>
      <vt:lpstr>מצגת של PowerPoint‏</vt:lpstr>
      <vt:lpstr>ישומון ריבוע</vt:lpstr>
      <vt:lpstr>בעיית שלושת הריבועים</vt:lpstr>
      <vt:lpstr>המשך ניתוח- שלושת הריבועים</vt:lpstr>
      <vt:lpstr>שלושת הריבועים וסימטריה</vt:lpstr>
      <vt:lpstr>שלושת הריבועים וסיבוב</vt:lpstr>
      <vt:lpstr>מצגת של PowerPoint‏</vt:lpstr>
      <vt:lpstr>ניתוח בעיית השוקולד</vt:lpstr>
      <vt:lpstr>כמה נקודות לאפיון המטלות</vt:lpstr>
      <vt:lpstr>חוויות מהשטח ב</vt:lpstr>
      <vt:lpstr>זאהר או מיה? מתוך אתר עדשה קטעים להקרנה</vt:lpstr>
      <vt:lpstr>מטרות</vt:lpstr>
      <vt:lpstr>"תופין"</vt:lpstr>
      <vt:lpstr>יישומון העוגה</vt:lpstr>
      <vt:lpstr>ניתוח בעיית העוגה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Cooper</dc:creator>
  <cp:lastModifiedBy>יוני</cp:lastModifiedBy>
  <cp:revision>217</cp:revision>
  <dcterms:created xsi:type="dcterms:W3CDTF">2019-03-23T16:17:23Z</dcterms:created>
  <dcterms:modified xsi:type="dcterms:W3CDTF">2021-04-05T13:33:23Z</dcterms:modified>
</cp:coreProperties>
</file>