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David" panose="020E0502060401010101" pitchFamily="34" charset="-79"/>
      <p:regular r:id="rId30"/>
      <p:bold r:id="rId31"/>
    </p:embeddedFont>
    <p:embeddedFont>
      <p:font typeface="Nunito" pitchFamily="2"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14fa6125f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14fa6125f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151252a0c1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151252a0c1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14fa6125f7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14fa6125f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13aee205cf_0_9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13aee205cf_0_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114fa6125f7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114fa6125f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1151252a0c1_3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1151252a0c1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14fa6125f7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14fa6125f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144ee03e60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144ee03e6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8cec2df36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18cec2df3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8cec2df365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8cec2df36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14fa6125f7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14fa6125f7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8cec2df365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8cec2df36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8cec2df365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8cec2df36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13aee205cf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13aee205cf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14fa6125f7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14fa6125f7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8cec2df365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8cec2df365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14fa6125f7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14fa6125f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8d1b92a6e2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8d1b92a6e2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8cec2df365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8cec2df365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8cec2df365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8cec2df365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14fa6125f7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14fa6125f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13aee205cf_0_9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13aee205cf_0_9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iw"/>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presentation/d/147SZ3EEPc5ITClSXb6r-4jMiSwsuUC1M9M7udPtjMmc/edit?usp=sharing"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geogebra.org/m/cpc924nr"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presentation/d/1-SoRFIivPYX15FihamNpFoyRBlkPEOd9zDhplZnSec0/edit?usp=sharin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2550725" y="3391625"/>
            <a:ext cx="3741900" cy="490500"/>
          </a:xfrm>
          <a:prstGeom prst="rect">
            <a:avLst/>
          </a:prstGeom>
        </p:spPr>
        <p:txBody>
          <a:bodyPr spcFirstLastPara="1" wrap="square" lIns="91425" tIns="91425" rIns="91425" bIns="91425" anchor="ctr" anchorCtr="0">
            <a:normAutofit fontScale="90000"/>
          </a:bodyPr>
          <a:lstStyle/>
          <a:p>
            <a:pPr marL="0" lvl="0" indent="0" algn="ctr" rtl="1">
              <a:spcBef>
                <a:spcPts val="0"/>
              </a:spcBef>
              <a:spcAft>
                <a:spcPts val="0"/>
              </a:spcAft>
              <a:buNone/>
            </a:pPr>
            <a:r>
              <a:rPr lang="iw"/>
              <a:t>עאמר בדארנה, יסמין מוחמד ומדריכי מחוז מרכז</a:t>
            </a:r>
            <a:endParaRPr/>
          </a:p>
        </p:txBody>
      </p:sp>
      <p:pic>
        <p:nvPicPr>
          <p:cNvPr id="129" name="Google Shape;129;p13"/>
          <p:cNvPicPr preferRelativeResize="0"/>
          <p:nvPr/>
        </p:nvPicPr>
        <p:blipFill>
          <a:blip r:embed="rId3">
            <a:alphaModFix/>
          </a:blip>
          <a:stretch>
            <a:fillRect/>
          </a:stretch>
        </p:blipFill>
        <p:spPr>
          <a:xfrm>
            <a:off x="1482712" y="413400"/>
            <a:ext cx="5561925" cy="2158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2"/>
          <p:cNvSpPr txBox="1">
            <a:spLocks noGrp="1"/>
          </p:cNvSpPr>
          <p:nvPr>
            <p:ph type="body" idx="1"/>
          </p:nvPr>
        </p:nvSpPr>
        <p:spPr>
          <a:xfrm>
            <a:off x="819150" y="1940950"/>
            <a:ext cx="7505700" cy="2448000"/>
          </a:xfrm>
          <a:prstGeom prst="rect">
            <a:avLst/>
          </a:prstGeom>
        </p:spPr>
        <p:txBody>
          <a:bodyPr spcFirstLastPara="1" wrap="square" lIns="91425" tIns="91425" rIns="91425" bIns="91425" anchor="t" anchorCtr="0">
            <a:normAutofit lnSpcReduction="10000"/>
          </a:bodyPr>
          <a:lstStyle/>
          <a:p>
            <a:pPr marL="457200" lvl="0" indent="-381000" algn="r" rtl="1">
              <a:spcBef>
                <a:spcPts val="0"/>
              </a:spcBef>
              <a:spcAft>
                <a:spcPts val="0"/>
              </a:spcAft>
              <a:buClr>
                <a:srgbClr val="000000"/>
              </a:buClr>
              <a:buSzPts val="2400"/>
              <a:buFont typeface="David"/>
              <a:buAutoNum type="arabicPeriod"/>
            </a:pPr>
            <a:r>
              <a:rPr lang="iw" sz="1800">
                <a:solidFill>
                  <a:srgbClr val="404040"/>
                </a:solidFill>
                <a:latin typeface="David"/>
                <a:ea typeface="David"/>
                <a:cs typeface="David"/>
                <a:sym typeface="David"/>
              </a:rPr>
              <a:t>הציעו שיטה לפתרון הבעיה.</a:t>
            </a:r>
            <a:endParaRPr sz="1800">
              <a:solidFill>
                <a:srgbClr val="404040"/>
              </a:solidFill>
              <a:latin typeface="David"/>
              <a:ea typeface="David"/>
              <a:cs typeface="David"/>
              <a:sym typeface="David"/>
            </a:endParaRPr>
          </a:p>
          <a:p>
            <a:pPr marL="457200" lvl="0" indent="-342900" algn="r" rtl="1">
              <a:spcBef>
                <a:spcPts val="0"/>
              </a:spcBef>
              <a:spcAft>
                <a:spcPts val="0"/>
              </a:spcAft>
              <a:buClr>
                <a:srgbClr val="404040"/>
              </a:buClr>
              <a:buSzPts val="1800"/>
              <a:buFont typeface="David"/>
              <a:buAutoNum type="arabicPeriod"/>
            </a:pPr>
            <a:r>
              <a:rPr lang="iw" sz="1800">
                <a:solidFill>
                  <a:srgbClr val="404040"/>
                </a:solidFill>
                <a:latin typeface="David"/>
                <a:ea typeface="David"/>
                <a:cs typeface="David"/>
                <a:sym typeface="David"/>
              </a:rPr>
              <a:t>מהו הידע הנדרש על מנת להתמודד עם הבעיה?</a:t>
            </a:r>
            <a:endParaRPr sz="1800">
              <a:solidFill>
                <a:srgbClr val="404040"/>
              </a:solidFill>
              <a:latin typeface="David"/>
              <a:ea typeface="David"/>
              <a:cs typeface="David"/>
              <a:sym typeface="David"/>
            </a:endParaRPr>
          </a:p>
          <a:p>
            <a:pPr marL="457200" lvl="0" indent="-342900" algn="r" rtl="1">
              <a:spcBef>
                <a:spcPts val="0"/>
              </a:spcBef>
              <a:spcAft>
                <a:spcPts val="0"/>
              </a:spcAft>
              <a:buClr>
                <a:srgbClr val="404040"/>
              </a:buClr>
              <a:buSzPts val="1800"/>
              <a:buFont typeface="David"/>
              <a:buAutoNum type="arabicPeriod"/>
            </a:pPr>
            <a:r>
              <a:rPr lang="iw" sz="1800">
                <a:solidFill>
                  <a:srgbClr val="404040"/>
                </a:solidFill>
                <a:latin typeface="David"/>
                <a:ea typeface="David"/>
                <a:cs typeface="David"/>
                <a:sym typeface="David"/>
              </a:rPr>
              <a:t>המליצו על שיטות להצגת הבעיה בפני התלמידים.</a:t>
            </a:r>
            <a:endParaRPr sz="1800">
              <a:solidFill>
                <a:srgbClr val="404040"/>
              </a:solidFill>
              <a:latin typeface="David"/>
              <a:ea typeface="David"/>
              <a:cs typeface="David"/>
              <a:sym typeface="David"/>
            </a:endParaRPr>
          </a:p>
          <a:p>
            <a:pPr marL="457200" lvl="0" indent="-342900" algn="r" rtl="1">
              <a:spcBef>
                <a:spcPts val="0"/>
              </a:spcBef>
              <a:spcAft>
                <a:spcPts val="0"/>
              </a:spcAft>
              <a:buClr>
                <a:srgbClr val="404040"/>
              </a:buClr>
              <a:buSzPts val="1800"/>
              <a:buFont typeface="David"/>
              <a:buAutoNum type="arabicPeriod"/>
            </a:pPr>
            <a:r>
              <a:rPr lang="iw" sz="1800">
                <a:solidFill>
                  <a:srgbClr val="404040"/>
                </a:solidFill>
                <a:latin typeface="David"/>
                <a:ea typeface="David"/>
                <a:cs typeface="David"/>
                <a:sym typeface="David"/>
              </a:rPr>
              <a:t>לדעתכם, למי הבעיה מיועדת?</a:t>
            </a:r>
            <a:endParaRPr sz="1800">
              <a:solidFill>
                <a:srgbClr val="404040"/>
              </a:solidFill>
              <a:latin typeface="David"/>
              <a:ea typeface="David"/>
              <a:cs typeface="David"/>
              <a:sym typeface="David"/>
            </a:endParaRPr>
          </a:p>
          <a:p>
            <a:pPr marL="457200" lvl="0" indent="-342900" algn="r" rtl="1">
              <a:spcBef>
                <a:spcPts val="0"/>
              </a:spcBef>
              <a:spcAft>
                <a:spcPts val="0"/>
              </a:spcAft>
              <a:buClr>
                <a:srgbClr val="404040"/>
              </a:buClr>
              <a:buSzPts val="1800"/>
              <a:buFont typeface="David"/>
              <a:buAutoNum type="arabicPeriod"/>
            </a:pPr>
            <a:r>
              <a:rPr lang="iw" sz="1800">
                <a:solidFill>
                  <a:srgbClr val="404040"/>
                </a:solidFill>
                <a:latin typeface="David"/>
                <a:ea typeface="David"/>
                <a:cs typeface="David"/>
                <a:sym typeface="David"/>
              </a:rPr>
              <a:t>אילו רמזים הייתם נותנים לתלמידים?</a:t>
            </a:r>
            <a:endParaRPr sz="1800">
              <a:solidFill>
                <a:srgbClr val="404040"/>
              </a:solidFill>
              <a:latin typeface="David"/>
              <a:ea typeface="David"/>
              <a:cs typeface="David"/>
              <a:sym typeface="David"/>
            </a:endParaRPr>
          </a:p>
          <a:p>
            <a:pPr marL="457200" lvl="0" indent="-342900" algn="r" rtl="1">
              <a:spcBef>
                <a:spcPts val="0"/>
              </a:spcBef>
              <a:spcAft>
                <a:spcPts val="0"/>
              </a:spcAft>
              <a:buClr>
                <a:srgbClr val="404040"/>
              </a:buClr>
              <a:buSzPts val="1800"/>
              <a:buFont typeface="David"/>
              <a:buAutoNum type="arabicPeriod"/>
            </a:pPr>
            <a:r>
              <a:rPr lang="iw" sz="1800">
                <a:solidFill>
                  <a:srgbClr val="404040"/>
                </a:solidFill>
                <a:latin typeface="David"/>
                <a:ea typeface="David"/>
                <a:cs typeface="David"/>
                <a:sym typeface="David"/>
              </a:rPr>
              <a:t>האם יש צורות נוספות, חוץ מריבוע, שגם עליהן נוכל לקבל רצף של צורות שוות בשטחן תוך סיבוב זווית מעליהן?</a:t>
            </a:r>
            <a:endParaRPr sz="1600">
              <a:solidFill>
                <a:srgbClr val="404040"/>
              </a:solidFill>
            </a:endParaRPr>
          </a:p>
        </p:txBody>
      </p:sp>
      <p:sp>
        <p:nvSpPr>
          <p:cNvPr id="195" name="Google Shape;195;p2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fontScale="90000"/>
          </a:bodyPr>
          <a:lstStyle/>
          <a:p>
            <a:pPr marL="0" lvl="0" indent="0" algn="ctr" rtl="1">
              <a:lnSpc>
                <a:spcPct val="115000"/>
              </a:lnSpc>
              <a:spcBef>
                <a:spcPts val="1800"/>
              </a:spcBef>
              <a:spcAft>
                <a:spcPts val="0"/>
              </a:spcAft>
              <a:buNone/>
            </a:pPr>
            <a:r>
              <a:rPr lang="iw" sz="3255" b="1">
                <a:solidFill>
                  <a:srgbClr val="000000"/>
                </a:solidFill>
                <a:latin typeface="Calibri"/>
                <a:ea typeface="Calibri"/>
                <a:cs typeface="Calibri"/>
                <a:sym typeface="Calibri"/>
              </a:rPr>
              <a:t>أسئلة للنقاش/שאלות לדיון</a:t>
            </a:r>
            <a:endParaRPr sz="3255" b="1">
              <a:solidFill>
                <a:srgbClr val="000000"/>
              </a:solidFill>
              <a:latin typeface="Calibri"/>
              <a:ea typeface="Calibri"/>
              <a:cs typeface="Calibri"/>
              <a:sym typeface="Calibri"/>
            </a:endParaRPr>
          </a:p>
          <a:p>
            <a:pPr marL="0" lvl="0" indent="0" algn="ctr" rtl="0">
              <a:spcBef>
                <a:spcPts val="40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iw"/>
              <a:t>עבודה בחדרים</a:t>
            </a:r>
            <a:endParaRPr/>
          </a:p>
        </p:txBody>
      </p:sp>
      <p:sp>
        <p:nvSpPr>
          <p:cNvPr id="201" name="Google Shape;201;p2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w" u="sng">
                <a:solidFill>
                  <a:schemeClr val="hlink"/>
                </a:solidFill>
                <a:hlinkClick r:id="rId3"/>
              </a:rPr>
              <a:t>https://docs.google.com/presentation/d/147SZ3EEPc5ITClSXb6r-4jMiSwsuUC1M9M7udPtjMmc/edit?usp=sharing</a:t>
            </a:r>
            <a:endParaRPr/>
          </a:p>
          <a:p>
            <a:pPr marL="0" lvl="0" indent="0" algn="l" rtl="0">
              <a:spcBef>
                <a:spcPts val="1200"/>
              </a:spcBef>
              <a:spcAft>
                <a:spcPts val="12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ctr" rtl="1">
              <a:lnSpc>
                <a:spcPct val="115000"/>
              </a:lnSpc>
              <a:spcBef>
                <a:spcPts val="1800"/>
              </a:spcBef>
              <a:spcAft>
                <a:spcPts val="400"/>
              </a:spcAft>
              <a:buNone/>
            </a:pPr>
            <a:r>
              <a:rPr lang="iw" sz="3100" b="1">
                <a:solidFill>
                  <a:srgbClr val="000000"/>
                </a:solidFill>
                <a:latin typeface="Calibri"/>
                <a:ea typeface="Calibri"/>
                <a:cs typeface="Calibri"/>
                <a:sym typeface="Calibri"/>
              </a:rPr>
              <a:t>رموز ممكنة</a:t>
            </a:r>
            <a:endParaRPr sz="3400"/>
          </a:p>
        </p:txBody>
      </p:sp>
      <p:sp>
        <p:nvSpPr>
          <p:cNvPr id="207" name="Google Shape;207;p2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fontScale="62500" lnSpcReduction="20000"/>
          </a:bodyPr>
          <a:lstStyle/>
          <a:p>
            <a:pPr marL="0" lvl="0" indent="0" algn="r" rtl="1">
              <a:spcBef>
                <a:spcPts val="1800"/>
              </a:spcBef>
              <a:spcAft>
                <a:spcPts val="0"/>
              </a:spcAft>
              <a:buNone/>
            </a:pPr>
            <a:endParaRPr sz="1700" b="1">
              <a:solidFill>
                <a:srgbClr val="000000"/>
              </a:solidFill>
            </a:endParaRPr>
          </a:p>
          <a:p>
            <a:pPr marL="0" lvl="0" indent="0" algn="just" rtl="1">
              <a:lnSpc>
                <a:spcPct val="150000"/>
              </a:lnSpc>
              <a:spcBef>
                <a:spcPts val="1200"/>
              </a:spcBef>
              <a:spcAft>
                <a:spcPts val="0"/>
              </a:spcAft>
              <a:buNone/>
            </a:pPr>
            <a:r>
              <a:rPr lang="iw" sz="2060">
                <a:solidFill>
                  <a:srgbClr val="000000"/>
                </a:solidFill>
                <a:latin typeface="Arial"/>
                <a:ea typeface="Arial"/>
                <a:cs typeface="Arial"/>
                <a:sym typeface="Arial"/>
              </a:rPr>
              <a:t>ي</a:t>
            </a:r>
            <a:r>
              <a:rPr lang="iw" sz="2614">
                <a:solidFill>
                  <a:srgbClr val="000000"/>
                </a:solidFill>
                <a:latin typeface="Arial"/>
                <a:ea typeface="Arial"/>
                <a:cs typeface="Arial"/>
                <a:sym typeface="Arial"/>
              </a:rPr>
              <a:t>مكن استخدام التطبيق التالي:</a:t>
            </a:r>
            <a:endParaRPr sz="2614">
              <a:solidFill>
                <a:srgbClr val="000000"/>
              </a:solidFill>
              <a:latin typeface="Arial"/>
              <a:ea typeface="Arial"/>
              <a:cs typeface="Arial"/>
              <a:sym typeface="Arial"/>
            </a:endParaRPr>
          </a:p>
          <a:p>
            <a:pPr marL="0" lvl="0" indent="0" algn="just" rtl="1">
              <a:lnSpc>
                <a:spcPct val="150000"/>
              </a:lnSpc>
              <a:spcBef>
                <a:spcPts val="0"/>
              </a:spcBef>
              <a:spcAft>
                <a:spcPts val="0"/>
              </a:spcAft>
              <a:buNone/>
            </a:pPr>
            <a:r>
              <a:rPr lang="iw" sz="1704" u="sng">
                <a:solidFill>
                  <a:schemeClr val="hlink"/>
                </a:solidFill>
                <a:latin typeface="Arial"/>
                <a:ea typeface="Arial"/>
                <a:cs typeface="Arial"/>
                <a:sym typeface="Arial"/>
                <a:hlinkClick r:id="rId3"/>
              </a:rPr>
              <a:t>https://www.geogebra.org/m/cpc924nr</a:t>
            </a:r>
            <a:endParaRPr sz="1704" u="sng">
              <a:solidFill>
                <a:schemeClr val="hlink"/>
              </a:solidFill>
              <a:latin typeface="Arial"/>
              <a:ea typeface="Arial"/>
              <a:cs typeface="Arial"/>
              <a:sym typeface="Arial"/>
            </a:endParaRPr>
          </a:p>
          <a:p>
            <a:pPr marL="0" lvl="0" indent="0" algn="just" rtl="1">
              <a:lnSpc>
                <a:spcPct val="150000"/>
              </a:lnSpc>
              <a:spcBef>
                <a:spcPts val="0"/>
              </a:spcBef>
              <a:spcAft>
                <a:spcPts val="0"/>
              </a:spcAft>
              <a:buNone/>
            </a:pPr>
            <a:r>
              <a:rPr lang="iw" sz="2454">
                <a:solidFill>
                  <a:srgbClr val="000000"/>
                </a:solidFill>
                <a:latin typeface="Arial"/>
                <a:ea typeface="Arial"/>
                <a:cs typeface="Arial"/>
                <a:sym typeface="Arial"/>
              </a:rPr>
              <a:t>هذ</a:t>
            </a:r>
            <a:r>
              <a:rPr lang="iw" sz="3029">
                <a:solidFill>
                  <a:srgbClr val="000000"/>
                </a:solidFill>
                <a:latin typeface="Arial"/>
                <a:ea typeface="Arial"/>
                <a:cs typeface="Arial"/>
                <a:sym typeface="Arial"/>
              </a:rPr>
              <a:t>ا</a:t>
            </a:r>
            <a:r>
              <a:rPr lang="iw" sz="2229">
                <a:solidFill>
                  <a:srgbClr val="000000"/>
                </a:solidFill>
                <a:latin typeface="Arial"/>
                <a:ea typeface="Arial"/>
                <a:cs typeface="Arial"/>
                <a:sym typeface="Arial"/>
              </a:rPr>
              <a:t> التطبيق يجسّد تغير الأوضاع بشكل متحرّك, ويعطي رمزًا لاستراتيجية الحل. </a:t>
            </a:r>
            <a:r>
              <a:rPr lang="iw" sz="2229">
                <a:solidFill>
                  <a:srgbClr val="404040"/>
                </a:solidFill>
                <a:latin typeface="Arial"/>
                <a:ea typeface="Arial"/>
                <a:cs typeface="Arial"/>
                <a:sym typeface="Arial"/>
              </a:rPr>
              <a:t>من خلال بناء الوضعيات يمكننا تمييز مثلثات قائمة الزاوبة متطابقة, والتي نحصل عليها نتيجة التدوير. التطبيق يجسّد ذلك. المساحة التي تنقص من إحدى الجهات عند التدوير يضاق من الجهة الأخرى. لذلك فإن المساحات الثلاث متساوية. بقي على الطلاب برهان التطابق بين المثلث الذي نقص والمثلث الذي أُضيف.</a:t>
            </a:r>
            <a:endParaRPr sz="2229">
              <a:solidFill>
                <a:srgbClr val="404040"/>
              </a:solidFill>
              <a:latin typeface="Arial"/>
              <a:ea typeface="Arial"/>
              <a:cs typeface="Arial"/>
              <a:sym typeface="Arial"/>
            </a:endParaRPr>
          </a:p>
          <a:p>
            <a:pPr marL="0" lvl="0" indent="0" algn="r" rtl="1">
              <a:spcBef>
                <a:spcPts val="0"/>
              </a:spcBef>
              <a:spcAft>
                <a:spcPts val="1200"/>
              </a:spcAft>
              <a:buNone/>
            </a:pPr>
            <a:endParaRPr sz="1854"/>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25"/>
          <p:cNvPicPr preferRelativeResize="0"/>
          <p:nvPr/>
        </p:nvPicPr>
        <p:blipFill>
          <a:blip r:embed="rId3">
            <a:alphaModFix/>
          </a:blip>
          <a:stretch>
            <a:fillRect/>
          </a:stretch>
        </p:blipFill>
        <p:spPr>
          <a:xfrm>
            <a:off x="152400" y="152400"/>
            <a:ext cx="8839200" cy="49910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fontScale="90000"/>
          </a:bodyPr>
          <a:lstStyle/>
          <a:p>
            <a:pPr marL="0" lvl="0" indent="0" algn="ctr" rtl="1">
              <a:lnSpc>
                <a:spcPct val="115000"/>
              </a:lnSpc>
              <a:spcBef>
                <a:spcPts val="1800"/>
              </a:spcBef>
              <a:spcAft>
                <a:spcPts val="0"/>
              </a:spcAft>
              <a:buNone/>
            </a:pPr>
            <a:r>
              <a:rPr lang="iw" sz="3255" b="1">
                <a:solidFill>
                  <a:srgbClr val="000000"/>
                </a:solidFill>
                <a:latin typeface="Calibri"/>
                <a:ea typeface="Calibri"/>
                <a:cs typeface="Calibri"/>
                <a:sym typeface="Calibri"/>
              </a:rPr>
              <a:t>أسئلة للنقاش/שאלות לדיון</a:t>
            </a:r>
            <a:endParaRPr sz="3255" b="1">
              <a:solidFill>
                <a:srgbClr val="000000"/>
              </a:solidFill>
              <a:latin typeface="Calibri"/>
              <a:ea typeface="Calibri"/>
              <a:cs typeface="Calibri"/>
              <a:sym typeface="Calibri"/>
            </a:endParaRPr>
          </a:p>
          <a:p>
            <a:pPr marL="0" lvl="0" indent="0" algn="l" rtl="0">
              <a:spcBef>
                <a:spcPts val="400"/>
              </a:spcBef>
              <a:spcAft>
                <a:spcPts val="0"/>
              </a:spcAft>
              <a:buNone/>
            </a:pPr>
            <a:endParaRPr/>
          </a:p>
        </p:txBody>
      </p:sp>
      <p:sp>
        <p:nvSpPr>
          <p:cNvPr id="218" name="Google Shape;218;p26"/>
          <p:cNvSpPr txBox="1">
            <a:spLocks noGrp="1"/>
          </p:cNvSpPr>
          <p:nvPr>
            <p:ph type="body" idx="1"/>
          </p:nvPr>
        </p:nvSpPr>
        <p:spPr>
          <a:xfrm>
            <a:off x="819150" y="1990725"/>
            <a:ext cx="7505700" cy="24480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457200" lvl="0" indent="-349250" algn="r" rtl="1">
              <a:spcBef>
                <a:spcPts val="0"/>
              </a:spcBef>
              <a:spcAft>
                <a:spcPts val="0"/>
              </a:spcAft>
              <a:buSzPts val="1900"/>
              <a:buFont typeface="David"/>
              <a:buAutoNum type="arabicPeriod"/>
            </a:pPr>
            <a:r>
              <a:rPr lang="iw" sz="1900">
                <a:latin typeface="David"/>
                <a:ea typeface="David"/>
                <a:cs typeface="David"/>
                <a:sym typeface="David"/>
              </a:rPr>
              <a:t>הציעו פתרון לבעיה.</a:t>
            </a:r>
            <a:endParaRPr sz="1900">
              <a:latin typeface="David"/>
              <a:ea typeface="David"/>
              <a:cs typeface="David"/>
              <a:sym typeface="David"/>
            </a:endParaRPr>
          </a:p>
          <a:p>
            <a:pPr marL="457200" lvl="0" indent="-349250" algn="r" rtl="1">
              <a:spcBef>
                <a:spcPts val="0"/>
              </a:spcBef>
              <a:spcAft>
                <a:spcPts val="0"/>
              </a:spcAft>
              <a:buSzPts val="1900"/>
              <a:buFont typeface="David"/>
              <a:buAutoNum type="arabicPeriod"/>
            </a:pPr>
            <a:r>
              <a:rPr lang="iw" sz="1900">
                <a:latin typeface="David"/>
                <a:ea typeface="David"/>
                <a:cs typeface="David"/>
                <a:sym typeface="David"/>
              </a:rPr>
              <a:t>כיצד ניתן לקשר בין  בעיית שלושת הריבועים לבין בעיית קוביות השוקולד?</a:t>
            </a:r>
            <a:endParaRPr sz="1900">
              <a:latin typeface="David"/>
              <a:ea typeface="David"/>
              <a:cs typeface="David"/>
              <a:sym typeface="David"/>
            </a:endParaRPr>
          </a:p>
          <a:p>
            <a:pPr marL="0" lvl="0" indent="0" algn="r" rtl="1">
              <a:spcBef>
                <a:spcPts val="1200"/>
              </a:spcBef>
              <a:spcAft>
                <a:spcPts val="1200"/>
              </a:spcAft>
              <a:buNone/>
            </a:pPr>
            <a:endParaRPr sz="1900">
              <a:latin typeface="David"/>
              <a:ea typeface="David"/>
              <a:cs typeface="David"/>
              <a:sym typeface="Davi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iw"/>
              <a:t>עבודה בחדרים</a:t>
            </a:r>
            <a:endParaRPr/>
          </a:p>
        </p:txBody>
      </p:sp>
      <p:sp>
        <p:nvSpPr>
          <p:cNvPr id="224" name="Google Shape;224;p2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iw" u="sng">
                <a:solidFill>
                  <a:schemeClr val="hlink"/>
                </a:solidFill>
                <a:hlinkClick r:id="rId3"/>
              </a:rPr>
              <a:t>https://docs.google.com/presentation/d/1-SoRFIivPYX15FihamNpFoyRBlkPEOd9zDhplZnSec0/edit?usp=sharing</a:t>
            </a:r>
            <a:endParaRPr/>
          </a:p>
          <a:p>
            <a:pPr marL="0" lvl="0" indent="0" algn="l" rtl="0">
              <a:spcBef>
                <a:spcPts val="1200"/>
              </a:spcBef>
              <a:spcAft>
                <a:spcPts val="12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28"/>
          <p:cNvPicPr preferRelativeResize="0"/>
          <p:nvPr/>
        </p:nvPicPr>
        <p:blipFill>
          <a:blip r:embed="rId3">
            <a:alphaModFix/>
          </a:blip>
          <a:stretch>
            <a:fillRect/>
          </a:stretch>
        </p:blipFill>
        <p:spPr>
          <a:xfrm>
            <a:off x="2550750" y="413450"/>
            <a:ext cx="6238250" cy="45198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r" rtl="1">
              <a:spcBef>
                <a:spcPts val="0"/>
              </a:spcBef>
              <a:spcAft>
                <a:spcPts val="0"/>
              </a:spcAft>
              <a:buNone/>
            </a:pPr>
            <a:r>
              <a:rPr lang="iw"/>
              <a:t>בעיית החלוקה לשטחים שווים (מטלה)</a:t>
            </a:r>
            <a:endParaRPr/>
          </a:p>
        </p:txBody>
      </p:sp>
      <p:sp>
        <p:nvSpPr>
          <p:cNvPr id="235" name="Google Shape;235;p29"/>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cxnSp>
        <p:nvCxnSpPr>
          <p:cNvPr id="236" name="Google Shape;236;p29"/>
          <p:cNvCxnSpPr/>
          <p:nvPr/>
        </p:nvCxnSpPr>
        <p:spPr>
          <a:xfrm rot="10800000" flipH="1">
            <a:off x="2143700" y="2288700"/>
            <a:ext cx="1924500" cy="566100"/>
          </a:xfrm>
          <a:prstGeom prst="straightConnector1">
            <a:avLst/>
          </a:prstGeom>
          <a:noFill/>
          <a:ln w="9525" cap="flat" cmpd="sng">
            <a:solidFill>
              <a:schemeClr val="dk2"/>
            </a:solidFill>
            <a:prstDash val="solid"/>
            <a:round/>
            <a:headEnd type="none" w="med" len="med"/>
            <a:tailEnd type="none" w="med" len="med"/>
          </a:ln>
        </p:spPr>
      </p:cxnSp>
      <p:cxnSp>
        <p:nvCxnSpPr>
          <p:cNvPr id="237" name="Google Shape;237;p29"/>
          <p:cNvCxnSpPr/>
          <p:nvPr/>
        </p:nvCxnSpPr>
        <p:spPr>
          <a:xfrm>
            <a:off x="1980800" y="3579925"/>
            <a:ext cx="2087400" cy="113400"/>
          </a:xfrm>
          <a:prstGeom prst="straightConnector1">
            <a:avLst/>
          </a:prstGeom>
          <a:noFill/>
          <a:ln w="9525" cap="flat" cmpd="sng">
            <a:solidFill>
              <a:schemeClr val="dk2"/>
            </a:solidFill>
            <a:prstDash val="solid"/>
            <a:round/>
            <a:headEnd type="none" w="med" len="med"/>
            <a:tailEnd type="none" w="med" len="med"/>
          </a:ln>
        </p:spPr>
      </p:cxnSp>
      <p:cxnSp>
        <p:nvCxnSpPr>
          <p:cNvPr id="238" name="Google Shape;238;p29"/>
          <p:cNvCxnSpPr/>
          <p:nvPr/>
        </p:nvCxnSpPr>
        <p:spPr>
          <a:xfrm>
            <a:off x="3042225" y="2596500"/>
            <a:ext cx="495300" cy="523500"/>
          </a:xfrm>
          <a:prstGeom prst="straightConnector1">
            <a:avLst/>
          </a:prstGeom>
          <a:noFill/>
          <a:ln w="9525" cap="flat" cmpd="sng">
            <a:solidFill>
              <a:schemeClr val="dk2"/>
            </a:solidFill>
            <a:prstDash val="solid"/>
            <a:round/>
            <a:headEnd type="none" w="med" len="med"/>
            <a:tailEnd type="none" w="med" len="med"/>
          </a:ln>
        </p:spPr>
      </p:cxnSp>
      <p:cxnSp>
        <p:nvCxnSpPr>
          <p:cNvPr id="239" name="Google Shape;239;p29"/>
          <p:cNvCxnSpPr/>
          <p:nvPr/>
        </p:nvCxnSpPr>
        <p:spPr>
          <a:xfrm flipH="1">
            <a:off x="3134025" y="3112975"/>
            <a:ext cx="417600" cy="552000"/>
          </a:xfrm>
          <a:prstGeom prst="straightConnector1">
            <a:avLst/>
          </a:prstGeom>
          <a:noFill/>
          <a:ln w="9525" cap="flat" cmpd="sng">
            <a:solidFill>
              <a:schemeClr val="dk2"/>
            </a:solidFill>
            <a:prstDash val="solid"/>
            <a:round/>
            <a:headEnd type="none" w="med" len="med"/>
            <a:tailEnd type="none" w="med" len="med"/>
          </a:ln>
        </p:spPr>
      </p:cxnSp>
      <p:sp>
        <p:nvSpPr>
          <p:cNvPr id="240" name="Google Shape;240;p29"/>
          <p:cNvSpPr txBox="1"/>
          <p:nvPr/>
        </p:nvSpPr>
        <p:spPr>
          <a:xfrm>
            <a:off x="2143700" y="3017263"/>
            <a:ext cx="679200" cy="4002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iw">
                <a:latin typeface="Calibri"/>
                <a:ea typeface="Calibri"/>
                <a:cs typeface="Calibri"/>
                <a:sym typeface="Calibri"/>
              </a:rPr>
              <a:t>אחמד</a:t>
            </a:r>
            <a:endParaRPr>
              <a:latin typeface="Calibri"/>
              <a:ea typeface="Calibri"/>
              <a:cs typeface="Calibri"/>
              <a:sym typeface="Calibri"/>
            </a:endParaRPr>
          </a:p>
        </p:txBody>
      </p:sp>
      <p:sp>
        <p:nvSpPr>
          <p:cNvPr id="241" name="Google Shape;241;p29"/>
          <p:cNvSpPr txBox="1"/>
          <p:nvPr/>
        </p:nvSpPr>
        <p:spPr>
          <a:xfrm>
            <a:off x="3594075" y="2893650"/>
            <a:ext cx="679200" cy="4002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iw">
                <a:latin typeface="Calibri"/>
                <a:ea typeface="Calibri"/>
                <a:cs typeface="Calibri"/>
                <a:sym typeface="Calibri"/>
              </a:rPr>
              <a:t>מוחמד</a:t>
            </a:r>
            <a:endParaRPr>
              <a:latin typeface="Calibri"/>
              <a:ea typeface="Calibri"/>
              <a:cs typeface="Calibri"/>
              <a:sym typeface="Calibri"/>
            </a:endParaRPr>
          </a:p>
        </p:txBody>
      </p:sp>
      <p:sp>
        <p:nvSpPr>
          <p:cNvPr id="242" name="Google Shape;242;p29"/>
          <p:cNvSpPr txBox="1">
            <a:spLocks noGrp="1"/>
          </p:cNvSpPr>
          <p:nvPr>
            <p:ph type="body" idx="2"/>
          </p:nvPr>
        </p:nvSpPr>
        <p:spPr>
          <a:xfrm>
            <a:off x="4842375" y="2028750"/>
            <a:ext cx="3686100" cy="2448000"/>
          </a:xfrm>
          <a:prstGeom prst="rect">
            <a:avLst/>
          </a:prstGeom>
        </p:spPr>
        <p:txBody>
          <a:bodyPr spcFirstLastPara="1" wrap="square" lIns="91425" tIns="91425" rIns="91425" bIns="91425" anchor="t" anchorCtr="0">
            <a:normAutofit fontScale="70000"/>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r" rtl="1">
              <a:spcBef>
                <a:spcPts val="1200"/>
              </a:spcBef>
              <a:spcAft>
                <a:spcPts val="1200"/>
              </a:spcAft>
              <a:buNone/>
            </a:pPr>
            <a:r>
              <a:rPr lang="iw" sz="2491">
                <a:latin typeface="David"/>
                <a:ea typeface="David"/>
                <a:cs typeface="David"/>
                <a:sym typeface="David"/>
              </a:rPr>
              <a:t>אחמד ומוחמד שני שכנים. הציור מציג את חלוקת הגבולות של שתי חלקות האדמה שלהם. אחמד ומוחמד מבקשים ממך לעזור להם ליישר את קו הגבול בין שתי החלקות כך ששטח שתי החלקות לא ישתנה.</a:t>
            </a:r>
            <a:endParaRPr sz="2491">
              <a:latin typeface="David"/>
              <a:ea typeface="David"/>
              <a:cs typeface="David"/>
              <a:sym typeface="Davi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30"/>
          <p:cNvPicPr preferRelativeResize="0"/>
          <p:nvPr/>
        </p:nvPicPr>
        <p:blipFill>
          <a:blip r:embed="rId3">
            <a:alphaModFix/>
          </a:blip>
          <a:stretch>
            <a:fillRect/>
          </a:stretch>
        </p:blipFill>
        <p:spPr>
          <a:xfrm>
            <a:off x="762000" y="428625"/>
            <a:ext cx="7620000" cy="4286250"/>
          </a:xfrm>
          <a:prstGeom prst="rect">
            <a:avLst/>
          </a:prstGeom>
          <a:noFill/>
          <a:ln>
            <a:noFill/>
          </a:ln>
        </p:spPr>
      </p:pic>
      <p:sp>
        <p:nvSpPr>
          <p:cNvPr id="248" name="Google Shape;248;p30"/>
          <p:cNvSpPr txBox="1"/>
          <p:nvPr/>
        </p:nvSpPr>
        <p:spPr>
          <a:xfrm>
            <a:off x="7147650" y="2943150"/>
            <a:ext cx="2018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31"/>
          <p:cNvPicPr preferRelativeResize="0"/>
          <p:nvPr/>
        </p:nvPicPr>
        <p:blipFill>
          <a:blip r:embed="rId3">
            <a:alphaModFix/>
          </a:blip>
          <a:stretch>
            <a:fillRect/>
          </a:stretch>
        </p:blipFill>
        <p:spPr>
          <a:xfrm>
            <a:off x="152400" y="152400"/>
            <a:ext cx="7620000" cy="4286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p>
            <a:pPr marL="0" lvl="0" indent="0" algn="ctr" rtl="1">
              <a:spcBef>
                <a:spcPts val="0"/>
              </a:spcBef>
              <a:spcAft>
                <a:spcPts val="0"/>
              </a:spcAft>
              <a:buNone/>
            </a:pPr>
            <a:r>
              <a:rPr lang="iw"/>
              <a:t>שלב  החימום</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p32"/>
          <p:cNvPicPr preferRelativeResize="0"/>
          <p:nvPr/>
        </p:nvPicPr>
        <p:blipFill>
          <a:blip r:embed="rId3">
            <a:alphaModFix/>
          </a:blip>
          <a:stretch>
            <a:fillRect/>
          </a:stretch>
        </p:blipFill>
        <p:spPr>
          <a:xfrm>
            <a:off x="152400" y="152400"/>
            <a:ext cx="7620000" cy="4286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33"/>
          <p:cNvPicPr preferRelativeResize="0"/>
          <p:nvPr/>
        </p:nvPicPr>
        <p:blipFill>
          <a:blip r:embed="rId3">
            <a:alphaModFix/>
          </a:blip>
          <a:stretch>
            <a:fillRect/>
          </a:stretch>
        </p:blipFill>
        <p:spPr>
          <a:xfrm>
            <a:off x="152400" y="152400"/>
            <a:ext cx="7620000" cy="4286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4"/>
          <p:cNvSpPr txBox="1">
            <a:spLocks noGrp="1"/>
          </p:cNvSpPr>
          <p:nvPr>
            <p:ph type="title"/>
          </p:nvPr>
        </p:nvSpPr>
        <p:spPr>
          <a:xfrm>
            <a:off x="819150" y="845600"/>
            <a:ext cx="7505700" cy="612000"/>
          </a:xfrm>
          <a:prstGeom prst="rect">
            <a:avLst/>
          </a:prstGeom>
        </p:spPr>
        <p:txBody>
          <a:bodyPr spcFirstLastPara="1" wrap="square" lIns="91425" tIns="91425" rIns="91425" bIns="91425" anchor="t" anchorCtr="0">
            <a:noAutofit/>
          </a:bodyPr>
          <a:lstStyle/>
          <a:p>
            <a:pPr marL="0" lvl="0" indent="0" algn="ctr" rtl="1">
              <a:spcBef>
                <a:spcPts val="0"/>
              </a:spcBef>
              <a:spcAft>
                <a:spcPts val="0"/>
              </a:spcAft>
              <a:buSzPts val="990"/>
              <a:buNone/>
            </a:pPr>
            <a:r>
              <a:rPr lang="iw" sz="3700"/>
              <a:t>דפוסי חשיבה</a:t>
            </a:r>
            <a:endParaRPr sz="3700"/>
          </a:p>
        </p:txBody>
      </p:sp>
      <p:pic>
        <p:nvPicPr>
          <p:cNvPr id="269" name="Google Shape;269;p34"/>
          <p:cNvPicPr preferRelativeResize="0"/>
          <p:nvPr/>
        </p:nvPicPr>
        <p:blipFill rotWithShape="1">
          <a:blip r:embed="rId3">
            <a:alphaModFix/>
          </a:blip>
          <a:srcRect t="-3423"/>
          <a:stretch/>
        </p:blipFill>
        <p:spPr>
          <a:xfrm>
            <a:off x="1002475" y="1555675"/>
            <a:ext cx="7084500" cy="29681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35"/>
          <p:cNvPicPr preferRelativeResize="0"/>
          <p:nvPr/>
        </p:nvPicPr>
        <p:blipFill>
          <a:blip r:embed="rId3">
            <a:alphaModFix/>
          </a:blip>
          <a:stretch>
            <a:fillRect/>
          </a:stretch>
        </p:blipFill>
        <p:spPr>
          <a:xfrm>
            <a:off x="215213" y="304800"/>
            <a:ext cx="8713564" cy="38587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15"/>
          <p:cNvPicPr preferRelativeResize="0"/>
          <p:nvPr/>
        </p:nvPicPr>
        <p:blipFill>
          <a:blip r:embed="rId3">
            <a:alphaModFix/>
          </a:blip>
          <a:stretch>
            <a:fillRect/>
          </a:stretch>
        </p:blipFill>
        <p:spPr>
          <a:xfrm>
            <a:off x="152400" y="152400"/>
            <a:ext cx="8873066" cy="4991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6"/>
          <p:cNvSpPr txBox="1"/>
          <p:nvPr/>
        </p:nvSpPr>
        <p:spPr>
          <a:xfrm>
            <a:off x="5746150" y="1037100"/>
            <a:ext cx="25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45" name="Google Shape;145;p16"/>
          <p:cNvSpPr txBox="1"/>
          <p:nvPr/>
        </p:nvSpPr>
        <p:spPr>
          <a:xfrm>
            <a:off x="8339050" y="1205300"/>
            <a:ext cx="27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46" name="Google Shape;146;p16"/>
          <p:cNvSpPr txBox="1"/>
          <p:nvPr/>
        </p:nvSpPr>
        <p:spPr>
          <a:xfrm>
            <a:off x="1659200" y="390600"/>
            <a:ext cx="6235200" cy="18471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iw" sz="1700"/>
              <a:t>ABCD</a:t>
            </a:r>
            <a:r>
              <a:rPr lang="iw" sz="1800">
                <a:latin typeface="David"/>
                <a:ea typeface="David"/>
                <a:cs typeface="David"/>
                <a:sym typeface="David"/>
              </a:rPr>
              <a:t> מלבן.</a:t>
            </a:r>
            <a:endParaRPr sz="1800">
              <a:latin typeface="David"/>
              <a:ea typeface="David"/>
              <a:cs typeface="David"/>
              <a:sym typeface="David"/>
            </a:endParaRPr>
          </a:p>
          <a:p>
            <a:pPr marL="0" lvl="0" indent="0" algn="r" rtl="1">
              <a:spcBef>
                <a:spcPts val="0"/>
              </a:spcBef>
              <a:spcAft>
                <a:spcPts val="0"/>
              </a:spcAft>
              <a:buNone/>
            </a:pPr>
            <a:r>
              <a:rPr lang="iw" sz="1800">
                <a:latin typeface="David"/>
                <a:ea typeface="David"/>
                <a:cs typeface="David"/>
                <a:sym typeface="David"/>
              </a:rPr>
              <a:t> BG תיכון במשולש AFB∆.</a:t>
            </a:r>
            <a:endParaRPr sz="1800">
              <a:latin typeface="David"/>
              <a:ea typeface="David"/>
              <a:cs typeface="David"/>
              <a:sym typeface="David"/>
            </a:endParaRPr>
          </a:p>
          <a:p>
            <a:pPr marL="0" lvl="0" indent="0" algn="r" rtl="1">
              <a:spcBef>
                <a:spcPts val="0"/>
              </a:spcBef>
              <a:spcAft>
                <a:spcPts val="0"/>
              </a:spcAft>
              <a:buNone/>
            </a:pPr>
            <a:r>
              <a:rPr lang="iw" sz="1800">
                <a:latin typeface="David"/>
                <a:ea typeface="David"/>
                <a:cs typeface="David"/>
                <a:sym typeface="David"/>
              </a:rPr>
              <a:t> AE תיכון במשולש ADF∆. </a:t>
            </a:r>
            <a:endParaRPr sz="1800">
              <a:latin typeface="David"/>
              <a:ea typeface="David"/>
              <a:cs typeface="David"/>
              <a:sym typeface="David"/>
            </a:endParaRPr>
          </a:p>
          <a:p>
            <a:pPr marL="0" lvl="0" indent="0" algn="r" rtl="1">
              <a:spcBef>
                <a:spcPts val="0"/>
              </a:spcBef>
              <a:spcAft>
                <a:spcPts val="0"/>
              </a:spcAft>
              <a:buNone/>
            </a:pPr>
            <a:r>
              <a:rPr lang="iw" sz="1800">
                <a:latin typeface="David"/>
                <a:ea typeface="David"/>
                <a:cs typeface="David"/>
                <a:sym typeface="David"/>
              </a:rPr>
              <a:t>השטח של המשולש  AED∆ הוא S. </a:t>
            </a:r>
            <a:endParaRPr sz="1800">
              <a:latin typeface="David"/>
              <a:ea typeface="David"/>
              <a:cs typeface="David"/>
              <a:sym typeface="David"/>
            </a:endParaRPr>
          </a:p>
          <a:p>
            <a:pPr marL="0" lvl="0" indent="0" algn="r" rtl="1">
              <a:spcBef>
                <a:spcPts val="0"/>
              </a:spcBef>
              <a:spcAft>
                <a:spcPts val="0"/>
              </a:spcAft>
              <a:buNone/>
            </a:pPr>
            <a:r>
              <a:rPr lang="iw" sz="1800">
                <a:latin typeface="David"/>
                <a:ea typeface="David"/>
                <a:cs typeface="David"/>
                <a:sym typeface="David"/>
              </a:rPr>
              <a:t>הביעו באמצעות S את השטח של המשולש ABG∆  ואת השטח של המלבן</a:t>
            </a:r>
            <a:endParaRPr sz="1800">
              <a:latin typeface="David"/>
              <a:ea typeface="David"/>
              <a:cs typeface="David"/>
              <a:sym typeface="David"/>
            </a:endParaRPr>
          </a:p>
          <a:p>
            <a:pPr marL="0" lvl="0" indent="0" algn="r" rtl="1">
              <a:spcBef>
                <a:spcPts val="0"/>
              </a:spcBef>
              <a:spcAft>
                <a:spcPts val="0"/>
              </a:spcAft>
              <a:buNone/>
            </a:pPr>
            <a:endParaRPr sz="1800">
              <a:latin typeface="David"/>
              <a:ea typeface="David"/>
              <a:cs typeface="David"/>
              <a:sym typeface="David"/>
            </a:endParaRPr>
          </a:p>
        </p:txBody>
      </p:sp>
      <p:pic>
        <p:nvPicPr>
          <p:cNvPr id="147" name="Google Shape;147;p16"/>
          <p:cNvPicPr preferRelativeResize="0"/>
          <p:nvPr/>
        </p:nvPicPr>
        <p:blipFill>
          <a:blip r:embed="rId3">
            <a:alphaModFix/>
          </a:blip>
          <a:stretch>
            <a:fillRect/>
          </a:stretch>
        </p:blipFill>
        <p:spPr>
          <a:xfrm>
            <a:off x="2687900" y="2071775"/>
            <a:ext cx="4685801" cy="2601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7"/>
          <p:cNvSpPr txBox="1">
            <a:spLocks noGrp="1"/>
          </p:cNvSpPr>
          <p:nvPr>
            <p:ph type="title"/>
          </p:nvPr>
        </p:nvSpPr>
        <p:spPr>
          <a:xfrm>
            <a:off x="1393927" y="1301150"/>
            <a:ext cx="3178200" cy="2539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endParaRPr/>
          </a:p>
        </p:txBody>
      </p:sp>
      <p:pic>
        <p:nvPicPr>
          <p:cNvPr id="153" name="Google Shape;153;p17"/>
          <p:cNvPicPr preferRelativeResize="0"/>
          <p:nvPr/>
        </p:nvPicPr>
        <p:blipFill>
          <a:blip r:embed="rId3">
            <a:alphaModFix/>
          </a:blip>
          <a:stretch>
            <a:fillRect/>
          </a:stretch>
        </p:blipFill>
        <p:spPr>
          <a:xfrm>
            <a:off x="462500" y="196200"/>
            <a:ext cx="8114676" cy="4386700"/>
          </a:xfrm>
          <a:prstGeom prst="rect">
            <a:avLst/>
          </a:prstGeom>
          <a:noFill/>
          <a:ln>
            <a:noFill/>
          </a:ln>
        </p:spPr>
      </p:pic>
      <p:sp>
        <p:nvSpPr>
          <p:cNvPr id="154" name="Google Shape;154;p17"/>
          <p:cNvSpPr txBox="1">
            <a:spLocks noGrp="1"/>
          </p:cNvSpPr>
          <p:nvPr>
            <p:ph type="body" idx="4294967295"/>
          </p:nvPr>
        </p:nvSpPr>
        <p:spPr>
          <a:xfrm>
            <a:off x="479575" y="869525"/>
            <a:ext cx="3178200" cy="2448000"/>
          </a:xfrm>
          <a:prstGeom prst="rect">
            <a:avLst/>
          </a:prstGeom>
        </p:spPr>
        <p:txBody>
          <a:bodyPr spcFirstLastPara="1" wrap="square" lIns="91425" tIns="91425" rIns="91425" bIns="91425" anchor="t" anchorCtr="0">
            <a:normAutofit/>
          </a:bodyPr>
          <a:lstStyle/>
          <a:p>
            <a:pPr marL="0" lvl="0" indent="0" algn="r" rtl="1">
              <a:spcBef>
                <a:spcPts val="0"/>
              </a:spcBef>
              <a:spcAft>
                <a:spcPts val="1200"/>
              </a:spcAft>
              <a:buNone/>
            </a:pPr>
            <a:r>
              <a:rPr lang="iw" sz="1800">
                <a:latin typeface="David"/>
                <a:ea typeface="David"/>
                <a:cs typeface="David"/>
                <a:sym typeface="David"/>
              </a:rPr>
              <a:t>האריכו את צלעותיו של משולש ABC כאורכן וקיבלו משולש DEF.  השטח של המשולש ABC  הוא S. מצאו את השטח של המשולש DEF באמצעות S</a:t>
            </a:r>
            <a:r>
              <a:rPr lang="iw" sz="1600"/>
              <a:t>. </a:t>
            </a:r>
            <a:endParaRPr sz="1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18"/>
          <p:cNvPicPr preferRelativeResize="0"/>
          <p:nvPr/>
        </p:nvPicPr>
        <p:blipFill>
          <a:blip r:embed="rId3">
            <a:alphaModFix/>
          </a:blip>
          <a:stretch>
            <a:fillRect/>
          </a:stretch>
        </p:blipFill>
        <p:spPr>
          <a:xfrm>
            <a:off x="923225" y="488925"/>
            <a:ext cx="7499776" cy="4136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cxnSp>
        <p:nvCxnSpPr>
          <p:cNvPr id="164" name="Google Shape;164;p19"/>
          <p:cNvCxnSpPr/>
          <p:nvPr/>
        </p:nvCxnSpPr>
        <p:spPr>
          <a:xfrm>
            <a:off x="7484000" y="1373475"/>
            <a:ext cx="0" cy="1569600"/>
          </a:xfrm>
          <a:prstGeom prst="straightConnector1">
            <a:avLst/>
          </a:prstGeom>
          <a:noFill/>
          <a:ln w="9525" cap="flat" cmpd="sng">
            <a:solidFill>
              <a:schemeClr val="dk2"/>
            </a:solidFill>
            <a:prstDash val="solid"/>
            <a:round/>
            <a:headEnd type="none" w="med" len="med"/>
            <a:tailEnd type="none" w="med" len="med"/>
          </a:ln>
        </p:spPr>
      </p:cxnSp>
      <p:cxnSp>
        <p:nvCxnSpPr>
          <p:cNvPr id="165" name="Google Shape;165;p19"/>
          <p:cNvCxnSpPr/>
          <p:nvPr/>
        </p:nvCxnSpPr>
        <p:spPr>
          <a:xfrm flipH="1">
            <a:off x="5886325" y="2943075"/>
            <a:ext cx="1625700" cy="42000"/>
          </a:xfrm>
          <a:prstGeom prst="straightConnector1">
            <a:avLst/>
          </a:prstGeom>
          <a:noFill/>
          <a:ln w="9525" cap="flat" cmpd="sng">
            <a:solidFill>
              <a:schemeClr val="dk2"/>
            </a:solidFill>
            <a:prstDash val="solid"/>
            <a:round/>
            <a:headEnd type="none" w="med" len="med"/>
            <a:tailEnd type="none" w="med" len="med"/>
          </a:ln>
        </p:spPr>
      </p:cxnSp>
      <p:cxnSp>
        <p:nvCxnSpPr>
          <p:cNvPr id="166" name="Google Shape;166;p19"/>
          <p:cNvCxnSpPr/>
          <p:nvPr/>
        </p:nvCxnSpPr>
        <p:spPr>
          <a:xfrm flipH="1">
            <a:off x="6993600" y="1373475"/>
            <a:ext cx="476400" cy="1233300"/>
          </a:xfrm>
          <a:prstGeom prst="straightConnector1">
            <a:avLst/>
          </a:prstGeom>
          <a:noFill/>
          <a:ln w="9525" cap="flat" cmpd="sng">
            <a:solidFill>
              <a:schemeClr val="dk2"/>
            </a:solidFill>
            <a:prstDash val="solid"/>
            <a:round/>
            <a:headEnd type="none" w="med" len="med"/>
            <a:tailEnd type="none" w="med" len="med"/>
          </a:ln>
        </p:spPr>
      </p:cxnSp>
      <p:cxnSp>
        <p:nvCxnSpPr>
          <p:cNvPr id="167" name="Google Shape;167;p19"/>
          <p:cNvCxnSpPr/>
          <p:nvPr/>
        </p:nvCxnSpPr>
        <p:spPr>
          <a:xfrm rot="10800000" flipH="1">
            <a:off x="5900300" y="2620775"/>
            <a:ext cx="1093200" cy="350400"/>
          </a:xfrm>
          <a:prstGeom prst="straightConnector1">
            <a:avLst/>
          </a:prstGeom>
          <a:noFill/>
          <a:ln w="9525" cap="flat" cmpd="sng">
            <a:solidFill>
              <a:schemeClr val="dk2"/>
            </a:solidFill>
            <a:prstDash val="solid"/>
            <a:round/>
            <a:headEnd type="none" w="med" len="med"/>
            <a:tailEnd type="none" w="med" len="med"/>
          </a:ln>
        </p:spPr>
      </p:cxnSp>
      <p:sp>
        <p:nvSpPr>
          <p:cNvPr id="168" name="Google Shape;168;p19"/>
          <p:cNvSpPr txBox="1"/>
          <p:nvPr/>
        </p:nvSpPr>
        <p:spPr>
          <a:xfrm>
            <a:off x="7273775" y="953025"/>
            <a:ext cx="47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w">
                <a:latin typeface="Open Sans"/>
                <a:ea typeface="Open Sans"/>
                <a:cs typeface="Open Sans"/>
                <a:sym typeface="Open Sans"/>
              </a:rPr>
              <a:t>A</a:t>
            </a:r>
            <a:endParaRPr>
              <a:latin typeface="Open Sans"/>
              <a:ea typeface="Open Sans"/>
              <a:cs typeface="Open Sans"/>
              <a:sym typeface="Open Sans"/>
            </a:endParaRPr>
          </a:p>
        </p:txBody>
      </p:sp>
      <p:sp>
        <p:nvSpPr>
          <p:cNvPr id="169" name="Google Shape;169;p19"/>
          <p:cNvSpPr txBox="1"/>
          <p:nvPr/>
        </p:nvSpPr>
        <p:spPr>
          <a:xfrm>
            <a:off x="7343950" y="2999200"/>
            <a:ext cx="47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w">
                <a:latin typeface="Open Sans"/>
                <a:ea typeface="Open Sans"/>
                <a:cs typeface="Open Sans"/>
                <a:sym typeface="Open Sans"/>
              </a:rPr>
              <a:t>B</a:t>
            </a:r>
            <a:endParaRPr>
              <a:latin typeface="Open Sans"/>
              <a:ea typeface="Open Sans"/>
              <a:cs typeface="Open Sans"/>
              <a:sym typeface="Open Sans"/>
            </a:endParaRPr>
          </a:p>
        </p:txBody>
      </p:sp>
      <p:sp>
        <p:nvSpPr>
          <p:cNvPr id="170" name="Google Shape;170;p19"/>
          <p:cNvSpPr txBox="1"/>
          <p:nvPr/>
        </p:nvSpPr>
        <p:spPr>
          <a:xfrm>
            <a:off x="5732125" y="3139350"/>
            <a:ext cx="35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w">
                <a:latin typeface="Open Sans"/>
                <a:ea typeface="Open Sans"/>
                <a:cs typeface="Open Sans"/>
                <a:sym typeface="Open Sans"/>
              </a:rPr>
              <a:t>C</a:t>
            </a:r>
            <a:endParaRPr>
              <a:latin typeface="Open Sans"/>
              <a:ea typeface="Open Sans"/>
              <a:cs typeface="Open Sans"/>
              <a:sym typeface="Open Sans"/>
            </a:endParaRPr>
          </a:p>
        </p:txBody>
      </p:sp>
      <p:sp>
        <p:nvSpPr>
          <p:cNvPr id="171" name="Google Shape;171;p19"/>
          <p:cNvSpPr txBox="1"/>
          <p:nvPr/>
        </p:nvSpPr>
        <p:spPr>
          <a:xfrm>
            <a:off x="6769325" y="2242400"/>
            <a:ext cx="35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w">
                <a:latin typeface="Open Sans"/>
                <a:ea typeface="Open Sans"/>
                <a:cs typeface="Open Sans"/>
                <a:sym typeface="Open Sans"/>
              </a:rPr>
              <a:t>E</a:t>
            </a:r>
            <a:endParaRPr>
              <a:latin typeface="Open Sans"/>
              <a:ea typeface="Open Sans"/>
              <a:cs typeface="Open Sans"/>
              <a:sym typeface="Open Sans"/>
            </a:endParaRPr>
          </a:p>
        </p:txBody>
      </p:sp>
      <p:sp>
        <p:nvSpPr>
          <p:cNvPr id="172" name="Google Shape;172;p19"/>
          <p:cNvSpPr txBox="1"/>
          <p:nvPr/>
        </p:nvSpPr>
        <p:spPr>
          <a:xfrm>
            <a:off x="7231700" y="1625750"/>
            <a:ext cx="350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w" sz="1100">
                <a:latin typeface="Open Sans"/>
                <a:ea typeface="Open Sans"/>
                <a:cs typeface="Open Sans"/>
                <a:sym typeface="Open Sans"/>
              </a:rPr>
              <a:t>30</a:t>
            </a:r>
            <a:endParaRPr sz="1100">
              <a:latin typeface="Open Sans"/>
              <a:ea typeface="Open Sans"/>
              <a:cs typeface="Open Sans"/>
              <a:sym typeface="Open Sans"/>
            </a:endParaRPr>
          </a:p>
        </p:txBody>
      </p:sp>
      <p:sp>
        <p:nvSpPr>
          <p:cNvPr id="173" name="Google Shape;173;p19"/>
          <p:cNvSpPr txBox="1"/>
          <p:nvPr/>
        </p:nvSpPr>
        <p:spPr>
          <a:xfrm>
            <a:off x="6082525" y="2687775"/>
            <a:ext cx="29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w">
                <a:latin typeface="Open Sans"/>
                <a:ea typeface="Open Sans"/>
                <a:cs typeface="Open Sans"/>
                <a:sym typeface="Open Sans"/>
              </a:rPr>
              <a:t>x</a:t>
            </a:r>
            <a:endParaRPr>
              <a:latin typeface="Open Sans"/>
              <a:ea typeface="Open Sans"/>
              <a:cs typeface="Open Sans"/>
              <a:sym typeface="Open Sans"/>
            </a:endParaRPr>
          </a:p>
        </p:txBody>
      </p:sp>
      <p:sp>
        <p:nvSpPr>
          <p:cNvPr id="174" name="Google Shape;174;p19"/>
          <p:cNvSpPr txBox="1"/>
          <p:nvPr/>
        </p:nvSpPr>
        <p:spPr>
          <a:xfrm>
            <a:off x="2873100" y="1695800"/>
            <a:ext cx="1345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w">
                <a:latin typeface="Open Sans"/>
                <a:ea typeface="Open Sans"/>
                <a:cs typeface="Open Sans"/>
                <a:sym typeface="Open Sans"/>
              </a:rPr>
              <a:t>AB=BC=AE</a:t>
            </a:r>
            <a:endParaRPr>
              <a:latin typeface="Open Sans"/>
              <a:ea typeface="Open Sans"/>
              <a:cs typeface="Open Sans"/>
              <a:sym typeface="Open Sans"/>
            </a:endParaRPr>
          </a:p>
        </p:txBody>
      </p:sp>
      <p:sp>
        <p:nvSpPr>
          <p:cNvPr id="175" name="Google Shape;175;p19"/>
          <p:cNvSpPr txBox="1"/>
          <p:nvPr/>
        </p:nvSpPr>
        <p:spPr>
          <a:xfrm>
            <a:off x="2817000" y="1976125"/>
            <a:ext cx="1457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w">
                <a:latin typeface="Open Sans"/>
                <a:ea typeface="Open Sans"/>
                <a:cs typeface="Open Sans"/>
                <a:sym typeface="Open Sans"/>
              </a:rPr>
              <a:t>AB ניצב על BC </a:t>
            </a:r>
            <a:endParaRPr>
              <a:latin typeface="Open Sans"/>
              <a:ea typeface="Open Sans"/>
              <a:cs typeface="Open Sans"/>
              <a:sym typeface="Open Sans"/>
            </a:endParaRPr>
          </a:p>
        </p:txBody>
      </p:sp>
      <p:cxnSp>
        <p:nvCxnSpPr>
          <p:cNvPr id="176" name="Google Shape;176;p19"/>
          <p:cNvCxnSpPr>
            <a:stCxn id="175" idx="2"/>
          </p:cNvCxnSpPr>
          <p:nvPr/>
        </p:nvCxnSpPr>
        <p:spPr>
          <a:xfrm>
            <a:off x="3545850" y="2376325"/>
            <a:ext cx="0" cy="0"/>
          </a:xfrm>
          <a:prstGeom prst="straightConnector1">
            <a:avLst/>
          </a:prstGeom>
          <a:noFill/>
          <a:ln w="9525" cap="flat" cmpd="sng">
            <a:solidFill>
              <a:schemeClr val="dk2"/>
            </a:solidFill>
            <a:prstDash val="solid"/>
            <a:round/>
            <a:headEnd type="none" w="med" len="med"/>
            <a:tailEnd type="none" w="med" len="med"/>
          </a:ln>
        </p:spPr>
      </p:cxnSp>
      <p:sp>
        <p:nvSpPr>
          <p:cNvPr id="177" name="Google Shape;177;p19"/>
          <p:cNvSpPr txBox="1"/>
          <p:nvPr/>
        </p:nvSpPr>
        <p:spPr>
          <a:xfrm>
            <a:off x="2718900" y="504550"/>
            <a:ext cx="3489600" cy="554100"/>
          </a:xfrm>
          <a:prstGeom prst="rect">
            <a:avLst/>
          </a:prstGeom>
          <a:no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iw" sz="2400">
                <a:latin typeface="Open Sans"/>
                <a:ea typeface="Open Sans"/>
                <a:cs typeface="Open Sans"/>
                <a:sym typeface="Open Sans"/>
              </a:rPr>
              <a:t>עוד אתגר…</a:t>
            </a:r>
            <a:endParaRPr sz="2400">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0"/>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p>
            <a:pPr marL="0" lvl="0" indent="0" algn="ctr" rtl="1">
              <a:spcBef>
                <a:spcPts val="0"/>
              </a:spcBef>
              <a:spcAft>
                <a:spcPts val="0"/>
              </a:spcAft>
              <a:buNone/>
            </a:pPr>
            <a:r>
              <a:rPr lang="iw"/>
              <a:t>מוכנים לתחילת המסע?</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1"/>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pic>
        <p:nvPicPr>
          <p:cNvPr id="188" name="Google Shape;188;p21"/>
          <p:cNvPicPr preferRelativeResize="0"/>
          <p:nvPr/>
        </p:nvPicPr>
        <p:blipFill>
          <a:blip r:embed="rId3">
            <a:alphaModFix/>
          </a:blip>
          <a:stretch>
            <a:fillRect/>
          </a:stretch>
        </p:blipFill>
        <p:spPr>
          <a:xfrm>
            <a:off x="159350" y="31525"/>
            <a:ext cx="8712127" cy="4737074"/>
          </a:xfrm>
          <a:prstGeom prst="rect">
            <a:avLst/>
          </a:prstGeom>
          <a:noFill/>
          <a:ln>
            <a:noFill/>
          </a:ln>
        </p:spPr>
      </p:pic>
      <p:sp>
        <p:nvSpPr>
          <p:cNvPr id="189" name="Google Shape;189;p21"/>
          <p:cNvSpPr txBox="1"/>
          <p:nvPr/>
        </p:nvSpPr>
        <p:spPr>
          <a:xfrm>
            <a:off x="1992025" y="2066500"/>
            <a:ext cx="4690200" cy="400200"/>
          </a:xfrm>
          <a:prstGeom prst="rect">
            <a:avLst/>
          </a:prstGeom>
          <a:solidFill>
            <a:schemeClr val="dk1"/>
          </a:solidFill>
          <a:ln>
            <a:noFill/>
          </a:ln>
        </p:spPr>
        <p:txBody>
          <a:bodyPr spcFirstLastPara="1" wrap="square" lIns="91425" tIns="91425" rIns="91425" bIns="91425" anchor="t" anchorCtr="0">
            <a:spAutoFit/>
          </a:bodyPr>
          <a:lstStyle/>
          <a:p>
            <a:pPr marL="0" lvl="0" indent="0" algn="r" rtl="1">
              <a:spcBef>
                <a:spcPts val="0"/>
              </a:spcBef>
              <a:spcAft>
                <a:spcPts val="0"/>
              </a:spcAft>
              <a:buNone/>
            </a:pPr>
            <a:r>
              <a:rPr lang="iw" b="1">
                <a:solidFill>
                  <a:srgbClr val="CC0000"/>
                </a:solidFill>
                <a:latin typeface="Calibri"/>
                <a:ea typeface="Calibri"/>
                <a:cs typeface="Calibri"/>
                <a:sym typeface="Calibri"/>
              </a:rPr>
              <a:t>סדרו את השרטוטים לפי גודל השטח המשותף לריבוע ולמשולש</a:t>
            </a:r>
            <a:endParaRPr b="1">
              <a:solidFill>
                <a:srgbClr val="CC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361</Words>
  <Application>Microsoft Office PowerPoint</Application>
  <PresentationFormat>On-screen Show (16:9)</PresentationFormat>
  <Paragraphs>45</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Open Sans</vt:lpstr>
      <vt:lpstr>Nunito</vt:lpstr>
      <vt:lpstr>David</vt:lpstr>
      <vt:lpstr>Arial</vt:lpstr>
      <vt:lpstr>Shift</vt:lpstr>
      <vt:lpstr>עאמר בדארנה, יסמין מוחמד ומדריכי מחוז מרכז</vt:lpstr>
      <vt:lpstr>שלב  החימום</vt:lpstr>
      <vt:lpstr>PowerPoint Presentation</vt:lpstr>
      <vt:lpstr>PowerPoint Presentation</vt:lpstr>
      <vt:lpstr>PowerPoint Presentation</vt:lpstr>
      <vt:lpstr>PowerPoint Presentation</vt:lpstr>
      <vt:lpstr>PowerPoint Presentation</vt:lpstr>
      <vt:lpstr>מוכנים לתחילת המסע?</vt:lpstr>
      <vt:lpstr>PowerPoint Presentation</vt:lpstr>
      <vt:lpstr>أسئلة للنقاش/שאלות לדיון </vt:lpstr>
      <vt:lpstr>עבודה בחדרים</vt:lpstr>
      <vt:lpstr>رموز ممكنة</vt:lpstr>
      <vt:lpstr>PowerPoint Presentation</vt:lpstr>
      <vt:lpstr>أسئلة للنقاش/שאלות לדיון </vt:lpstr>
      <vt:lpstr>עבודה בחדרים</vt:lpstr>
      <vt:lpstr>PowerPoint Presentation</vt:lpstr>
      <vt:lpstr>בעיית החלוקה לשטחים שווים (מטלה)</vt:lpstr>
      <vt:lpstr>PowerPoint Presentation</vt:lpstr>
      <vt:lpstr>PowerPoint Presentation</vt:lpstr>
      <vt:lpstr>PowerPoint Presentation</vt:lpstr>
      <vt:lpstr>PowerPoint Presentation</vt:lpstr>
      <vt:lpstr>דפוסי חשיבה</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עאמר בדארנה, יסמין מוחמד ומדריכי מחוז מרכז</dc:title>
  <dc:creator>Yassmen</dc:creator>
  <cp:lastModifiedBy>Yassmen</cp:lastModifiedBy>
  <cp:revision>1</cp:revision>
  <dcterms:modified xsi:type="dcterms:W3CDTF">2022-11-21T17:57:38Z</dcterms:modified>
</cp:coreProperties>
</file>