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3" r:id="rId6"/>
    <p:sldId id="261" r:id="rId7"/>
    <p:sldId id="262"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404" autoAdjust="0"/>
  </p:normalViewPr>
  <p:slideViewPr>
    <p:cSldViewPr snapToGrid="0">
      <p:cViewPr varScale="1">
        <p:scale>
          <a:sx n="102" d="100"/>
          <a:sy n="102" d="100"/>
        </p:scale>
        <p:origin x="138" y="312"/>
      </p:cViewPr>
      <p:guideLst/>
    </p:cSldViewPr>
  </p:slideViewPr>
  <p:outlineViewPr>
    <p:cViewPr>
      <p:scale>
        <a:sx n="33" d="100"/>
        <a:sy n="33" d="100"/>
      </p:scale>
      <p:origin x="0" y="-96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smtClean="0"/>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6909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5955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27824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08752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7006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smtClean="0"/>
              <a:t>3/12/2020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47522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smtClean="0"/>
              <a:t>3/12/2020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543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smtClean="0"/>
              <a:t>3/12/2020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7334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7097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3479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67759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3/12/2020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903684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e-IL" sz="6000" i="1" kern="1200" dirty="0" smtClean="0">
                <a:solidFill>
                  <a:schemeClr val="tx1"/>
                </a:solidFill>
                <a:effectLst>
                  <a:outerShdw blurRad="38100" dist="38100" dir="2700000" algn="tl" rotWithShape="0">
                    <a:srgbClr val="000000">
                      <a:alpha val="43000"/>
                    </a:srgbClr>
                  </a:outerShdw>
                </a:effectLst>
                <a:latin typeface="+mj-lt"/>
                <a:ea typeface="+mj-ea"/>
                <a:cs typeface="+mj-cs"/>
              </a:rPr>
              <a:t>קהילת </a:t>
            </a:r>
            <a:r>
              <a:rPr lang="he-IL" sz="6000" i="1" kern="1200" dirty="0" err="1" smtClean="0">
                <a:solidFill>
                  <a:schemeClr val="tx1"/>
                </a:solidFill>
                <a:effectLst>
                  <a:outerShdw blurRad="38100" dist="38100" dir="2700000" algn="tl" rotWithShape="0">
                    <a:srgbClr val="000000">
                      <a:alpha val="43000"/>
                    </a:srgbClr>
                  </a:outerShdw>
                </a:effectLst>
                <a:latin typeface="+mj-lt"/>
                <a:ea typeface="+mj-ea"/>
                <a:cs typeface="+mj-cs"/>
              </a:rPr>
              <a:t>מש"ל</a:t>
            </a:r>
            <a:r>
              <a:rPr lang="he-IL" sz="6000" i="1" kern="1200" dirty="0" smtClean="0">
                <a:solidFill>
                  <a:schemeClr val="tx1"/>
                </a:solidFill>
                <a:effectLst>
                  <a:outerShdw blurRad="38100" dist="38100" dir="2700000" algn="tl" rotWithShape="0">
                    <a:srgbClr val="000000">
                      <a:alpha val="43000"/>
                    </a:srgbClr>
                  </a:outerShdw>
                </a:effectLst>
                <a:latin typeface="+mj-lt"/>
                <a:ea typeface="+mj-ea"/>
                <a:cs typeface="+mj-cs"/>
              </a:rPr>
              <a:t> רחובות</a:t>
            </a:r>
            <a:endParaRPr lang="en-US" i="1"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pic>
        <p:nvPicPr>
          <p:cNvPr id="4" name="Picture 3" title="לוגו מש&quot;ל מורים שותפים לצחקר"/>
          <p:cNvPicPr/>
          <p:nvPr/>
        </p:nvPicPr>
        <p:blipFill rotWithShape="1">
          <a:blip r:embed="rId2" cstate="print">
            <a:extLst>
              <a:ext uri="{28A0092B-C50C-407E-A947-70E740481C1C}">
                <a14:useLocalDpi xmlns:a14="http://schemas.microsoft.com/office/drawing/2010/main" val="0"/>
              </a:ext>
            </a:extLst>
          </a:blip>
          <a:srcRect l="56076" t="57099" r="25174" b="23765"/>
          <a:stretch/>
        </p:blipFill>
        <p:spPr bwMode="auto">
          <a:xfrm>
            <a:off x="640081" y="349498"/>
            <a:ext cx="1923704" cy="146267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5883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92100" y="4246099"/>
            <a:ext cx="8637072" cy="977621"/>
          </a:xfrm>
        </p:spPr>
        <p:txBody>
          <a:bodyPr/>
          <a:lstStyle/>
          <a:p>
            <a:endParaRPr lang="en-US" dirty="0"/>
          </a:p>
        </p:txBody>
      </p:sp>
      <p:sp>
        <p:nvSpPr>
          <p:cNvPr id="5" name="Text Box 2"/>
          <p:cNvSpPr txBox="1">
            <a:spLocks noGrp="1" noChangeArrowheads="1"/>
          </p:cNvSpPr>
          <p:nvPr>
            <p:ph type="ctrTitle"/>
          </p:nvPr>
        </p:nvSpPr>
        <p:spPr bwMode="auto">
          <a:xfrm>
            <a:off x="1679575" y="801688"/>
            <a:ext cx="9375775" cy="5083723"/>
          </a:xfrm>
          <a:prstGeom prst="rect">
            <a:avLst/>
          </a:prstGeom>
          <a:solidFill>
            <a:sysClr val="window" lastClr="FFFFFF"/>
          </a:solidFill>
          <a:ln w="12700" cap="flat" cmpd="sng" algn="ctr">
            <a:solidFill>
              <a:srgbClr val="FFC000"/>
            </a:solidFill>
            <a:prstDash val="solid"/>
            <a:miter lim="800000"/>
            <a:headEnd/>
            <a:tailEnd/>
          </a:ln>
          <a:effectLst/>
        </p:spPr>
        <p:txBody>
          <a:bodyPr rot="0" vert="horz" wrap="square" lIns="91440" tIns="45720" rIns="91440" bIns="45720" anchor="t" anchorCtr="0">
            <a:noAutofit/>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kumimoji="0" lang="he-IL" sz="1100" b="0" i="0" u="none" strike="noStrike" kern="0" cap="none" spc="0" normalizeH="0" baseline="0" noProof="0" dirty="0" smtClean="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 </a:t>
            </a:r>
            <a:endParaRPr kumimoji="0" lang="en-US" sz="1100" b="0"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115000"/>
              </a:lnSpc>
              <a:spcBef>
                <a:spcPts val="0"/>
              </a:spcBef>
              <a:spcAft>
                <a:spcPts val="0"/>
              </a:spcAft>
              <a:buClrTx/>
              <a:buSzTx/>
              <a:buFontTx/>
              <a:buNone/>
              <a:tabLst/>
              <a:defRPr/>
            </a:pPr>
            <a:r>
              <a:rPr kumimoji="0" lang="he-IL" sz="2400" b="0" i="0" u="none" strike="noStrike" kern="0" cap="none" spc="0" normalizeH="0" baseline="0" noProof="0" dirty="0" smtClean="0">
                <a:ln>
                  <a:noFill/>
                </a:ln>
                <a:solidFill>
                  <a:srgbClr val="000000"/>
                </a:solidFill>
                <a:effectLst/>
                <a:uLnTx/>
                <a:uFillTx/>
                <a:latin typeface="Calibri" panose="020F0502020204030204"/>
                <a:ea typeface="Times New Roman" panose="02020603050405020304" pitchFamily="18" charset="0"/>
                <a:cs typeface="Times New Roman" panose="02020603050405020304" pitchFamily="18" charset="0"/>
              </a:rPr>
              <a:t>הג</a:t>
            </a:r>
            <a:r>
              <a:rPr kumimoji="0" lang="he-IL" sz="2400" b="0" i="0" u="none" strike="noStrike" kern="0" cap="none" spc="0" normalizeH="0" baseline="0" noProof="0" dirty="0" smtClean="0">
                <a:ln>
                  <a:noFill/>
                </a:ln>
                <a:solidFill>
                  <a:sysClr val="windowText" lastClr="000000"/>
                </a:solidFill>
                <a:effectLst/>
                <a:uLnTx/>
                <a:uFillTx/>
                <a:latin typeface="Calibri" panose="020F0502020204030204"/>
                <a:ea typeface="Times New Roman" panose="02020603050405020304" pitchFamily="18" charset="0"/>
                <a:cs typeface="Times New Roman" panose="02020603050405020304" pitchFamily="18" charset="0"/>
              </a:rPr>
              <a:t>דרה </a:t>
            </a:r>
            <a:r>
              <a:rPr kumimoji="0" lang="he-IL" sz="2400" b="0" i="0" u="none" strike="noStrike" kern="0" cap="none" spc="0" normalizeH="0" baseline="0" noProof="0" dirty="0">
                <a:ln>
                  <a:noFill/>
                </a:ln>
                <a:solidFill>
                  <a:sysClr val="windowText" lastClr="000000"/>
                </a:solidFill>
                <a:effectLst/>
                <a:uLnTx/>
                <a:uFillTx/>
                <a:latin typeface="Calibri" panose="020F0502020204030204"/>
                <a:ea typeface="Times New Roman" panose="02020603050405020304" pitchFamily="18" charset="0"/>
                <a:cs typeface="Times New Roman" panose="02020603050405020304" pitchFamily="18" charset="0"/>
              </a:rPr>
              <a:t>1: </a:t>
            </a:r>
            <a:endParaRPr kumimoji="0" lang="en-US" sz="24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115000"/>
              </a:lnSpc>
              <a:spcBef>
                <a:spcPts val="0"/>
              </a:spcBef>
              <a:spcAft>
                <a:spcPts val="0"/>
              </a:spcAft>
              <a:buClrTx/>
              <a:buSzTx/>
              <a:buFontTx/>
              <a:buNone/>
              <a:tabLst/>
              <a:defRPr/>
            </a:pPr>
            <a:r>
              <a:rPr kumimoji="0" lang="he-IL" sz="2400" b="1" i="1" u="none" strike="noStrike" kern="0" cap="none" spc="0" normalizeH="0" baseline="0" noProof="0" dirty="0">
                <a:ln>
                  <a:noFill/>
                </a:ln>
                <a:solidFill>
                  <a:srgbClr val="FFC000"/>
                </a:solidFill>
                <a:effectLst/>
                <a:uLnTx/>
                <a:uFillTx/>
                <a:latin typeface="Calibri" panose="020F0502020204030204"/>
                <a:ea typeface="Times New Roman" panose="02020603050405020304" pitchFamily="18" charset="0"/>
                <a:cs typeface="Arial" panose="020B0604020202020204" pitchFamily="34" charset="0"/>
              </a:rPr>
              <a:t>משימה מדברת</a:t>
            </a:r>
            <a:endParaRPr kumimoji="0" lang="en-US" sz="24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a:t>
            </a:r>
            <a:r>
              <a:rPr kumimoji="0" lang="he-IL" sz="1600" b="1" i="1" u="none" strike="noStrike" kern="0" cap="none" spc="0" normalizeH="0" baseline="0" noProof="0" dirty="0">
                <a:ln>
                  <a:noFill/>
                </a:ln>
                <a:solidFill>
                  <a:srgbClr val="FFC000"/>
                </a:solidFill>
                <a:effectLst/>
                <a:uLnTx/>
                <a:uFillTx/>
                <a:latin typeface="Calibri" panose="020F0502020204030204"/>
                <a:ea typeface="Times New Roman" panose="02020603050405020304" pitchFamily="18" charset="0"/>
                <a:cs typeface="Arial" panose="020B0604020202020204" pitchFamily="34" charset="0"/>
              </a:rPr>
              <a:t>משימה מדברת</a:t>
            </a:r>
            <a:r>
              <a:rPr kumimoji="0" lang="he-IL" sz="16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 היא משימה מתמטית שמשולבת בסיטואציית הוראה הכוללת התנסות, שיח ורפלקציה.</a:t>
            </a:r>
            <a:br>
              <a:rPr kumimoji="0" lang="he-IL" sz="16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br>
            <a:r>
              <a:rPr lang="he-IL" sz="1600" kern="0" dirty="0">
                <a:solidFill>
                  <a:srgbClr val="000000"/>
                </a:solidFill>
                <a:latin typeface="Calibri" panose="020F0502020204030204"/>
                <a:ea typeface="Times New Roman" panose="02020603050405020304" pitchFamily="18" charset="0"/>
                <a:cs typeface="Arial" panose="020B0604020202020204" pitchFamily="34" charset="0"/>
              </a:rPr>
              <a:t/>
            </a:r>
            <a:br>
              <a:rPr lang="he-IL" sz="1600" kern="0" dirty="0">
                <a:solidFill>
                  <a:srgbClr val="000000"/>
                </a:solidFill>
                <a:latin typeface="Calibri" panose="020F0502020204030204"/>
                <a:ea typeface="Times New Roman" panose="02020603050405020304" pitchFamily="18" charset="0"/>
                <a:cs typeface="Arial" panose="020B0604020202020204" pitchFamily="34" charset="0"/>
              </a:rPr>
            </a:br>
            <a:endParaRPr kumimoji="0" lang="en-US" sz="16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כמה דוגמאות למשימות מדברות: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Pts val="1000"/>
              <a:buFont typeface="Symbol" panose="05050102010706020507" pitchFamily="18" charset="2"/>
              <a:buChar char=""/>
              <a:tabLst>
                <a:tab pos="457200" algn="l"/>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תרגיל לפני מבחן שמזמן טעות אופיינית ודיון בה,</a:t>
            </a:r>
            <a:endParaRPr kumimoji="0" lang="en-US" sz="1100" b="0"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Pts val="1000"/>
              <a:buFont typeface="Symbol" panose="05050102010706020507" pitchFamily="18" charset="2"/>
              <a:buChar char=""/>
              <a:tabLst>
                <a:tab pos="457200" algn="l"/>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שאלה שניתנת במבחן ונדונה עם התלמידים לאחריו, </a:t>
            </a:r>
            <a:endParaRPr kumimoji="0" lang="en-US" sz="1100" b="0"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Pts val="1000"/>
              <a:buFont typeface="Symbol" panose="05050102010706020507" pitchFamily="18" charset="2"/>
              <a:buChar char=""/>
              <a:tabLst>
                <a:tab pos="457200" algn="l"/>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משימת חקר שניתנת בשיעור ודורשת תיווך באמצעות רמזים ודוגמאות, </a:t>
            </a:r>
            <a:endParaRPr kumimoji="0" lang="en-US" sz="1100" b="0"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Pts val="1000"/>
              <a:buFont typeface="Symbol" panose="05050102010706020507" pitchFamily="18" charset="2"/>
              <a:buChar char=""/>
              <a:tabLst>
                <a:tab pos="457200" algn="l"/>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משימה שניתנת לשיעורי-בית ומאפשרת התנסות ודיון משמעותי, </a:t>
            </a:r>
            <a:endParaRPr kumimoji="0" lang="en-US" sz="1100" b="0"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Pts val="1000"/>
              <a:buFont typeface="Symbol" panose="05050102010706020507" pitchFamily="18" charset="2"/>
              <a:buChar char=""/>
              <a:tabLst>
                <a:tab pos="457200" algn="l"/>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משימה שניתנת כעבודת קיץ וגוררת בהמשך שיח מגשר סביב שאלות שמעלים התלמידים</a:t>
            </a:r>
            <a:endParaRPr kumimoji="0" lang="en-US" sz="1100" b="0"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Pts val="1000"/>
              <a:buFont typeface="Symbol" panose="05050102010706020507" pitchFamily="18" charset="2"/>
              <a:buChar char=""/>
              <a:tabLst>
                <a:tab pos="457200" algn="l"/>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ועוד...</a:t>
            </a:r>
            <a:b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br>
            <a:endParaRPr kumimoji="0" lang="en-US" sz="1100" b="0"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base" latinLnBrk="0" hangingPunct="1">
              <a:lnSpc>
                <a:spcPct val="107000"/>
              </a:lnSpc>
              <a:spcBef>
                <a:spcPts val="0"/>
              </a:spcBef>
              <a:spcAft>
                <a:spcPts val="0"/>
              </a:spcAft>
              <a:buClrTx/>
              <a:buSzTx/>
              <a:buFontTx/>
              <a:buNone/>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כמה דוגמאות למשימות "לא מדברות":</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Tx/>
              <a:buFont typeface="Symbol" panose="05050102010706020507" pitchFamily="18" charset="2"/>
              <a:buChar char=""/>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משימה שפתרונה הנכון הוצג על הלוח על ידי תלמיד, המורה אישר את הפתרון ועובר מיד למשימה הבאה,</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Tx/>
              <a:buFont typeface="Symbol" panose="05050102010706020507" pitchFamily="18" charset="2"/>
              <a:buChar char=""/>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משימה שניתנה לשיעורי בית ללא משוב,</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Tx/>
              <a:buFont typeface="Symbol" panose="05050102010706020507" pitchFamily="18" charset="2"/>
              <a:buChar char=""/>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תרגיל שמוצג בספר הלימוד בליווי פתרון מלא,</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Tx/>
              <a:buFont typeface="Symbol" panose="05050102010706020507" pitchFamily="18" charset="2"/>
              <a:buChar char=""/>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שאלה שניתנת במבחן ומוחזרת לתלמיד עם ציון אך ללא פירוט וללא דיון המשך.</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457200" marR="0" lvl="0" indent="0" algn="r" defTabSz="914400" rtl="1" eaLnBrk="1" fontAlgn="base" latinLnBrk="0" hangingPunct="1">
              <a:lnSpc>
                <a:spcPct val="107000"/>
              </a:lnSpc>
              <a:spcBef>
                <a:spcPts val="0"/>
              </a:spcBef>
              <a:spcAft>
                <a:spcPts val="0"/>
              </a:spcAft>
              <a:buClrTx/>
              <a:buSzTx/>
              <a:buFontTx/>
              <a:buNone/>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defTabSz="914400" eaLnBrk="1" fontAlgn="auto" latinLnBrk="0" hangingPunct="1">
              <a:lnSpc>
                <a:spcPct val="107000"/>
              </a:lnSpc>
              <a:spcBef>
                <a:spcPts val="0"/>
              </a:spcBef>
              <a:spcAft>
                <a:spcPts val="80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3325375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pPr rtl="1" eaLnBrk="1" fontAlgn="base" latinLnBrk="0" hangingPunct="1"/>
            <a:r>
              <a:rPr lang="he-IL" sz="4400" b="0" i="0" kern="1200" baseline="0" dirty="0" smtClean="0">
                <a:solidFill>
                  <a:schemeClr val="tx1"/>
                </a:solidFill>
                <a:effectLst/>
                <a:latin typeface="+mj-lt"/>
                <a:ea typeface="+mj-ea"/>
                <a:cs typeface="+mj-cs"/>
              </a:rPr>
              <a:t>הגדרה 2: </a:t>
            </a:r>
            <a:endParaRPr lang="en-US" dirty="0" smtClean="0">
              <a:effectLst/>
            </a:endParaRPr>
          </a:p>
          <a:p>
            <a:pPr rtl="1" eaLnBrk="1" fontAlgn="base" latinLnBrk="0" hangingPunct="1"/>
            <a:r>
              <a:rPr lang="he-IL" sz="4400" b="1" i="1" kern="1200" baseline="0" dirty="0" smtClean="0">
                <a:solidFill>
                  <a:schemeClr val="tx1"/>
                </a:solidFill>
                <a:effectLst/>
                <a:latin typeface="+mj-lt"/>
                <a:ea typeface="+mj-ea"/>
                <a:cs typeface="+mj-cs"/>
              </a:rPr>
              <a:t>שביל משימות מדברות</a:t>
            </a:r>
            <a:endParaRPr lang="en-US" dirty="0" smtClean="0">
              <a:effectLst/>
            </a:endParaRPr>
          </a:p>
          <a:p>
            <a:endParaRPr lang="en-US" dirty="0"/>
          </a:p>
        </p:txBody>
      </p:sp>
      <p:sp>
        <p:nvSpPr>
          <p:cNvPr id="4" name="Text Box 2"/>
          <p:cNvSpPr txBox="1">
            <a:spLocks noGrp="1" noChangeArrowheads="1"/>
          </p:cNvSpPr>
          <p:nvPr>
            <p:ph idx="1"/>
          </p:nvPr>
        </p:nvSpPr>
        <p:spPr bwMode="auto">
          <a:xfrm>
            <a:off x="1410015" y="1250961"/>
            <a:ext cx="9603275" cy="3819802"/>
          </a:xfrm>
          <a:prstGeom prst="rect">
            <a:avLst/>
          </a:prstGeom>
          <a:solidFill>
            <a:sysClr val="window" lastClr="FFFFFF"/>
          </a:solidFill>
          <a:ln w="12700" cap="flat" cmpd="sng" algn="ctr">
            <a:solidFill>
              <a:srgbClr val="5B9BD5"/>
            </a:solidFill>
            <a:prstDash val="solid"/>
            <a:miter lim="800000"/>
            <a:headEnd/>
            <a:tailEnd/>
          </a:ln>
          <a:effectLst/>
        </p:spPr>
        <p:txBody>
          <a:bodyPr rot="0" vert="horz" wrap="square" lIns="91440" tIns="45720" rIns="91440" bIns="45720" anchor="t" anchorCtr="0">
            <a:noAutofit/>
          </a:bodyPr>
          <a:lstStyle/>
          <a:p>
            <a:pPr marL="228600" marR="0" lvl="0" indent="0" algn="r" defTabSz="914400" rtl="1" eaLnBrk="1" fontAlgn="base" latinLnBrk="0" hangingPunct="1">
              <a:lnSpc>
                <a:spcPct val="107000"/>
              </a:lnSpc>
              <a:spcBef>
                <a:spcPts val="0"/>
              </a:spcBef>
              <a:spcAft>
                <a:spcPts val="0"/>
              </a:spcAft>
              <a:buClrTx/>
              <a:buSzTx/>
              <a:buFontTx/>
              <a:buNone/>
              <a:tabLst/>
              <a:defRPr/>
            </a:pPr>
            <a:r>
              <a:rPr kumimoji="0" lang="he-IL" sz="1100" b="0" i="0" u="none" strike="noStrike" kern="0" cap="none" spc="0" normalizeH="0" baseline="0" noProof="0" dirty="0" smtClean="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 </a:t>
            </a:r>
            <a:endParaRPr kumimoji="0" lang="en-US" sz="1100" b="0"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228600" marR="0" lvl="0" indent="0" algn="ctr" defTabSz="914400" rtl="1" eaLnBrk="1" fontAlgn="base" latinLnBrk="0" hangingPunct="1">
              <a:lnSpc>
                <a:spcPct val="107000"/>
              </a:lnSpc>
              <a:spcBef>
                <a:spcPts val="0"/>
              </a:spcBef>
              <a:spcAft>
                <a:spcPts val="0"/>
              </a:spcAft>
              <a:buClrTx/>
              <a:buSzTx/>
              <a:buFontTx/>
              <a:buNone/>
              <a:tabLst/>
              <a:defRPr/>
            </a:pPr>
            <a:r>
              <a:rPr kumimoji="0" lang="he-IL" b="0" i="0" u="none" strike="noStrike" kern="0" cap="none" spc="0" normalizeH="0" baseline="0" noProof="0" dirty="0" smtClean="0">
                <a:ln>
                  <a:noFill/>
                </a:ln>
                <a:solidFill>
                  <a:srgbClr val="000000"/>
                </a:solidFill>
                <a:effectLst/>
                <a:uLnTx/>
                <a:uFillTx/>
                <a:latin typeface="Calibri" panose="020F0502020204030204"/>
                <a:ea typeface="Times New Roman" panose="02020603050405020304" pitchFamily="18" charset="0"/>
                <a:cs typeface="Times New Roman" panose="02020603050405020304" pitchFamily="18" charset="0"/>
              </a:rPr>
              <a:t>הגדרה 2:</a:t>
            </a:r>
            <a:r>
              <a:rPr kumimoji="0" lang="he-IL" b="0" i="0" u="none" strike="noStrike" kern="0" cap="none" spc="0" normalizeH="0" baseline="0" noProof="0" dirty="0" smtClean="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 </a:t>
            </a:r>
            <a:endParaRPr kumimoji="0" lang="en-US" b="0"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228600" marR="0" lvl="0" indent="0" algn="ctr" defTabSz="914400" rtl="1" eaLnBrk="1" fontAlgn="base" latinLnBrk="0" hangingPunct="1">
              <a:lnSpc>
                <a:spcPct val="107000"/>
              </a:lnSpc>
              <a:spcBef>
                <a:spcPts val="0"/>
              </a:spcBef>
              <a:spcAft>
                <a:spcPts val="0"/>
              </a:spcAft>
              <a:buClrTx/>
              <a:buSzTx/>
              <a:buFontTx/>
              <a:buNone/>
              <a:tabLst/>
              <a:defRPr/>
            </a:pPr>
            <a:r>
              <a:rPr kumimoji="0" lang="he-IL" b="1" i="1" u="none" strike="noStrike" kern="0" cap="none" spc="0" normalizeH="0" baseline="0" noProof="0" dirty="0" smtClean="0">
                <a:ln>
                  <a:noFill/>
                </a:ln>
                <a:solidFill>
                  <a:srgbClr val="1F4E79"/>
                </a:solidFill>
                <a:effectLst/>
                <a:uLnTx/>
                <a:uFillTx/>
                <a:latin typeface="Calibri" panose="020F0502020204030204"/>
                <a:ea typeface="Times New Roman" panose="02020603050405020304" pitchFamily="18" charset="0"/>
                <a:cs typeface="Arial" panose="020B0604020202020204" pitchFamily="34" charset="0"/>
              </a:rPr>
              <a:t>שביל </a:t>
            </a:r>
            <a:r>
              <a:rPr kumimoji="0" lang="he-IL" b="1" i="1" u="none" strike="noStrike" kern="0" cap="none" spc="0" normalizeH="0" baseline="0" noProof="0" dirty="0">
                <a:ln>
                  <a:noFill/>
                </a:ln>
                <a:solidFill>
                  <a:srgbClr val="FFC000"/>
                </a:solidFill>
                <a:effectLst/>
                <a:uLnTx/>
                <a:uFillTx/>
                <a:latin typeface="Calibri" panose="020F0502020204030204"/>
                <a:ea typeface="Times New Roman" panose="02020603050405020304" pitchFamily="18" charset="0"/>
                <a:cs typeface="Arial" panose="020B0604020202020204" pitchFamily="34" charset="0"/>
              </a:rPr>
              <a:t>משימות מדברות</a:t>
            </a:r>
          </a:p>
          <a:p>
            <a:pPr marL="228600" marR="0" lvl="0" indent="0" algn="ctr" defTabSz="914400" rtl="1" eaLnBrk="1" fontAlgn="base" latinLnBrk="0" hangingPunct="1">
              <a:lnSpc>
                <a:spcPct val="107000"/>
              </a:lnSpc>
              <a:spcBef>
                <a:spcPts val="0"/>
              </a:spcBef>
              <a:spcAft>
                <a:spcPts val="0"/>
              </a:spcAft>
              <a:buClrTx/>
              <a:buSzTx/>
              <a:buFontTx/>
              <a:buNone/>
              <a:tabLst/>
              <a:defRPr/>
            </a:pP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228600" marR="0" lvl="0" indent="0" algn="ctr" defTabSz="914400" rtl="1" eaLnBrk="1" fontAlgn="base" latinLnBrk="0" hangingPunct="1">
              <a:lnSpc>
                <a:spcPct val="107000"/>
              </a:lnSpc>
              <a:spcBef>
                <a:spcPts val="0"/>
              </a:spcBef>
              <a:spcAft>
                <a:spcPts val="0"/>
              </a:spcAft>
              <a:buClrTx/>
              <a:buSzTx/>
              <a:buFontTx/>
              <a:buNone/>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he-IL" sz="16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a:t>
            </a:r>
            <a:r>
              <a:rPr kumimoji="0" lang="he-IL" sz="1600" b="1" i="1" u="none" strike="noStrike" kern="0" cap="none" spc="0" normalizeH="0" baseline="0" noProof="0" dirty="0">
                <a:ln>
                  <a:noFill/>
                </a:ln>
                <a:solidFill>
                  <a:srgbClr val="1F4E79"/>
                </a:solidFill>
                <a:effectLst/>
                <a:uLnTx/>
                <a:uFillTx/>
                <a:latin typeface="Calibri" panose="020F0502020204030204"/>
                <a:ea typeface="Times New Roman" panose="02020603050405020304" pitchFamily="18" charset="0"/>
                <a:cs typeface="Arial" panose="020B0604020202020204" pitchFamily="34" charset="0"/>
              </a:rPr>
              <a:t>שביל</a:t>
            </a:r>
            <a:r>
              <a:rPr kumimoji="0" lang="he-IL" sz="16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 </a:t>
            </a:r>
            <a:r>
              <a:rPr kumimoji="0" lang="he-IL" sz="1600" b="0" i="0" u="none" strike="noStrike" kern="0" cap="none" spc="0" normalizeH="0" baseline="0" noProof="0" dirty="0">
                <a:ln>
                  <a:noFill/>
                </a:ln>
                <a:solidFill>
                  <a:sysClr val="windowText" lastClr="000000"/>
                </a:solidFill>
                <a:effectLst/>
                <a:uLnTx/>
                <a:uFillTx/>
                <a:latin typeface="Calibri" panose="020F0502020204030204"/>
                <a:ea typeface="Times New Roman" panose="02020603050405020304" pitchFamily="18" charset="0"/>
                <a:cs typeface="Arial" panose="020B0604020202020204" pitchFamily="34" charset="0"/>
              </a:rPr>
              <a:t>משימות מדברות</a:t>
            </a:r>
            <a:r>
              <a:rPr kumimoji="0" lang="he-IL" sz="16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 הוא לקט סָדור של "משימות מדברות" הפותח הזדמנויות למידה לקראת השגת מטרות הוראתיות נבחרות, כגון:</a:t>
            </a:r>
            <a:endParaRPr kumimoji="0" lang="en-US" sz="16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he-IL" sz="16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פתרון בעיות</a:t>
            </a:r>
            <a:endParaRPr kumimoji="0" lang="en-US" sz="16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Pts val="1000"/>
              <a:buFont typeface="Symbol" panose="05050102010706020507" pitchFamily="18" charset="2"/>
              <a:buChar char=""/>
              <a:tabLst>
                <a:tab pos="457200" algn="l"/>
              </a:tabLst>
              <a:defRPr/>
            </a:pPr>
            <a:r>
              <a:rPr kumimoji="0" lang="he-IL" sz="16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פיתוח מיומנויות טכניות</a:t>
            </a:r>
            <a:endParaRPr kumimoji="0" lang="en-US" sz="1600" b="0"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Pts val="1000"/>
              <a:buFont typeface="Symbol" panose="05050102010706020507" pitchFamily="18" charset="2"/>
              <a:buChar char=""/>
              <a:tabLst>
                <a:tab pos="457200" algn="l"/>
              </a:tabLst>
              <a:defRPr/>
            </a:pPr>
            <a:r>
              <a:rPr kumimoji="0" lang="he-IL" sz="16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פיתוח מיומנויות חשיבה</a:t>
            </a:r>
            <a:endParaRPr kumimoji="0" lang="en-US" sz="1600" b="0"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Pts val="1000"/>
              <a:buFont typeface="Symbol" panose="05050102010706020507" pitchFamily="18" charset="2"/>
              <a:buChar char=""/>
              <a:tabLst>
                <a:tab pos="457200" algn="l"/>
              </a:tabLst>
              <a:defRPr/>
            </a:pPr>
            <a:r>
              <a:rPr kumimoji="0" lang="he-IL" sz="16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קידום מעורבות ותחושת מסוגלות</a:t>
            </a:r>
            <a:endParaRPr kumimoji="0" lang="en-US" sz="1600" b="0"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base" latinLnBrk="0" hangingPunct="1">
              <a:lnSpc>
                <a:spcPct val="107000"/>
              </a:lnSpc>
              <a:spcBef>
                <a:spcPts val="0"/>
              </a:spcBef>
              <a:spcAft>
                <a:spcPts val="0"/>
              </a:spcAft>
              <a:buClrTx/>
              <a:buSzPts val="1000"/>
              <a:buFont typeface="Symbol" panose="05050102010706020507" pitchFamily="18" charset="2"/>
              <a:buChar char=""/>
              <a:tabLst>
                <a:tab pos="457200" algn="l"/>
              </a:tabLst>
              <a:defRPr/>
            </a:pPr>
            <a:r>
              <a:rPr kumimoji="0" lang="he-IL" sz="16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הפיכת טעויות למנוף ללמידה</a:t>
            </a:r>
            <a:endParaRPr kumimoji="0" lang="en-US" sz="1600" b="0" i="0" u="none" strike="noStrike" kern="0" cap="none" spc="0" normalizeH="0" baseline="0" noProof="0" dirty="0">
              <a:ln>
                <a:noFill/>
              </a:ln>
              <a:solidFill>
                <a:srgbClr val="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base" latinLnBrk="0" hangingPunct="1">
              <a:lnSpc>
                <a:spcPct val="107000"/>
              </a:lnSpc>
              <a:spcBef>
                <a:spcPts val="0"/>
              </a:spcBef>
              <a:spcAft>
                <a:spcPts val="0"/>
              </a:spcAft>
              <a:buClrTx/>
              <a:buSzTx/>
              <a:buFontTx/>
              <a:buNone/>
              <a:tabLst/>
              <a:defRPr/>
            </a:pPr>
            <a:r>
              <a:rPr kumimoji="0" lang="he-IL" sz="1100" b="0" i="0" u="none" strike="noStrike" kern="0" cap="none" spc="0" normalizeH="0" baseline="0" noProof="0" dirty="0">
                <a:ln>
                  <a:noFill/>
                </a:ln>
                <a:solidFill>
                  <a:srgbClr val="000000"/>
                </a:solidFill>
                <a:effectLst/>
                <a:uLnTx/>
                <a:uFillTx/>
                <a:latin typeface="Calibri" panose="020F0502020204030204"/>
                <a:ea typeface="Times New Roman" panose="02020603050405020304" pitchFamily="18" charset="0"/>
                <a:cs typeface="Arial" panose="020B0604020202020204" pitchFamily="34"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defTabSz="914400" eaLnBrk="1" fontAlgn="auto" latinLnBrk="0" hangingPunct="1">
              <a:lnSpc>
                <a:spcPct val="107000"/>
              </a:lnSpc>
              <a:spcBef>
                <a:spcPts val="0"/>
              </a:spcBef>
              <a:spcAft>
                <a:spcPts val="80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1197483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Grp="1" noChangeArrowheads="1"/>
          </p:cNvSpPr>
          <p:nvPr>
            <p:ph type="ctrTitle"/>
          </p:nvPr>
        </p:nvSpPr>
        <p:spPr bwMode="auto">
          <a:xfrm>
            <a:off x="1524000" y="1122362"/>
            <a:ext cx="9144000" cy="3499513"/>
          </a:xfrm>
          <a:prstGeom prst="rect">
            <a:avLst/>
          </a:prstGeom>
          <a:solidFill>
            <a:srgbClr val="FFFFFF"/>
          </a:solidFill>
          <a:ln w="9525">
            <a:solidFill>
              <a:srgbClr val="00B050"/>
            </a:solidFill>
            <a:miter lim="800000"/>
            <a:headEnd/>
            <a:tailEnd/>
          </a:ln>
        </p:spPr>
        <p:txBody>
          <a:bodyPr rot="0" vert="horz" wrap="square" lIns="91440" tIns="45720" rIns="91440" bIns="45720" anchor="t" anchorCtr="0">
            <a:noAutofit/>
          </a:bodyPr>
          <a:lstStyle/>
          <a:p>
            <a:pPr marL="457200" algn="ctr" rtl="1" fontAlgn="base">
              <a:lnSpc>
                <a:spcPct val="107000"/>
              </a:lnSpc>
              <a:spcAft>
                <a:spcPts val="0"/>
              </a:spcAft>
            </a:pPr>
            <a:r>
              <a:rPr lang="he-IL" sz="1100" u="none" strike="noStrike"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228600" algn="ctr" rtl="1" fontAlgn="base">
              <a:lnSpc>
                <a:spcPct val="107000"/>
              </a:lnSpc>
              <a:spcAft>
                <a:spcPts val="0"/>
              </a:spcAft>
            </a:pPr>
            <a:r>
              <a:rPr lang="he-IL"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הגדרה 3: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457200" algn="ctr" rtl="1" fontAlgn="base">
              <a:lnSpc>
                <a:spcPct val="107000"/>
              </a:lnSpc>
              <a:spcAft>
                <a:spcPts val="0"/>
              </a:spcAft>
            </a:pPr>
            <a:r>
              <a:rPr lang="he-IL" sz="2800" b="1" i="1" dirty="0">
                <a:solidFill>
                  <a:srgbClr val="1F4E79"/>
                </a:solidFill>
                <a:effectLst/>
                <a:latin typeface="Calibri" panose="020F0502020204030204" pitchFamily="34" charset="0"/>
                <a:ea typeface="Times New Roman" panose="02020603050405020304" pitchFamily="18" charset="0"/>
                <a:cs typeface="Arial" panose="020B0604020202020204" pitchFamily="34" charset="0"/>
              </a:rPr>
              <a:t>שביל</a:t>
            </a:r>
            <a:r>
              <a:rPr lang="he-IL" sz="2800" b="1" i="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he-IL" sz="2800" b="1" i="1" dirty="0">
                <a:solidFill>
                  <a:srgbClr val="FFC000"/>
                </a:solidFill>
                <a:effectLst/>
                <a:latin typeface="Calibri" panose="020F0502020204030204" pitchFamily="34" charset="0"/>
                <a:ea typeface="Times New Roman" panose="02020603050405020304" pitchFamily="18" charset="0"/>
                <a:cs typeface="Arial" panose="020B0604020202020204" pitchFamily="34" charset="0"/>
              </a:rPr>
              <a:t>משימות מדברות</a:t>
            </a:r>
            <a:r>
              <a:rPr lang="he-IL" sz="2800" b="1" i="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he-IL" sz="2800" b="1" i="1"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t>מוצלח</a:t>
            </a:r>
            <a:br>
              <a:rPr lang="he-IL" sz="2800" b="1" i="1"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b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457200" algn="ctr" rtl="1" fontAlgn="base">
              <a:lnSpc>
                <a:spcPct val="107000"/>
              </a:lnSpc>
              <a:spcAft>
                <a:spcPts val="0"/>
              </a:spcAft>
            </a:pPr>
            <a:r>
              <a:rPr lang="he-IL" sz="1100" u="none" strike="noStrike"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בקהילה שלנו, שביל משימות מדברות ייחשב ל"</a:t>
            </a:r>
            <a:r>
              <a:rPr lang="he-IL" sz="1800" i="1" dirty="0">
                <a:solidFill>
                  <a:srgbClr val="00B050"/>
                </a:solidFill>
                <a:effectLst/>
                <a:latin typeface="Calibri" panose="020F0502020204030204" pitchFamily="34" charset="0"/>
                <a:ea typeface="Times New Roman" panose="02020603050405020304" pitchFamily="18" charset="0"/>
                <a:cs typeface="Arial" panose="020B0604020202020204" pitchFamily="34" charset="0"/>
              </a:rPr>
              <a:t>מוצלח</a:t>
            </a:r>
            <a:r>
              <a:rPr lang="he-IL"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br>
              <a:rPr lang="he-IL"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br>
            <a:r>
              <a:rPr lang="he-IL"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כאשר הפעלתו בכיתות על ידי חברי הקהילה תהיה מלֻווה בנתונים אמפיריים המעידים על השגת המטרות שנבחרו (או חלקן).</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55719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5013" y="319495"/>
            <a:ext cx="8305815" cy="5931648"/>
          </a:xfrm>
        </p:spPr>
      </p:pic>
      <p:sp>
        <p:nvSpPr>
          <p:cNvPr id="5" name="Title 4"/>
          <p:cNvSpPr>
            <a:spLocks noGrp="1"/>
          </p:cNvSpPr>
          <p:nvPr>
            <p:ph type="title"/>
          </p:nvPr>
        </p:nvSpPr>
        <p:spPr/>
        <p:txBody>
          <a:bodyPr/>
          <a:lstStyle/>
          <a:p>
            <a:r>
              <a:rPr lang="en-US" dirty="0" smtClean="0"/>
              <a:t>ס</a:t>
            </a:r>
            <a:r>
              <a:rPr lang="he-IL" dirty="0" smtClean="0"/>
              <a:t>דרו את אוסף המשימות על מנת לממש מטרה ידועה מראש</a:t>
            </a:r>
            <a:endParaRPr lang="en-US" dirty="0"/>
          </a:p>
        </p:txBody>
      </p:sp>
    </p:spTree>
    <p:extLst>
      <p:ext uri="{BB962C8B-B14F-4D97-AF65-F5344CB8AC3E}">
        <p14:creationId xmlns:p14="http://schemas.microsoft.com/office/powerpoint/2010/main" val="3499296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098" y="432969"/>
            <a:ext cx="9335803" cy="5992061"/>
          </a:xfrm>
          <a:prstGeom prst="rect">
            <a:avLst/>
          </a:prstGeom>
        </p:spPr>
      </p:pic>
      <p:sp>
        <p:nvSpPr>
          <p:cNvPr id="2" name="Title 1"/>
          <p:cNvSpPr>
            <a:spLocks noGrp="1"/>
          </p:cNvSpPr>
          <p:nvPr>
            <p:ph type="ctrTitle"/>
          </p:nvPr>
        </p:nvSpPr>
        <p:spPr/>
        <p:txBody>
          <a:bodyPr/>
          <a:lstStyle/>
          <a:p>
            <a:r>
              <a:rPr lang="en-US" dirty="0" smtClean="0"/>
              <a:t>ח</a:t>
            </a:r>
            <a:r>
              <a:rPr lang="he-IL" dirty="0" smtClean="0"/>
              <a:t>יפוש מטרות</a:t>
            </a:r>
            <a:endParaRPr lang="en-US" dirty="0"/>
          </a:p>
        </p:txBody>
      </p:sp>
    </p:spTree>
    <p:extLst>
      <p:ext uri="{BB962C8B-B14F-4D97-AF65-F5344CB8AC3E}">
        <p14:creationId xmlns:p14="http://schemas.microsoft.com/office/powerpoint/2010/main" val="814572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he-IL" dirty="0"/>
              <a:t>לקראת </a:t>
            </a:r>
            <a:r>
              <a:rPr lang="he-IL" dirty="0" err="1"/>
              <a:t>מחקרון</a:t>
            </a:r>
            <a:r>
              <a:rPr lang="he-IL" dirty="0"/>
              <a:t>...</a:t>
            </a:r>
            <a:endParaRPr lang="en-US" dirty="0"/>
          </a:p>
        </p:txBody>
      </p:sp>
      <p:sp>
        <p:nvSpPr>
          <p:cNvPr id="3" name="Content Placeholder 2"/>
          <p:cNvSpPr>
            <a:spLocks noGrp="1"/>
          </p:cNvSpPr>
          <p:nvPr>
            <p:ph idx="1"/>
          </p:nvPr>
        </p:nvSpPr>
        <p:spPr/>
        <p:txBody>
          <a:bodyPr>
            <a:normAutofit fontScale="92500" lnSpcReduction="20000"/>
          </a:bodyPr>
          <a:lstStyle/>
          <a:p>
            <a:pPr algn="r" rtl="1"/>
            <a:r>
              <a:rPr lang="he-IL" dirty="0"/>
              <a:t>1. בחרו נושא מתמטי שאתם מלמדים כעת.</a:t>
            </a:r>
          </a:p>
          <a:p>
            <a:pPr algn="r" rtl="1"/>
            <a:endParaRPr lang="he-IL" dirty="0"/>
          </a:p>
          <a:p>
            <a:pPr algn="r" rtl="1"/>
            <a:r>
              <a:rPr lang="he-IL" dirty="0"/>
              <a:t>2. הציבו "משימת מטרה".</a:t>
            </a:r>
          </a:p>
          <a:p>
            <a:pPr marL="0" indent="0" algn="r" rtl="1">
              <a:buNone/>
            </a:pPr>
            <a:endParaRPr lang="he-IL" dirty="0"/>
          </a:p>
          <a:p>
            <a:pPr marL="0" indent="0" algn="r" rtl="1">
              <a:buNone/>
            </a:pPr>
            <a:r>
              <a:rPr lang="he-IL" dirty="0"/>
              <a:t>	</a:t>
            </a:r>
            <a:r>
              <a:rPr lang="he-IL" sz="1500" dirty="0"/>
              <a:t>למשל, בעיה שהתלמידים עדיין לא יודעים לפתור, </a:t>
            </a:r>
          </a:p>
          <a:p>
            <a:pPr marL="0" indent="0" algn="r" rtl="1">
              <a:buNone/>
            </a:pPr>
            <a:r>
              <a:rPr lang="he-IL" sz="1500" dirty="0"/>
              <a:t>	ויוכלו להתמודד אתה בעקבות ה"שביל" </a:t>
            </a:r>
          </a:p>
          <a:p>
            <a:pPr algn="r" rtl="1"/>
            <a:endParaRPr lang="he-IL" dirty="0"/>
          </a:p>
          <a:p>
            <a:pPr algn="r" rtl="1"/>
            <a:r>
              <a:rPr lang="he-IL" dirty="0"/>
              <a:t>3. בנו שביל משימות מדברות שמוביל, לדעתכם, לקידום מטרה זו.</a:t>
            </a:r>
          </a:p>
          <a:p>
            <a:pPr algn="r" rtl="1"/>
            <a:endParaRPr lang="he-IL" dirty="0"/>
          </a:p>
          <a:p>
            <a:pPr algn="r" rtl="1"/>
            <a:endParaRPr lang="he-IL" dirty="0"/>
          </a:p>
          <a:p>
            <a:pPr marL="0" indent="0" algn="r" rtl="1">
              <a:buNone/>
            </a:pPr>
            <a:r>
              <a:rPr lang="he-IL" dirty="0"/>
              <a:t>                                                                             המשך יבוא...</a:t>
            </a:r>
            <a:endParaRPr lang="en-US" dirty="0"/>
          </a:p>
        </p:txBody>
      </p:sp>
    </p:spTree>
    <p:extLst>
      <p:ext uri="{BB962C8B-B14F-4D97-AF65-F5344CB8AC3E}">
        <p14:creationId xmlns:p14="http://schemas.microsoft.com/office/powerpoint/2010/main" val="3580381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78496" y="2186263"/>
            <a:ext cx="9603275" cy="3612591"/>
          </a:xfrm>
          <a:prstGeom prst="wedgeEllipseCallout">
            <a:avLst>
              <a:gd name="adj1" fmla="val 59424"/>
              <a:gd name="adj2" fmla="val -59243"/>
            </a:avLst>
          </a:prstGeom>
          <a:no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r" defTabSz="914400" rtl="1" eaLnBrk="1" fontAlgn="auto" latinLnBrk="0" hangingPunct="1">
              <a:lnSpc>
                <a:spcPct val="107000"/>
              </a:lnSpc>
              <a:spcBef>
                <a:spcPts val="0"/>
              </a:spcBef>
              <a:spcAft>
                <a:spcPts val="0"/>
              </a:spcAft>
              <a:buClrTx/>
              <a:buSzTx/>
              <a:buFontTx/>
              <a:buNone/>
              <a:tabLst/>
              <a:defRPr/>
            </a:pPr>
            <a:r>
              <a:rPr kumimoji="0" lang="he-IL" sz="1400" b="1" i="0" u="none" strike="noStrike" kern="0" cap="none" spc="0" normalizeH="0" baseline="0" noProof="0" dirty="0" smtClean="0">
                <a:ln>
                  <a:noFill/>
                </a:ln>
                <a:solidFill>
                  <a:srgbClr val="000000"/>
                </a:solidFill>
                <a:effectLst/>
                <a:uLnTx/>
                <a:uFillTx/>
                <a:latin typeface="Calibri" panose="020F0502020204030204"/>
                <a:ea typeface="Times New Roman" panose="02020603050405020304" pitchFamily="18" charset="0"/>
                <a:cs typeface="Times New Roman" panose="02020603050405020304" pitchFamily="18" charset="0"/>
              </a:rPr>
              <a:t> </a:t>
            </a:r>
            <a:endParaRPr kumimoji="0" lang="en-US" sz="1100" b="0"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he-IL" sz="3600" b="1" i="0" u="none" strike="noStrike" kern="0" cap="none" spc="0" normalizeH="0" baseline="0" noProof="0" dirty="0" smtClean="0">
                <a:ln>
                  <a:noFill/>
                </a:ln>
                <a:solidFill>
                  <a:srgbClr val="000000"/>
                </a:solidFill>
                <a:effectLst/>
                <a:uLnTx/>
                <a:uFillTx/>
                <a:latin typeface="Bahnschrift SemiLight SemiConde" panose="020B0502040204020203" pitchFamily="34" charset="0"/>
                <a:ea typeface="Times New Roman" panose="02020603050405020304" pitchFamily="18" charset="0"/>
                <a:cs typeface="Times New Roman" panose="02020603050405020304" pitchFamily="18" charset="0"/>
              </a:rPr>
              <a:t>איך מעצבים ומפעילים</a:t>
            </a:r>
            <a:r>
              <a:rPr kumimoji="0" lang="he-IL" sz="3600" b="1" i="0" u="none" strike="noStrike" kern="0" cap="none" spc="0" normalizeH="0" baseline="0" noProof="0" dirty="0" smtClean="0">
                <a:ln>
                  <a:noFill/>
                </a:ln>
                <a:solidFill>
                  <a:srgbClr val="000000"/>
                </a:solidFill>
                <a:effectLst/>
                <a:uLnTx/>
                <a:uFillTx/>
                <a:latin typeface="Calibri" panose="020F0502020204030204"/>
                <a:ea typeface="Times New Roman" panose="02020603050405020304" pitchFamily="18" charset="0"/>
                <a:cs typeface="Bahnschrift SemiLight SemiConde" panose="020B0502040204020203" pitchFamily="34" charset="0"/>
              </a:rPr>
              <a:t> </a:t>
            </a:r>
            <a:r>
              <a:rPr kumimoji="0" lang="he-IL" sz="3600" b="1" i="0" u="none" strike="noStrike" kern="0" cap="none" spc="0" normalizeH="0" baseline="0" noProof="0" dirty="0" smtClean="0">
                <a:ln>
                  <a:noFill/>
                </a:ln>
                <a:solidFill>
                  <a:srgbClr val="1F4E79"/>
                </a:solidFill>
                <a:effectLst/>
                <a:uLnTx/>
                <a:uFillTx/>
                <a:latin typeface="Bahnschrift SemiLight SemiConde" panose="020B0502040204020203" pitchFamily="34" charset="0"/>
                <a:ea typeface="Times New Roman" panose="02020603050405020304" pitchFamily="18" charset="0"/>
                <a:cs typeface="Times New Roman" panose="02020603050405020304" pitchFamily="18" charset="0"/>
              </a:rPr>
              <a:t>שבילים</a:t>
            </a:r>
            <a:r>
              <a:rPr kumimoji="0" lang="he-IL" sz="3600" b="1" i="0" u="none" strike="noStrike" kern="0" cap="none" spc="0" normalizeH="0" baseline="0" noProof="0" dirty="0" smtClean="0">
                <a:ln>
                  <a:noFill/>
                </a:ln>
                <a:solidFill>
                  <a:srgbClr val="000000"/>
                </a:solidFill>
                <a:effectLst/>
                <a:uLnTx/>
                <a:uFillTx/>
                <a:latin typeface="Bahnschrift SemiLight SemiConde" panose="020B0502040204020203" pitchFamily="34" charset="0"/>
                <a:ea typeface="Times New Roman" panose="02020603050405020304" pitchFamily="18" charset="0"/>
                <a:cs typeface="Times New Roman" panose="02020603050405020304" pitchFamily="18" charset="0"/>
              </a:rPr>
              <a:t> </a:t>
            </a:r>
            <a:r>
              <a:rPr kumimoji="0" lang="he-IL" sz="3600" b="1" i="0" u="none" strike="noStrike" kern="0" cap="none" spc="0" normalizeH="0" baseline="0" noProof="0" dirty="0" smtClean="0">
                <a:ln>
                  <a:noFill/>
                </a:ln>
                <a:solidFill>
                  <a:srgbClr val="00B050"/>
                </a:solidFill>
                <a:effectLst/>
                <a:uLnTx/>
                <a:uFillTx/>
                <a:latin typeface="Bahnschrift SemiLight SemiConde" panose="020B0502040204020203" pitchFamily="34" charset="0"/>
                <a:ea typeface="Times New Roman" panose="02020603050405020304" pitchFamily="18" charset="0"/>
                <a:cs typeface="Times New Roman" panose="02020603050405020304" pitchFamily="18" charset="0"/>
              </a:rPr>
              <a:t>מוצלחים </a:t>
            </a:r>
            <a:endParaRPr kumimoji="0" lang="en-US" sz="3600" b="0" i="0" u="none" strike="noStrike" kern="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en-US" sz="3600" b="1" i="0" u="none" strike="noStrike" kern="0" cap="none" spc="0" normalizeH="0" baseline="0" noProof="0" dirty="0" smtClean="0">
                <a:ln>
                  <a:noFill/>
                </a:ln>
                <a:solidFill>
                  <a:srgbClr val="00B050"/>
                </a:solidFill>
                <a:effectLst/>
                <a:uLnTx/>
                <a:uFillTx/>
                <a:latin typeface="Bahnschrift SemiLight SemiConde" panose="020B0502040204020203" pitchFamily="34" charset="0"/>
                <a:ea typeface="Times New Roman" panose="02020603050405020304" pitchFamily="18" charset="0"/>
                <a:cs typeface="Times New Roman" panose="02020603050405020304" pitchFamily="18" charset="0"/>
              </a:rPr>
              <a:t>                 </a:t>
            </a:r>
            <a:r>
              <a:rPr kumimoji="0" lang="he-IL" sz="3600" b="1" i="0" u="none" strike="noStrike" kern="0" cap="none" spc="0" normalizeH="0" baseline="0" noProof="0" dirty="0">
                <a:ln>
                  <a:noFill/>
                </a:ln>
                <a:solidFill>
                  <a:sysClr val="windowText" lastClr="000000"/>
                </a:solidFill>
                <a:effectLst/>
                <a:uLnTx/>
                <a:uFillTx/>
                <a:latin typeface="Bahnschrift SemiLight SemiConde" panose="020B0502040204020203" pitchFamily="34" charset="0"/>
                <a:ea typeface="Times New Roman" panose="02020603050405020304" pitchFamily="18" charset="0"/>
                <a:cs typeface="Times New Roman" panose="02020603050405020304" pitchFamily="18" charset="0"/>
              </a:rPr>
              <a:t>ש</a:t>
            </a:r>
            <a:r>
              <a:rPr kumimoji="0" lang="he-IL" sz="3600" b="1" i="0" u="none" strike="noStrike" kern="0" cap="none" spc="0" normalizeH="0" baseline="0" noProof="0" dirty="0">
                <a:ln>
                  <a:noFill/>
                </a:ln>
                <a:solidFill>
                  <a:srgbClr val="000000"/>
                </a:solidFill>
                <a:effectLst/>
                <a:uLnTx/>
                <a:uFillTx/>
                <a:latin typeface="Bahnschrift SemiLight SemiConde" panose="020B0502040204020203" pitchFamily="34" charset="0"/>
                <a:ea typeface="Times New Roman" panose="02020603050405020304" pitchFamily="18" charset="0"/>
                <a:cs typeface="Times New Roman" panose="02020603050405020304" pitchFamily="18" charset="0"/>
              </a:rPr>
              <a:t>ל </a:t>
            </a:r>
            <a:r>
              <a:rPr kumimoji="0" lang="he-IL" sz="3600" b="1" i="0" u="none" strike="noStrike" kern="0" cap="none" spc="0" normalizeH="0" baseline="0" noProof="0" dirty="0">
                <a:ln>
                  <a:noFill/>
                </a:ln>
                <a:solidFill>
                  <a:srgbClr val="FFC000"/>
                </a:solidFill>
                <a:effectLst/>
                <a:uLnTx/>
                <a:uFillTx/>
                <a:latin typeface="Bahnschrift SemiLight SemiConde" panose="020B0502040204020203" pitchFamily="34" charset="0"/>
                <a:ea typeface="Times New Roman" panose="02020603050405020304" pitchFamily="18" charset="0"/>
                <a:cs typeface="Times New Roman" panose="02020603050405020304" pitchFamily="18" charset="0"/>
              </a:rPr>
              <a:t>משימות מדברות</a:t>
            </a:r>
            <a:r>
              <a:rPr kumimoji="0" lang="he-IL" sz="3600" b="1" i="0" u="none" strike="noStrike" kern="0" cap="none" spc="0" normalizeH="0" baseline="0" noProof="0" dirty="0">
                <a:ln>
                  <a:noFill/>
                </a:ln>
                <a:solidFill>
                  <a:srgbClr val="000000"/>
                </a:solidFill>
                <a:effectLst/>
                <a:uLnTx/>
                <a:uFillTx/>
                <a:latin typeface="Bahnschrift SemiLight SemiConde" panose="020B0502040204020203" pitchFamily="34" charset="0"/>
                <a:ea typeface="Times New Roman" panose="02020603050405020304" pitchFamily="18" charset="0"/>
                <a:cs typeface="Times New Roman" panose="02020603050405020304" pitchFamily="18" charset="0"/>
              </a:rPr>
              <a:t>?</a:t>
            </a:r>
            <a:endParaRPr kumimoji="0" lang="en-US" sz="36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914400" marR="0" lvl="0" indent="457200" algn="ctr" defTabSz="914400" rtl="1" eaLnBrk="1" fontAlgn="auto" latinLnBrk="0" hangingPunct="1">
              <a:lnSpc>
                <a:spcPct val="107000"/>
              </a:lnSpc>
              <a:spcBef>
                <a:spcPts val="0"/>
              </a:spcBef>
              <a:spcAft>
                <a:spcPts val="0"/>
              </a:spcAft>
              <a:buClrTx/>
              <a:buSzTx/>
              <a:buFontTx/>
              <a:buNone/>
              <a:tabLst/>
              <a:defRPr/>
            </a:pPr>
            <a:r>
              <a:rPr kumimoji="0" lang="en-US" sz="3600" b="1"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endParaRPr kumimoji="0" lang="en-US" sz="36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 </a:t>
            </a:r>
          </a:p>
        </p:txBody>
      </p:sp>
      <p:sp>
        <p:nvSpPr>
          <p:cNvPr id="3" name="Title 2" hidden="1"/>
          <p:cNvSpPr>
            <a:spLocks noGrp="1"/>
          </p:cNvSpPr>
          <p:nvPr>
            <p:ph type="title"/>
          </p:nvPr>
        </p:nvSpPr>
        <p:spPr/>
        <p:txBody>
          <a:bodyPr/>
          <a:lstStyle/>
          <a:p>
            <a:pPr rtl="1" eaLnBrk="1" fontAlgn="auto" latinLnBrk="0" hangingPunct="1"/>
            <a:r>
              <a:rPr lang="he-IL" sz="3600" b="1" i="0" spc="0" baseline="0" dirty="0" smtClean="0">
                <a:ln>
                  <a:noFill/>
                </a:ln>
                <a:solidFill>
                  <a:srgbClr val="000000"/>
                </a:solidFill>
                <a:effectLst/>
                <a:latin typeface="Bahnschrift SemiLight SemiConde" panose="020B0502040204020203" pitchFamily="34" charset="0"/>
                <a:ea typeface="Times New Roman" panose="02020603050405020304" pitchFamily="18" charset="0"/>
                <a:cs typeface="Times New Roman" panose="02020603050405020304" pitchFamily="18" charset="0"/>
              </a:rPr>
              <a:t>איך מעצבים ומפעילים</a:t>
            </a:r>
            <a:r>
              <a:rPr lang="he-IL" sz="3600" b="1" i="0" spc="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e-IL" sz="3600" b="1" i="0" spc="0" baseline="0" dirty="0" smtClean="0">
                <a:ln>
                  <a:noFill/>
                </a:ln>
                <a:solidFill>
                  <a:srgbClr val="1F4E79"/>
                </a:solidFill>
                <a:effectLst/>
                <a:latin typeface="Bahnschrift SemiLight SemiConde" panose="020B0502040204020203" pitchFamily="34" charset="0"/>
                <a:ea typeface="Times New Roman" panose="02020603050405020304" pitchFamily="18" charset="0"/>
                <a:cs typeface="Times New Roman" panose="02020603050405020304" pitchFamily="18" charset="0"/>
              </a:rPr>
              <a:t>שבילים</a:t>
            </a:r>
            <a:r>
              <a:rPr lang="he-IL" sz="3600" b="1" i="0" spc="0" baseline="0" dirty="0" smtClean="0">
                <a:ln>
                  <a:noFill/>
                </a:ln>
                <a:solidFill>
                  <a:srgbClr val="000000"/>
                </a:solidFill>
                <a:effectLst/>
                <a:latin typeface="Bahnschrift SemiLight SemiConde" panose="020B0502040204020203" pitchFamily="34" charset="0"/>
                <a:ea typeface="Times New Roman" panose="02020603050405020304" pitchFamily="18" charset="0"/>
                <a:cs typeface="Bahnschrift SemiLight SemiConde" panose="020B0502040204020203" pitchFamily="34" charset="0"/>
              </a:rPr>
              <a:t> </a:t>
            </a:r>
            <a:r>
              <a:rPr lang="he-IL" sz="3600" b="1" i="0" spc="0" baseline="0" dirty="0" smtClean="0">
                <a:ln>
                  <a:noFill/>
                </a:ln>
                <a:solidFill>
                  <a:srgbClr val="00B050"/>
                </a:solidFill>
                <a:effectLst/>
                <a:latin typeface="Bahnschrift SemiLight SemiConde" panose="020B0502040204020203" pitchFamily="34" charset="0"/>
                <a:ea typeface="Times New Roman" panose="02020603050405020304" pitchFamily="18" charset="0"/>
                <a:cs typeface="Times New Roman" panose="02020603050405020304" pitchFamily="18" charset="0"/>
              </a:rPr>
              <a:t>מוצלחים </a:t>
            </a:r>
            <a:endParaRPr lang="en-US" dirty="0" smtClean="0">
              <a:effectLst/>
            </a:endParaRPr>
          </a:p>
          <a:p>
            <a:pPr rtl="1" eaLnBrk="1" fontAlgn="auto" latinLnBrk="0" hangingPunct="1"/>
            <a:r>
              <a:rPr lang="en-US" sz="3600" b="1" i="0" spc="0" baseline="0" dirty="0" smtClean="0">
                <a:ln>
                  <a:noFill/>
                </a:ln>
                <a:solidFill>
                  <a:srgbClr val="00B050"/>
                </a:solidFill>
                <a:effectLst/>
                <a:latin typeface="Bahnschrift SemiLight SemiConde" panose="020B0502040204020203" pitchFamily="34" charset="0"/>
                <a:ea typeface="Times New Roman" panose="02020603050405020304" pitchFamily="18" charset="0"/>
                <a:cs typeface="Times New Roman" panose="02020603050405020304" pitchFamily="18" charset="0"/>
              </a:rPr>
              <a:t>                 </a:t>
            </a:r>
            <a:r>
              <a:rPr lang="he-IL" sz="3600" b="1" i="0" spc="0" baseline="0" dirty="0" smtClean="0">
                <a:ln>
                  <a:noFill/>
                </a:ln>
                <a:solidFill>
                  <a:srgbClr val="000000"/>
                </a:solidFill>
                <a:effectLst/>
                <a:latin typeface="Bahnschrift SemiLight SemiConde" panose="020B0502040204020203" pitchFamily="34" charset="0"/>
                <a:ea typeface="Times New Roman" panose="02020603050405020304" pitchFamily="18" charset="0"/>
                <a:cs typeface="Times New Roman" panose="02020603050405020304" pitchFamily="18" charset="0"/>
              </a:rPr>
              <a:t>של </a:t>
            </a:r>
            <a:r>
              <a:rPr lang="he-IL" sz="3600" b="1" i="0" spc="0" baseline="0" dirty="0" smtClean="0">
                <a:ln>
                  <a:noFill/>
                </a:ln>
                <a:solidFill>
                  <a:srgbClr val="FFC000"/>
                </a:solidFill>
                <a:effectLst/>
                <a:latin typeface="Bahnschrift SemiLight SemiConde" panose="020B0502040204020203" pitchFamily="34" charset="0"/>
                <a:ea typeface="Times New Roman" panose="02020603050405020304" pitchFamily="18" charset="0"/>
                <a:cs typeface="Times New Roman" panose="02020603050405020304" pitchFamily="18" charset="0"/>
              </a:rPr>
              <a:t>משימות מדברות</a:t>
            </a:r>
            <a:r>
              <a:rPr lang="he-IL" sz="3600" b="1" i="0" spc="0" baseline="0" dirty="0" smtClean="0">
                <a:ln>
                  <a:noFill/>
                </a:ln>
                <a:solidFill>
                  <a:srgbClr val="000000"/>
                </a:solidFill>
                <a:effectLst/>
                <a:latin typeface="Bahnschrift SemiLight SemiConde" panose="020B0502040204020203" pitchFamily="34" charset="0"/>
                <a:ea typeface="Times New Roman" panose="02020603050405020304" pitchFamily="18" charset="0"/>
                <a:cs typeface="Bahnschrift SemiLight SemiConde" panose="020B0502040204020203" pitchFamily="34" charset="0"/>
              </a:rPr>
              <a:t>?</a:t>
            </a:r>
            <a:endParaRPr lang="en-US" dirty="0" smtClean="0">
              <a:effectLst/>
            </a:endParaRPr>
          </a:p>
          <a:p>
            <a:endParaRPr lang="en-US" dirty="0"/>
          </a:p>
        </p:txBody>
      </p:sp>
    </p:spTree>
    <p:extLst>
      <p:ext uri="{BB962C8B-B14F-4D97-AF65-F5344CB8AC3E}">
        <p14:creationId xmlns:p14="http://schemas.microsoft.com/office/powerpoint/2010/main" val="1366402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TotalTime>
  <Words>52</Words>
  <Application>Microsoft Office PowerPoint</Application>
  <PresentationFormat>Widescreen</PresentationFormat>
  <Paragraphs>64</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Aharoni</vt:lpstr>
      <vt:lpstr>Arial</vt:lpstr>
      <vt:lpstr>Bahnschrift SemiLight SemiConde</vt:lpstr>
      <vt:lpstr>Calibri</vt:lpstr>
      <vt:lpstr>Calibri Light</vt:lpstr>
      <vt:lpstr>Symbol</vt:lpstr>
      <vt:lpstr>Times New Roman</vt:lpstr>
      <vt:lpstr>Office Theme</vt:lpstr>
      <vt:lpstr>קהילת מש"ל רחובות</vt:lpstr>
      <vt:lpstr>  הגדרה 1:  משימה מדברת   "משימה מדברת" היא משימה מתמטית שמשולבת בסיטואציית הוראה הכוללת התנסות, שיח ורפלקציה.     כמה דוגמאות למשימות מדברות:  תרגיל לפני מבחן שמזמן טעות אופיינית ודיון בה, שאלה שניתנת במבחן ונדונה עם התלמידים לאחריו,  משימת חקר שניתנת בשיעור ודורשת תיווך באמצעות רמזים ודוגמאות,  משימה שניתנת לשיעורי-בית ומאפשרת התנסות ודיון משמעותי,  משימה שניתנת כעבודת קיץ וגוררת בהמשך שיח מגשר סביב שאלות שמעלים התלמידים ועוד...  כמה דוגמאות למשימות "לא מדברות": משימה שפתרונה הנכון הוצג על הלוח על ידי תלמיד, המורה אישר את הפתרון ועובר מיד למשימה הבאה, משימה שניתנה לשיעורי בית ללא משוב, תרגיל שמוצג בספר הלימוד בליווי פתרון מלא, שאלה שניתנת במבחן ומוחזרת לתלמיד עם ציון אך ללא פירוט וללא דיון המשך.    </vt:lpstr>
      <vt:lpstr>הגדרה 2:  שביל משימות מדברות </vt:lpstr>
      <vt:lpstr>  הגדרה 3:  שביל משימות מדברות מוצלח    בקהילה שלנו, שביל משימות מדברות ייחשב ל"מוצלח",  כאשר הפעלתו בכיתות על ידי חברי הקהילה תהיה מלֻווה בנתונים אמפיריים המעידים על השגת המטרות שנבחרו (או חלקן).    </vt:lpstr>
      <vt:lpstr>סדרו את אוסף המשימות על מנת לממש מטרה ידועה מראש</vt:lpstr>
      <vt:lpstr>חיפוש מטרות</vt:lpstr>
      <vt:lpstr>לקראת מחקרון...</vt:lpstr>
      <vt:lpstr>איך מעצבים ומפעילים שבילים מוצלחים                   של משימות מדברות?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קהילת מש"ל רחובות</dc:title>
  <dc:creator>Windows User</dc:creator>
  <cp:lastModifiedBy>Windows User</cp:lastModifiedBy>
  <cp:revision>8</cp:revision>
  <dcterms:created xsi:type="dcterms:W3CDTF">2019-01-13T10:16:31Z</dcterms:created>
  <dcterms:modified xsi:type="dcterms:W3CDTF">2020-03-12T09:32:50Z</dcterms:modified>
</cp:coreProperties>
</file>