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notesMasterIdLst>
    <p:notesMasterId r:id="rId18"/>
  </p:notesMasterIdLst>
  <p:sldIdLst>
    <p:sldId id="256" r:id="rId2"/>
    <p:sldId id="395" r:id="rId3"/>
    <p:sldId id="400" r:id="rId4"/>
    <p:sldId id="404" r:id="rId5"/>
    <p:sldId id="390" r:id="rId6"/>
    <p:sldId id="405" r:id="rId7"/>
    <p:sldId id="391" r:id="rId8"/>
    <p:sldId id="397" r:id="rId9"/>
    <p:sldId id="406" r:id="rId10"/>
    <p:sldId id="393" r:id="rId11"/>
    <p:sldId id="403" r:id="rId12"/>
    <p:sldId id="407" r:id="rId13"/>
    <p:sldId id="408" r:id="rId14"/>
    <p:sldId id="409" r:id="rId15"/>
    <p:sldId id="402" r:id="rId16"/>
    <p:sldId id="3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ני" initials="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591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D26A-638E-497F-91D7-94A3D7AEA4C8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7EC-8468-4B03-8628-6C7E682C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 algn="r" rtl="1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r" rtl="1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 algn="r" rtl="1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 algn="r" rtl="1">
              <a:defRPr sz="32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r" rtl="1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r" rtl="1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icaldisquisitions.blogspot.com/2016/01/the-value-of-deep-work-and-how-to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6/10/01/sharing-economy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yT7QVTBf-SDbXp1eJzha6FABXO11F0KLngmHJa-2oSQ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vegan-menu-ic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oman-opening-his-arms-wide-in-the-seashore-feast-gratitude-wallpaper-maxp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73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fpV3qSiJMAPq_B2uhySgpJ2FcXvtBg6QxMzhOwO3iY4/edit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puHkYuvj8d2oGkZjgJu4cHWrRzYs_oKn5qji9UejAZM/edit?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oup-zupka-chi%C5%84skaho-dinner-hot-313759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toddler-running-107308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537781354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4514-E5F2-4BF4-817E-01E5C865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304" y="706057"/>
            <a:ext cx="8704162" cy="3596758"/>
          </a:xfrm>
        </p:spPr>
        <p:txBody>
          <a:bodyPr anchor="ctr">
            <a:normAutofit/>
          </a:bodyPr>
          <a:lstStyle/>
          <a:p>
            <a:pPr algn="ctr"/>
            <a:br>
              <a:rPr lang="he-IL" sz="4900" dirty="0"/>
            </a:br>
            <a:r>
              <a:rPr lang="he-IL" sz="4900" dirty="0"/>
              <a:t>קהילת </a:t>
            </a:r>
            <a:r>
              <a:rPr lang="he-IL" sz="4900" dirty="0" err="1"/>
              <a:t>מהלכי"ם</a:t>
            </a:r>
            <a:r>
              <a:rPr lang="he-IL" sz="4900" dirty="0"/>
              <a:t> ארצית</a:t>
            </a:r>
            <a:br>
              <a:rPr lang="en-US" sz="3600" dirty="0"/>
            </a:br>
            <a:r>
              <a:rPr lang="he-IL" sz="2400" dirty="0"/>
              <a:t>מעלים את הרף לכיתות מתמטיקה</a:t>
            </a:r>
            <a:br>
              <a:rPr lang="he-IL" sz="2400" dirty="0"/>
            </a:br>
            <a:r>
              <a:rPr lang="he-IL" sz="2400" dirty="0"/>
              <a:t>תשפ"ב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D003-8E2A-4782-99E8-5F76293C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043" y="4587213"/>
            <a:ext cx="7830683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e-IL" sz="2600" i="1" dirty="0">
                <a:solidFill>
                  <a:schemeClr val="tx1"/>
                </a:solidFill>
              </a:rPr>
              <a:t>מפגש שלישי: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he-IL" sz="2600" i="1" dirty="0">
                <a:solidFill>
                  <a:schemeClr val="tx1"/>
                </a:solidFill>
              </a:rPr>
              <a:t>07.12.2021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אורלי גוטליב   שראל אייבר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30A7EDA-3555-44B2-8A27-5C820941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31" y="706058"/>
            <a:ext cx="6510759" cy="11588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1" y="862494"/>
            <a:ext cx="1625154" cy="8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הפעלות בכיתות</a:t>
            </a:r>
            <a:br>
              <a:rPr lang="en-US" dirty="0"/>
            </a:br>
            <a:r>
              <a:rPr lang="he-IL" sz="3100" dirty="0"/>
              <a:t>הכנה למשימות א-סינכרוניות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 </a:t>
            </a:r>
          </a:p>
          <a:p>
            <a:r>
              <a:rPr lang="en-US" dirty="0"/>
              <a:t>3</a:t>
            </a:r>
            <a:r>
              <a:rPr lang="he-IL" dirty="0"/>
              <a:t> הפעלות בכיתות של בעיות (הבעיות שונות זו מזו)</a:t>
            </a:r>
          </a:p>
          <a:p>
            <a:r>
              <a:rPr lang="he-IL" dirty="0"/>
              <a:t>כל הפעלה בין שני מפגשים סינכרוניים (אחרי המפגש השלישי [היום], הרביעי והחמישי)</a:t>
            </a:r>
          </a:p>
          <a:p>
            <a:r>
              <a:rPr lang="he-IL" dirty="0"/>
              <a:t>שיתוף מפורט באמצעות טופס רפלקציה של הפעלת בעיה</a:t>
            </a:r>
          </a:p>
        </p:txBody>
      </p:sp>
    </p:spTree>
    <p:extLst>
      <p:ext uri="{BB962C8B-B14F-4D97-AF65-F5344CB8AC3E}">
        <p14:creationId xmlns:p14="http://schemas.microsoft.com/office/powerpoint/2010/main" val="33472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/>
              <a:t>הפעלה בכיתה</a:t>
            </a:r>
            <a:br>
              <a:rPr lang="he-IL" sz="3100" dirty="0"/>
            </a:br>
            <a:r>
              <a:rPr lang="he-IL" sz="3100" dirty="0"/>
              <a:t>מתאוריה למעשה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הפעלה בכיתה דורשת הכנה יסודית לפניה, ושיתוף אחריה:</a:t>
            </a:r>
          </a:p>
          <a:p>
            <a:r>
              <a:rPr lang="he-IL" dirty="0"/>
              <a:t> בחירת הבעיה – התאמה לקבוצת גיל, רמת קושי, סילבוס, עניין המורה</a:t>
            </a:r>
          </a:p>
          <a:p>
            <a:r>
              <a:rPr lang="he-IL" dirty="0"/>
              <a:t>מעבר על </a:t>
            </a:r>
            <a:r>
              <a:rPr lang="he-IL"/>
              <a:t>טופס הרפלקציה </a:t>
            </a:r>
            <a:r>
              <a:rPr lang="he-IL" dirty="0"/>
              <a:t>טרם ההפעלה</a:t>
            </a:r>
          </a:p>
          <a:p>
            <a:r>
              <a:rPr lang="he-IL" dirty="0"/>
              <a:t>מילוי טופס הרפלקציה בסמיכות להפעלה</a:t>
            </a:r>
          </a:p>
          <a:p>
            <a:r>
              <a:rPr lang="he-IL" dirty="0"/>
              <a:t>כל מורה ת/ישתף בקצרה מהפעלה אחת שלה/ו</a:t>
            </a:r>
          </a:p>
        </p:txBody>
      </p:sp>
    </p:spTree>
    <p:extLst>
      <p:ext uri="{BB962C8B-B14F-4D97-AF65-F5344CB8AC3E}">
        <p14:creationId xmlns:p14="http://schemas.microsoft.com/office/powerpoint/2010/main" val="233865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/>
              <a:t>אפשרויות לבחירת בעיה</a:t>
            </a:r>
            <a:endParaRPr lang="he-IL" sz="3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בעיה מהמאגר (נמצא בקהילת </a:t>
            </a:r>
            <a:r>
              <a:rPr lang="he-IL" dirty="0" err="1"/>
              <a:t>מהלכי"ם</a:t>
            </a:r>
            <a:r>
              <a:rPr lang="he-IL" dirty="0"/>
              <a:t> ארצית תשפ"ב באתר </a:t>
            </a:r>
            <a:r>
              <a:rPr lang="he-IL" dirty="0" err="1"/>
              <a:t>מש"ל</a:t>
            </a:r>
            <a:r>
              <a:rPr lang="he-IL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הבעיות מאתר </a:t>
            </a:r>
            <a:r>
              <a:rPr lang="he-IL" dirty="0" err="1"/>
              <a:t>עדש"ה</a:t>
            </a:r>
            <a:r>
              <a:rPr lang="he-IL" dirty="0"/>
              <a:t> ששלחנו בקבוצת </a:t>
            </a:r>
            <a:r>
              <a:rPr lang="he-IL" dirty="0" err="1"/>
              <a:t>הווטסאפ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להפעיל בכיתות בעיה שאתם יצרתם</a:t>
            </a:r>
          </a:p>
          <a:p>
            <a:pPr marL="914400" lvl="1" indent="-514350"/>
            <a:r>
              <a:rPr lang="he-IL" b="1" dirty="0"/>
              <a:t>בחירה של בעיה שאינה מהמאגר (או הבעיות מאתר </a:t>
            </a:r>
            <a:r>
              <a:rPr lang="he-IL" b="1" dirty="0" err="1"/>
              <a:t>עדש"ה</a:t>
            </a:r>
            <a:r>
              <a:rPr lang="he-IL" b="1" dirty="0"/>
              <a:t> ששלחנו בקבוצת </a:t>
            </a:r>
            <a:r>
              <a:rPr lang="he-IL" b="1" dirty="0" err="1"/>
              <a:t>הווטסאפ</a:t>
            </a:r>
            <a:r>
              <a:rPr lang="he-IL" b="1" dirty="0"/>
              <a:t>) צריכה עיבוד משותף יחד איתנו של הבעיה ושל אופן הפעלתה בכיתה – לפני שהבעיה וההפעלה מאושרות להפעלה בכיתות</a:t>
            </a:r>
            <a:endParaRPr lang="en-US" b="1" dirty="0"/>
          </a:p>
          <a:p>
            <a:pPr marL="914400" lvl="1" indent="-514350"/>
            <a:r>
              <a:rPr lang="he-IL" b="1" dirty="0"/>
              <a:t>זהו החלק המעשי של מפגשי הקהילה </a:t>
            </a:r>
            <a:r>
              <a:rPr lang="he-IL" b="1"/>
              <a:t>(וההשתלמות) </a:t>
            </a:r>
            <a:r>
              <a:rPr lang="he-IL" b="1" dirty="0"/>
              <a:t>והוא צריך להתבצע ברצינות וקפדנות על הפרטים</a:t>
            </a:r>
          </a:p>
        </p:txBody>
      </p:sp>
    </p:spTree>
    <p:extLst>
      <p:ext uri="{BB962C8B-B14F-4D97-AF65-F5344CB8AC3E}">
        <p14:creationId xmlns:p14="http://schemas.microsoft.com/office/powerpoint/2010/main" val="178610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חשיבה ראשונית בזוגות על הפעלות בכיתה</a:t>
            </a:r>
            <a:endParaRPr lang="he-IL" sz="3100" dirty="0"/>
          </a:p>
        </p:txBody>
      </p:sp>
      <p:pic>
        <p:nvPicPr>
          <p:cNvPr id="7" name="Picture 6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F6B51B0B-D382-49B3-B62D-439C3AC1C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0500" y="3120272"/>
            <a:ext cx="5014112" cy="3356728"/>
          </a:xfrm>
          <a:prstGeom prst="rect">
            <a:avLst/>
          </a:prstGeom>
        </p:spPr>
      </p:pic>
      <p:pic>
        <p:nvPicPr>
          <p:cNvPr id="9" name="Picture 8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C5A6900D-B686-4A9A-95EA-84641CD6C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592925" y="3120272"/>
            <a:ext cx="5014112" cy="33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4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שיתופים ושאלות</a:t>
            </a:r>
            <a:endParaRPr lang="he-IL" sz="3100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1BBDB08-17DD-438B-A083-0C5F26B62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5609" y="1993137"/>
            <a:ext cx="5088903" cy="42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2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טופס רפלקציה של הפעלת בעיה</a:t>
            </a:r>
            <a:br>
              <a:rPr lang="he-IL" dirty="0"/>
            </a:br>
            <a:r>
              <a:rPr lang="he-IL" sz="3100" dirty="0"/>
              <a:t>קווים לדמותו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dirty="0"/>
              <a:t> 7 חלקים לטופס</a:t>
            </a:r>
          </a:p>
          <a:p>
            <a:r>
              <a:rPr lang="he-IL" dirty="0"/>
              <a:t>חלק 1:</a:t>
            </a:r>
            <a:r>
              <a:rPr lang="en-US" dirty="0"/>
              <a:t> </a:t>
            </a:r>
            <a:r>
              <a:rPr lang="he-IL" dirty="0"/>
              <a:t>פרטים כללים </a:t>
            </a:r>
            <a:r>
              <a:rPr lang="he-IL" sz="2000" dirty="0"/>
              <a:t>(של המפעיל והכיתה)</a:t>
            </a:r>
            <a:endParaRPr lang="he-IL" dirty="0"/>
          </a:p>
          <a:p>
            <a:r>
              <a:rPr lang="he-IL" dirty="0"/>
              <a:t>חלק 2: תיאור הבעיה</a:t>
            </a:r>
          </a:p>
          <a:p>
            <a:r>
              <a:rPr lang="he-IL" dirty="0"/>
              <a:t>חלק 3:</a:t>
            </a:r>
            <a:r>
              <a:rPr lang="en-US" dirty="0"/>
              <a:t> </a:t>
            </a:r>
            <a:r>
              <a:rPr lang="he-IL" dirty="0"/>
              <a:t>מבט כללי על הפעלת הבעיה</a:t>
            </a:r>
          </a:p>
          <a:p>
            <a:r>
              <a:rPr lang="he-IL" dirty="0"/>
              <a:t>חלק 4:</a:t>
            </a:r>
            <a:r>
              <a:rPr lang="en-US" dirty="0"/>
              <a:t> </a:t>
            </a:r>
            <a:r>
              <a:rPr lang="he-IL" dirty="0"/>
              <a:t>שיגור הבעיה</a:t>
            </a:r>
          </a:p>
          <a:p>
            <a:r>
              <a:rPr lang="he-IL" dirty="0"/>
              <a:t>חלק 5: בעת פתרון הבעיה</a:t>
            </a:r>
          </a:p>
          <a:p>
            <a:r>
              <a:rPr lang="he-IL" dirty="0"/>
              <a:t>חלק 6: דיון על הבעיה</a:t>
            </a:r>
          </a:p>
          <a:p>
            <a:r>
              <a:rPr lang="he-IL" dirty="0"/>
              <a:t>חלק 7:</a:t>
            </a:r>
            <a:r>
              <a:rPr lang="en-US" dirty="0"/>
              <a:t> </a:t>
            </a:r>
            <a:r>
              <a:rPr lang="he-IL" dirty="0"/>
              <a:t>מבט לאחור</a:t>
            </a:r>
          </a:p>
        </p:txBody>
      </p:sp>
    </p:spTree>
    <p:extLst>
      <p:ext uri="{BB962C8B-B14F-4D97-AF65-F5344CB8AC3E}">
        <p14:creationId xmlns:p14="http://schemas.microsoft.com/office/powerpoint/2010/main" val="55531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סיכום</a:t>
            </a:r>
            <a:endParaRPr lang="he-IL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627" y="2133600"/>
            <a:ext cx="9490282" cy="410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>
                <a:hlinkClick r:id="rId2"/>
              </a:rPr>
              <a:t> קישור לשאלון משוב למפגש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81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אז מה בתפריט היום?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800" dirty="0"/>
          </a:p>
          <a:p>
            <a:r>
              <a:rPr lang="he-IL" dirty="0"/>
              <a:t>שונות מנהלתיות</a:t>
            </a:r>
          </a:p>
          <a:p>
            <a:r>
              <a:rPr lang="he-IL" dirty="0"/>
              <a:t>בעיה שלישית – חיובי כוזב</a:t>
            </a:r>
          </a:p>
          <a:p>
            <a:r>
              <a:rPr lang="he-IL" dirty="0"/>
              <a:t>הפעלות בעיות בכיתות</a:t>
            </a:r>
          </a:p>
          <a:p>
            <a:r>
              <a:rPr lang="he-IL" dirty="0"/>
              <a:t>טופס רפלקציה לשיתוף הפעלה בכיתה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A3B8E5-74FA-46A6-B467-0EE928609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2925" y="127862"/>
            <a:ext cx="1683066" cy="16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6" y="530037"/>
            <a:ext cx="8911687" cy="1472933"/>
          </a:xfrm>
        </p:spPr>
        <p:txBody>
          <a:bodyPr>
            <a:noAutofit/>
          </a:bodyPr>
          <a:lstStyle/>
          <a:p>
            <a:pPr algn="ctr"/>
            <a:r>
              <a:rPr lang="he-IL" sz="4800" b="1" i="1" dirty="0"/>
              <a:t>התייחסות למדריך למורה מהמפגש הקודם</a:t>
            </a:r>
            <a:br>
              <a:rPr lang="he-IL" sz="4800" b="1" i="1" dirty="0"/>
            </a:b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5" descr="A picture containing sunset, sky, outdoor, sun&#10;&#10;Description automatically generated">
            <a:extLst>
              <a:ext uri="{FF2B5EF4-FFF2-40B4-BE49-F238E27FC236}">
                <a16:creationId xmlns:a16="http://schemas.microsoft.com/office/drawing/2014/main" id="{2874CB29-EA67-45CB-88D7-B5A312A5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1828" y="2281193"/>
            <a:ext cx="6187247" cy="41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6" y="530037"/>
            <a:ext cx="8911687" cy="1472933"/>
          </a:xfrm>
        </p:spPr>
        <p:txBody>
          <a:bodyPr>
            <a:noAutofit/>
          </a:bodyPr>
          <a:lstStyle/>
          <a:p>
            <a:pPr algn="ctr"/>
            <a:r>
              <a:rPr lang="he-IL" sz="4800" b="1" i="1" dirty="0"/>
              <a:t>סנונית ראשונה – הפעלת בעיה בכיתות</a:t>
            </a:r>
            <a:br>
              <a:rPr lang="he-IL" sz="4800" b="1" i="1" dirty="0"/>
            </a:b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A469D-05AC-42F9-87AF-0840FC0A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62598" y="2133697"/>
            <a:ext cx="4772991" cy="4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17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בעיה שלישית: חיובי כוזב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קישור לבעיה</a:t>
            </a:r>
            <a:endParaRPr lang="he-IL" sz="28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750087"/>
            <a:ext cx="8915400" cy="3084656"/>
          </a:xfrm>
        </p:spPr>
        <p:txBody>
          <a:bodyPr>
            <a:normAutofit fontScale="92500"/>
          </a:bodyPr>
          <a:lstStyle/>
          <a:p>
            <a:r>
              <a:rPr lang="he-IL" dirty="0"/>
              <a:t>פתרון סעיפים 2-1 בזוגות</a:t>
            </a:r>
          </a:p>
          <a:p>
            <a:r>
              <a:rPr lang="he-IL" dirty="0"/>
              <a:t>דיון במליאה על ההיבטים המתמטיים של סעיפים 2-1</a:t>
            </a:r>
          </a:p>
          <a:p>
            <a:r>
              <a:rPr lang="he-IL" dirty="0"/>
              <a:t>פתרון סעיפים 4-3 בזוגות</a:t>
            </a:r>
          </a:p>
          <a:p>
            <a:r>
              <a:rPr lang="he-IL" dirty="0"/>
              <a:t>דיון במליאה על ההיבטים המתמטיים של סעיפים 4-3</a:t>
            </a:r>
          </a:p>
        </p:txBody>
      </p:sp>
    </p:spTree>
    <p:extLst>
      <p:ext uri="{BB962C8B-B14F-4D97-AF65-F5344CB8AC3E}">
        <p14:creationId xmlns:p14="http://schemas.microsoft.com/office/powerpoint/2010/main" val="229459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17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מעבר על המדריך למורה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u="sng" dirty="0">
                <a:solidFill>
                  <a:srgbClr val="FB4A18"/>
                </a:solidFill>
                <a:latin typeface="Calibri"/>
                <a:ea typeface="Calibri"/>
                <a:cs typeface="Arial"/>
                <a:hlinkClick r:id="rId2"/>
              </a:rPr>
              <a:t>קישור </a:t>
            </a:r>
            <a:r>
              <a:rPr lang="he-IL" sz="2800" u="sng" dirty="0">
                <a:solidFill>
                  <a:srgbClr val="FF0000"/>
                </a:solidFill>
                <a:latin typeface="Calibri"/>
                <a:ea typeface="Calibri"/>
                <a:cs typeface="Arial"/>
                <a:hlinkClick r:id="rId2"/>
              </a:rPr>
              <a:t>למדריך</a:t>
            </a:r>
            <a:endParaRPr lang="he-IL" sz="2800" u="sng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750087"/>
            <a:ext cx="8915400" cy="1720664"/>
          </a:xfrm>
        </p:spPr>
        <p:txBody>
          <a:bodyPr>
            <a:normAutofit/>
          </a:bodyPr>
          <a:lstStyle/>
          <a:p>
            <a:r>
              <a:rPr lang="he-IL" dirty="0"/>
              <a:t>קראו את החלקים האדומים במדריך למורה</a:t>
            </a:r>
          </a:p>
          <a:p>
            <a:r>
              <a:rPr lang="he-IL" dirty="0"/>
              <a:t>זהו מדריך למורה בשלבי ההתהוות שלו – מה הייתם מוסיפים?</a:t>
            </a:r>
          </a:p>
        </p:txBody>
      </p:sp>
    </p:spTree>
    <p:extLst>
      <p:ext uri="{BB962C8B-B14F-4D97-AF65-F5344CB8AC3E}">
        <p14:creationId xmlns:p14="http://schemas.microsoft.com/office/powerpoint/2010/main" val="193164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err="1"/>
              <a:t>הפסקפה</a:t>
            </a:r>
            <a:br>
              <a:rPr lang="he-IL" dirty="0"/>
            </a:br>
            <a:r>
              <a:rPr lang="he-IL" sz="2800" dirty="0"/>
              <a:t>(גם תה מותר...)</a:t>
            </a:r>
            <a:endParaRPr lang="he-IL" dirty="0"/>
          </a:p>
        </p:txBody>
      </p:sp>
      <p:pic>
        <p:nvPicPr>
          <p:cNvPr id="5" name="Content Placeholder 4" descr="A cat eating from a bowl&#10;&#10;Description automatically generated with medium confidence">
            <a:extLst>
              <a:ext uri="{FF2B5EF4-FFF2-40B4-BE49-F238E27FC236}">
                <a16:creationId xmlns:a16="http://schemas.microsoft.com/office/drawing/2014/main" id="{5AF7AA93-038D-4E38-8378-2404DF9B2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</p:spTree>
    <p:extLst>
      <p:ext uri="{BB962C8B-B14F-4D97-AF65-F5344CB8AC3E}">
        <p14:creationId xmlns:p14="http://schemas.microsoft.com/office/powerpoint/2010/main" val="282279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יאללה, ממשיכים!</a:t>
            </a:r>
            <a:br>
              <a:rPr lang="he-IL" dirty="0"/>
            </a:br>
            <a:endParaRPr lang="he-IL" dirty="0"/>
          </a:p>
        </p:txBody>
      </p:sp>
      <p:pic>
        <p:nvPicPr>
          <p:cNvPr id="13" name="Content Placeholder 12" descr="A child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EF376986-1502-4EA0-A313-BE71A821F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2894" y="2133600"/>
            <a:ext cx="5668037" cy="3778250"/>
          </a:xfrm>
        </p:spPr>
      </p:pic>
    </p:spTree>
    <p:extLst>
      <p:ext uri="{BB962C8B-B14F-4D97-AF65-F5344CB8AC3E}">
        <p14:creationId xmlns:p14="http://schemas.microsoft.com/office/powerpoint/2010/main" val="238203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000" dirty="0"/>
              <a:t>רישום לקהילת </a:t>
            </a:r>
            <a:r>
              <a:rPr lang="he-IL" sz="4000" dirty="0" err="1"/>
              <a:t>מהלכי"ם</a:t>
            </a:r>
            <a:r>
              <a:rPr lang="he-IL" sz="4000" dirty="0"/>
              <a:t> ארצית תשפ"ב</a:t>
            </a:r>
            <a:br>
              <a:rPr lang="en-US" sz="4000" dirty="0"/>
            </a:br>
            <a:r>
              <a:rPr lang="he-IL" sz="4000" dirty="0"/>
              <a:t>באתר </a:t>
            </a:r>
            <a:r>
              <a:rPr lang="he-IL" sz="4000" dirty="0" err="1"/>
              <a:t>מש"ל</a:t>
            </a:r>
            <a:endParaRPr lang="he-IL" sz="31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D3F4CBD-9E3F-4CB1-BA7C-358C6486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8611" y="2495223"/>
            <a:ext cx="4790000" cy="2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145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42931</TotalTime>
  <Words>365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 קהילת מהלכי"ם ארצית מעלים את הרף לכיתות מתמטיקה תשפ"ב</vt:lpstr>
      <vt:lpstr>אז מה בתפריט היום?</vt:lpstr>
      <vt:lpstr>התייחסות למדריך למורה מהמפגש הקודם </vt:lpstr>
      <vt:lpstr>סנונית ראשונה – הפעלת בעיה בכיתות </vt:lpstr>
      <vt:lpstr>PowerPoint Presentation</vt:lpstr>
      <vt:lpstr>PowerPoint Presentation</vt:lpstr>
      <vt:lpstr>הפסקפה (גם תה מותר...)</vt:lpstr>
      <vt:lpstr>יאללה, ממשיכים! </vt:lpstr>
      <vt:lpstr>רישום לקהילת מהלכי"ם ארצית תשפ"ב באתר מש"ל</vt:lpstr>
      <vt:lpstr>הפעלות בכיתות הכנה למשימות א-סינכרוניות</vt:lpstr>
      <vt:lpstr>הפעלה בכיתה מתאוריה למעשה</vt:lpstr>
      <vt:lpstr>אפשרויות לבחירת בעיה</vt:lpstr>
      <vt:lpstr>חשיבה ראשונית בזוגות על הפעלות בכיתה</vt:lpstr>
      <vt:lpstr>שיתופים ושאלות</vt:lpstr>
      <vt:lpstr>טופס רפלקציה של הפעלת בעיה קווים לדמותו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Cooper</dc:creator>
  <cp:lastModifiedBy>שראל אייבר</cp:lastModifiedBy>
  <cp:revision>328</cp:revision>
  <dcterms:created xsi:type="dcterms:W3CDTF">2019-03-23T16:17:23Z</dcterms:created>
  <dcterms:modified xsi:type="dcterms:W3CDTF">2021-12-07T16:14:46Z</dcterms:modified>
</cp:coreProperties>
</file>