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333" r:id="rId2"/>
    <p:sldId id="317" r:id="rId3"/>
    <p:sldId id="348" r:id="rId4"/>
    <p:sldId id="308" r:id="rId5"/>
    <p:sldId id="353" r:id="rId6"/>
    <p:sldId id="355" r:id="rId7"/>
    <p:sldId id="315" r:id="rId8"/>
    <p:sldId id="337" r:id="rId9"/>
    <p:sldId id="338" r:id="rId10"/>
    <p:sldId id="339" r:id="rId11"/>
    <p:sldId id="340" r:id="rId12"/>
    <p:sldId id="344" r:id="rId13"/>
    <p:sldId id="341" r:id="rId14"/>
    <p:sldId id="342" r:id="rId15"/>
    <p:sldId id="350" r:id="rId16"/>
    <p:sldId id="345" r:id="rId17"/>
    <p:sldId id="314" r:id="rId18"/>
    <p:sldId id="334" r:id="rId19"/>
    <p:sldId id="35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10C0"/>
    <a:srgbClr val="9BA8B7"/>
    <a:srgbClr val="990099"/>
    <a:srgbClr val="6BA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3/9/2022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3/9/2022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3/9/2022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3/9/2022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3/9/2022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0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shal.weizmann.ac.il/mod/resource/view.php?id=624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adlet.com/mirelawidder/dqvu8idolkfd85su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AB7EB0F-5D57-4689-85A8-165E01276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6314" y="2114026"/>
            <a:ext cx="4778020" cy="2046913"/>
          </a:xfrm>
        </p:spPr>
        <p:txBody>
          <a:bodyPr>
            <a:prstTxWarp prst="textStop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5400" b="1" spc="0" dirty="0">
                <a:ln/>
                <a:solidFill>
                  <a:schemeClr val="accent3"/>
                </a:solidFill>
              </a:rPr>
              <a:t>קהילת יב"ע</a:t>
            </a:r>
            <a:br>
              <a:rPr lang="he-IL" sz="5400" b="1" spc="0" dirty="0">
                <a:ln/>
                <a:solidFill>
                  <a:schemeClr val="accent3"/>
                </a:solidFill>
              </a:rPr>
            </a:br>
            <a:r>
              <a:rPr lang="he-IL" sz="5400" b="1" spc="0" dirty="0">
                <a:ln/>
                <a:solidFill>
                  <a:schemeClr val="accent3"/>
                </a:solidFill>
              </a:rPr>
              <a:t>מתמטיקה</a:t>
            </a:r>
            <a:endParaRPr lang="en-US" sz="5400" b="1" spc="0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47079" y="1540568"/>
            <a:ext cx="789301" cy="3889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he-IL" sz="2300" dirty="0">
                <a:solidFill>
                  <a:srgbClr val="5792BA"/>
                </a:solidFill>
              </a:rPr>
              <a:t>בס"ד</a:t>
            </a:r>
            <a:endParaRPr lang="en-US" sz="2300" dirty="0">
              <a:solidFill>
                <a:srgbClr val="5792BA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66D5C0-7BA3-491A-9E38-5DF875546186}"/>
              </a:ext>
            </a:extLst>
          </p:cNvPr>
          <p:cNvSpPr txBox="1"/>
          <p:nvPr/>
        </p:nvSpPr>
        <p:spPr>
          <a:xfrm>
            <a:off x="11433186" y="87869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2EDB55-DF68-4E77-82E6-522A45FBA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"/>
            <a:ext cx="12192000" cy="68545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3A506-867F-40B5-AB72-4837B433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605" y="93769"/>
            <a:ext cx="2510789" cy="765810"/>
          </a:xfrm>
        </p:spPr>
        <p:txBody>
          <a:bodyPr/>
          <a:lstStyle/>
          <a:p>
            <a:pPr algn="r" rtl="1"/>
            <a:r>
              <a:rPr lang="he-IL" dirty="0">
                <a:solidFill>
                  <a:srgbClr val="C00000"/>
                </a:solidFill>
              </a:rPr>
              <a:t>לירון שובל</a:t>
            </a:r>
            <a:endParaRPr lang="LID4096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1A3C64-B4FD-4A06-914F-39CC566F99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37" t="26805" r="34063" b="13611"/>
          <a:stretch/>
        </p:blipFill>
        <p:spPr>
          <a:xfrm>
            <a:off x="3150869" y="835844"/>
            <a:ext cx="5890262" cy="5722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2EC23B-EB21-4538-845E-95F11142F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6486" y="5808905"/>
            <a:ext cx="1302231" cy="96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38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2EDB55-DF68-4E77-82E6-522A45FBA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5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3A506-867F-40B5-AB72-4837B433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2905" y="142875"/>
            <a:ext cx="3082289" cy="765810"/>
          </a:xfrm>
        </p:spPr>
        <p:txBody>
          <a:bodyPr/>
          <a:lstStyle/>
          <a:p>
            <a:pPr algn="r" rtl="1"/>
            <a:r>
              <a:rPr lang="he-IL" dirty="0">
                <a:solidFill>
                  <a:srgbClr val="C00000"/>
                </a:solidFill>
              </a:rPr>
              <a:t>אלון ניקר</a:t>
            </a:r>
            <a:endParaRPr lang="LID4096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D8E62D-809B-4146-9A07-68F067298F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72" t="22149" r="31438" b="24306"/>
          <a:stretch/>
        </p:blipFill>
        <p:spPr>
          <a:xfrm>
            <a:off x="2815589" y="908685"/>
            <a:ext cx="6560821" cy="5663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2F4D3F-DF5F-49BC-9FE2-76DFDDFD2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6486" y="5808905"/>
            <a:ext cx="1302231" cy="96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16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2EDB55-DF68-4E77-82E6-522A45FBA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5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3A506-867F-40B5-AB72-4837B433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4855" y="181430"/>
            <a:ext cx="3082289" cy="765810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dirty="0">
                <a:solidFill>
                  <a:srgbClr val="C00000"/>
                </a:solidFill>
              </a:rPr>
              <a:t>יואל יהודה לנגה</a:t>
            </a:r>
            <a:endParaRPr lang="LID4096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2F4D3F-DF5F-49BC-9FE2-76DFDDFD2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486" y="5808905"/>
            <a:ext cx="1302231" cy="9616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124136-4161-45B4-B7E2-FA9CB7A9DF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81" t="35833" r="31485" b="10139"/>
          <a:stretch/>
        </p:blipFill>
        <p:spPr>
          <a:xfrm>
            <a:off x="2733675" y="947240"/>
            <a:ext cx="6724650" cy="580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71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2EDB55-DF68-4E77-82E6-522A45FBA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008"/>
            <a:ext cx="12192000" cy="68545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3A506-867F-40B5-AB72-4837B433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1" y="220410"/>
            <a:ext cx="4589144" cy="765810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dirty="0">
                <a:solidFill>
                  <a:srgbClr val="C00000"/>
                </a:solidFill>
              </a:rPr>
              <a:t>טעות העתקה – גרסה 1</a:t>
            </a:r>
            <a:endParaRPr lang="LID4096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2F4D3F-DF5F-49BC-9FE2-76DFDDFD2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486" y="5808905"/>
            <a:ext cx="1302231" cy="9616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ACA7E4-66D6-4CF4-A78B-E4AFDEFD77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016" t="44445" r="37812" b="15297"/>
          <a:stretch/>
        </p:blipFill>
        <p:spPr>
          <a:xfrm>
            <a:off x="2208185" y="1290637"/>
            <a:ext cx="7775629" cy="477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11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2EDB55-DF68-4E77-82E6-522A45FBA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008"/>
            <a:ext cx="12192000" cy="68545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3A506-867F-40B5-AB72-4837B433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3691" y="623532"/>
            <a:ext cx="4589144" cy="765810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dirty="0">
                <a:solidFill>
                  <a:srgbClr val="C00000"/>
                </a:solidFill>
              </a:rPr>
              <a:t>טעות העתקה – גרסה 2</a:t>
            </a:r>
            <a:endParaRPr lang="LID4096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2F4D3F-DF5F-49BC-9FE2-76DFDDFD2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486" y="5808905"/>
            <a:ext cx="1302231" cy="9616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7D7C4D-1397-430F-B685-1D9D3A4198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66" t="45139" r="11954" b="20417"/>
          <a:stretch/>
        </p:blipFill>
        <p:spPr>
          <a:xfrm>
            <a:off x="816077" y="1897626"/>
            <a:ext cx="10559845" cy="370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94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2EDB55-DF68-4E77-82E6-522A45FBA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668" y="87435"/>
            <a:ext cx="12192000" cy="68545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2F4D3F-DF5F-49BC-9FE2-76DFDDFD2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486" y="5808905"/>
            <a:ext cx="1302231" cy="96166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DD8FF26-130C-48B8-B28E-7B2694F81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845" y="-31978"/>
            <a:ext cx="10058400" cy="1450757"/>
          </a:xfrm>
        </p:spPr>
        <p:txBody>
          <a:bodyPr/>
          <a:lstStyle/>
          <a:p>
            <a:r>
              <a:rPr lang="he-IL" dirty="0"/>
              <a:t>איך התלמידים שלכם יתמודדו עם הבעיה?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525333C-B2C3-4AAF-8FDF-C4E1555D53B2}"/>
              </a:ext>
            </a:extLst>
          </p:cNvPr>
          <p:cNvCxnSpPr>
            <a:cxnSpLocks/>
          </p:cNvCxnSpPr>
          <p:nvPr/>
        </p:nvCxnSpPr>
        <p:spPr>
          <a:xfrm flipV="1">
            <a:off x="4999839" y="1879134"/>
            <a:ext cx="0" cy="3929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A90999C-7DA6-42C4-A839-34CEAA096FF6}"/>
              </a:ext>
            </a:extLst>
          </p:cNvPr>
          <p:cNvCxnSpPr>
            <a:cxnSpLocks/>
          </p:cNvCxnSpPr>
          <p:nvPr/>
        </p:nvCxnSpPr>
        <p:spPr>
          <a:xfrm>
            <a:off x="3322040" y="4127384"/>
            <a:ext cx="40043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lock Arc 14">
            <a:extLst>
              <a:ext uri="{FF2B5EF4-FFF2-40B4-BE49-F238E27FC236}">
                <a16:creationId xmlns:a16="http://schemas.microsoft.com/office/drawing/2014/main" id="{C7DA4237-105B-4264-A804-EA552AC882A0}"/>
              </a:ext>
            </a:extLst>
          </p:cNvPr>
          <p:cNvSpPr/>
          <p:nvPr/>
        </p:nvSpPr>
        <p:spPr>
          <a:xfrm rot="10800000">
            <a:off x="3892494" y="1803631"/>
            <a:ext cx="796945" cy="2852243"/>
          </a:xfrm>
          <a:prstGeom prst="blockArc">
            <a:avLst>
              <a:gd name="adj1" fmla="val 10800000"/>
              <a:gd name="adj2" fmla="val 21265668"/>
              <a:gd name="adj3" fmla="val 38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008FC78-A3B8-4F98-AC5A-8EC6D1B13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248" y="3162652"/>
            <a:ext cx="330489" cy="1271218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B0C2875-E63E-4686-BEB0-3A2065C32649}"/>
              </a:ext>
            </a:extLst>
          </p:cNvPr>
          <p:cNvCxnSpPr>
            <a:cxnSpLocks/>
          </p:cNvCxnSpPr>
          <p:nvPr/>
        </p:nvCxnSpPr>
        <p:spPr>
          <a:xfrm>
            <a:off x="3322040" y="4127384"/>
            <a:ext cx="40043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6C10D74C-BA51-4147-8639-4C738856EC56}"/>
                  </a:ext>
                </a:extLst>
              </p:cNvPr>
              <p:cNvSpPr/>
              <p:nvPr/>
            </p:nvSpPr>
            <p:spPr>
              <a:xfrm>
                <a:off x="7326387" y="2139193"/>
                <a:ext cx="3629636" cy="184641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r>
                  <a:rPr lang="he-IL" dirty="0">
                    <a:solidFill>
                      <a:schemeClr val="tx1"/>
                    </a:solidFill>
                  </a:rPr>
                  <a:t>במערכת צירים נתון חלק של גרף הפונקציה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f(x)=a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 rtl="1"/>
                <a:r>
                  <a:rPr lang="he-IL" dirty="0">
                    <a:solidFill>
                      <a:schemeClr val="tx1"/>
                    </a:solidFill>
                  </a:rPr>
                  <a:t>מצאו (</a:t>
                </a:r>
                <a:r>
                  <a:rPr lang="en-US" dirty="0">
                    <a:solidFill>
                      <a:schemeClr val="tx1"/>
                    </a:solidFill>
                  </a:rPr>
                  <a:t>12</a:t>
                </a:r>
                <a:r>
                  <a:rPr lang="he-IL" dirty="0">
                    <a:solidFill>
                      <a:schemeClr val="tx1"/>
                    </a:solidFill>
                  </a:rPr>
                  <a:t>-)</a:t>
                </a:r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  <a:r>
                  <a:rPr lang="he-IL" dirty="0">
                    <a:solidFill>
                      <a:schemeClr val="tx1"/>
                    </a:solidFill>
                  </a:rPr>
                  <a:t> 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6C10D74C-BA51-4147-8639-4C738856EC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387" y="2139193"/>
                <a:ext cx="3629636" cy="18464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876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B7E51-7047-499E-B440-2E7F34A632A6}"/>
              </a:ext>
            </a:extLst>
          </p:cNvPr>
          <p:cNvSpPr txBox="1">
            <a:spLocks/>
          </p:cNvSpPr>
          <p:nvPr/>
        </p:nvSpPr>
        <p:spPr>
          <a:xfrm>
            <a:off x="4790113" y="355085"/>
            <a:ext cx="1748479" cy="76581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dirty="0">
                <a:solidFill>
                  <a:srgbClr val="C00000"/>
                </a:solidFill>
              </a:rPr>
              <a:t>מעברים</a:t>
            </a:r>
            <a:endParaRPr lang="LID4096" dirty="0">
              <a:solidFill>
                <a:srgbClr val="C0000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C263286-E82F-4015-9340-4C9EBD18B55F}"/>
              </a:ext>
            </a:extLst>
          </p:cNvPr>
          <p:cNvSpPr/>
          <p:nvPr/>
        </p:nvSpPr>
        <p:spPr>
          <a:xfrm>
            <a:off x="6446314" y="2191358"/>
            <a:ext cx="4283206" cy="10318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dirty="0"/>
              <a:t>הוכח שמכל המלבנים עם  היקף שווה ל 20 ריבוע הוא בעל שטח מקסימלי.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942730A-8AE4-434B-855B-42900DDF5D11}"/>
                  </a:ext>
                </a:extLst>
              </p:cNvPr>
              <p:cNvSpPr/>
              <p:nvPr/>
            </p:nvSpPr>
            <p:spPr>
              <a:xfrm>
                <a:off x="6446314" y="4150719"/>
                <a:ext cx="4283206" cy="103184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rtl="1"/>
                <a:r>
                  <a:rPr lang="he-IL" dirty="0"/>
                  <a:t>הוכח שלכל ערך ש </a:t>
                </a:r>
                <a:r>
                  <a:rPr lang="en-US" dirty="0"/>
                  <a:t>X</a:t>
                </a:r>
                <a:r>
                  <a:rPr lang="he-IL" dirty="0"/>
                  <a:t> הפונקציה </a:t>
                </a:r>
              </a:p>
              <a:p>
                <a:pPr algn="ctr" rt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+20x-100</a:t>
                </a:r>
              </a:p>
              <a:p>
                <a:pPr algn="ctr" rtl="1"/>
                <a:r>
                  <a:rPr lang="he-IL" dirty="0"/>
                  <a:t>מקבלת רק ערכים לא חיוביים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942730A-8AE4-434B-855B-42900DDF5D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314" y="4150719"/>
                <a:ext cx="4283206" cy="1031846"/>
              </a:xfrm>
              <a:prstGeom prst="roundRect">
                <a:avLst/>
              </a:prstGeom>
              <a:blipFill>
                <a:blip r:embed="rId2"/>
                <a:stretch>
                  <a:fillRect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5D9E716-9AC4-44A6-8AFD-7A98A686C7C4}"/>
                  </a:ext>
                </a:extLst>
              </p:cNvPr>
              <p:cNvSpPr/>
              <p:nvPr/>
            </p:nvSpPr>
            <p:spPr>
              <a:xfrm>
                <a:off x="1028808" y="2117787"/>
                <a:ext cx="4635544" cy="306477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rtl="1"/>
                <a:r>
                  <a:rPr lang="he-IL" b="1" dirty="0"/>
                  <a:t>א</a:t>
                </a:r>
                <a:r>
                  <a:rPr lang="he-IL" dirty="0"/>
                  <a:t>. נתונים </a:t>
                </a:r>
                <a:r>
                  <a:rPr lang="en-US" dirty="0"/>
                  <a:t>n </a:t>
                </a:r>
                <a:r>
                  <a:rPr lang="he-IL" dirty="0"/>
                  <a:t> מספרים ממשיים: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,</a:t>
                </a:r>
                <a:r>
                  <a:rPr lang="he-IL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e-I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sub>
                    </m:sSub>
                  </m:oMath>
                </a14:m>
                <a:r>
                  <a:rPr lang="en-US" dirty="0"/>
                  <a:t>…,</a:t>
                </a:r>
                <a:r>
                  <a:rPr lang="he-IL" dirty="0"/>
                  <a:t> .</a:t>
                </a:r>
              </a:p>
              <a:p>
                <a:pPr algn="ctr" rtl="1"/>
                <a:r>
                  <a:rPr lang="he-IL" dirty="0"/>
                  <a:t>עבור איזה ערך של </a:t>
                </a:r>
                <a:r>
                  <a:rPr lang="en-US" dirty="0"/>
                  <a:t>X</a:t>
                </a:r>
                <a:r>
                  <a:rPr lang="he-IL" dirty="0"/>
                  <a:t> פונקציה</a:t>
                </a:r>
              </a:p>
              <a:p>
                <a:pPr algn="ctr"/>
                <a:r>
                  <a:rPr lang="en-US" dirty="0"/>
                  <a:t>F(x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)=(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 </m:t>
                        </m:r>
                        <m:sSub>
                          <m:sSubPr>
                            <m:ctrlPr>
                              <a:rPr lang="he-I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+…+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endParaRPr lang="he-IL" dirty="0"/>
              </a:p>
              <a:p>
                <a:pPr algn="ctr"/>
                <a:r>
                  <a:rPr lang="he-IL" dirty="0"/>
                  <a:t>מקבלת ערך מינימלי?</a:t>
                </a:r>
              </a:p>
              <a:p>
                <a:pPr algn="ctr"/>
                <a:r>
                  <a:rPr lang="he-IL" b="1" dirty="0"/>
                  <a:t>ב</a:t>
                </a:r>
                <a:r>
                  <a:rPr lang="he-IL" dirty="0"/>
                  <a:t>. נתונה פונקציה </a:t>
                </a:r>
              </a:p>
              <a:p>
                <a:pPr algn="ctr" rtl="1"/>
                <a:r>
                  <a:rPr lang="en-US" dirty="0"/>
                  <a:t>.F(x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)=(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 </m:t>
                        </m:r>
                        <m:r>
                          <a:rPr lang="he-IL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algn="ctr" rtl="1"/>
                <a:r>
                  <a:rPr lang="he-IL" dirty="0"/>
                  <a:t>ידוע שגרף של פונקציה סימטרי לגבי </a:t>
                </a:r>
                <a:r>
                  <a:rPr lang="he-IL" dirty="0" err="1"/>
                  <a:t>לגבי</a:t>
                </a:r>
                <a:r>
                  <a:rPr lang="he-IL" dirty="0"/>
                  <a:t> הישר </a:t>
                </a:r>
                <a:r>
                  <a:rPr lang="en-US" dirty="0"/>
                  <a:t>x=3</a:t>
                </a:r>
                <a:r>
                  <a:rPr lang="he-IL" dirty="0"/>
                  <a:t>.</a:t>
                </a:r>
              </a:p>
              <a:p>
                <a:pPr algn="ctr" rtl="1"/>
                <a:r>
                  <a:rPr lang="he-IL" dirty="0"/>
                  <a:t>הוכיחו שערך המינימלי של פונקציה שווה ל </a:t>
                </a:r>
                <a:r>
                  <a:rPr lang="en-US" dirty="0"/>
                  <a:t>2</a:t>
                </a:r>
                <a:r>
                  <a:rPr lang="he-IL" dirty="0"/>
                  <a:t> .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5D9E716-9AC4-44A6-8AFD-7A98A686C7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08" y="2117787"/>
                <a:ext cx="4635544" cy="306477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8672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BAE7186-9B44-4028-834D-8C493D048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09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75A474-71D1-4A44-BBCF-51291E662923}"/>
              </a:ext>
            </a:extLst>
          </p:cNvPr>
          <p:cNvSpPr txBox="1"/>
          <p:nvPr/>
        </p:nvSpPr>
        <p:spPr>
          <a:xfrm>
            <a:off x="10476841" y="30598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78B260-F046-46D0-9009-D0263200C6BF}"/>
              </a:ext>
            </a:extLst>
          </p:cNvPr>
          <p:cNvSpPr txBox="1"/>
          <p:nvPr/>
        </p:nvSpPr>
        <p:spPr>
          <a:xfrm>
            <a:off x="2194168" y="1163823"/>
            <a:ext cx="74036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3200" b="1" dirty="0">
                <a:solidFill>
                  <a:srgbClr val="2110C0"/>
                </a:solidFill>
              </a:rPr>
              <a:t>האם וכיצד הינך רואה עצמך עושה שימוש בבעיות מתמטיות לצורך קידום רצפים?</a:t>
            </a:r>
            <a:endParaRPr lang="LID4096" sz="3200" b="1" dirty="0">
              <a:solidFill>
                <a:srgbClr val="2110C0"/>
              </a:solidFill>
            </a:endParaRPr>
          </a:p>
        </p:txBody>
      </p:sp>
      <p:pic>
        <p:nvPicPr>
          <p:cNvPr id="2050" name="Picture 2" descr="הכנה לטיול בגן גורו בְּיוֹם שֵׁנִי ה8.5 נֵצֵא לְטַיֵּל בּגַּן גּוּרוּ &amp;quot;גַּן  גּוּרוֹ הוּא פַּארְק אוֹסְטְרָלִי יִחוּדִי וּבוֹ בַּעֲלֵי חַיִּים  וְצִמְחִיָּה מֵאוֹסְטְרַלְיָה הָרְחוֹקָה ...">
            <a:extLst>
              <a:ext uri="{FF2B5EF4-FFF2-40B4-BE49-F238E27FC236}">
                <a16:creationId xmlns:a16="http://schemas.microsoft.com/office/drawing/2014/main" id="{8B4B8BB7-5B4C-4CAE-8349-6F9A057F3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189" y="2733483"/>
            <a:ext cx="3960175" cy="396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1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5043E7-2A99-44D5-82B7-BA37EE163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5466"/>
            <a:ext cx="12192000" cy="68545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B97E34-DFDF-4C1F-9E49-197ADFA40F6C}"/>
              </a:ext>
            </a:extLst>
          </p:cNvPr>
          <p:cNvSpPr txBox="1"/>
          <p:nvPr/>
        </p:nvSpPr>
        <p:spPr>
          <a:xfrm>
            <a:off x="11290573" y="13820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537BD09-5FF0-47DE-9C5A-0C5A44D6F83B}"/>
              </a:ext>
            </a:extLst>
          </p:cNvPr>
          <p:cNvSpPr/>
          <p:nvPr/>
        </p:nvSpPr>
        <p:spPr>
          <a:xfrm>
            <a:off x="4332612" y="226503"/>
            <a:ext cx="4009938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400" b="1" dirty="0">
                <a:ln/>
                <a:solidFill>
                  <a:schemeClr val="accent3"/>
                </a:solidFill>
              </a:rPr>
              <a:t>סוכריה מתמטית לדרך...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09FDFF-A764-41D9-94D7-F0287EDF2295}"/>
              </a:ext>
            </a:extLst>
          </p:cNvPr>
          <p:cNvSpPr/>
          <p:nvPr/>
        </p:nvSpPr>
        <p:spPr>
          <a:xfrm rot="20434188">
            <a:off x="947070" y="2217716"/>
            <a:ext cx="2296912" cy="2906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"מתמטיקאי הוא לא זה שיכול לעשות מתמטיקה, אלא מישהו שלא יכול שלא לעשות את זה"</a:t>
            </a:r>
          </a:p>
          <a:p>
            <a:pPr algn="ctr"/>
            <a:endParaRPr lang="he-IL" sz="1600" b="1" dirty="0">
              <a:solidFill>
                <a:srgbClr val="2110C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ישראל </a:t>
            </a:r>
            <a:r>
              <a:rPr lang="he-IL" sz="1400" b="1" dirty="0" err="1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גלפנד</a:t>
            </a:r>
            <a:endParaRPr lang="en-US" sz="1400" b="1" dirty="0">
              <a:solidFill>
                <a:srgbClr val="2110C0"/>
              </a:solidFill>
              <a:cs typeface="Guttman Yad-Brush" panose="02010401010101010101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E1BBBB-C140-485F-9687-1CEF22BE1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0572" y="5468716"/>
            <a:ext cx="901427" cy="97272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32F3A4-8C81-47E4-AFAF-835852EBA0BD}"/>
              </a:ext>
            </a:extLst>
          </p:cNvPr>
          <p:cNvSpPr/>
          <p:nvPr/>
        </p:nvSpPr>
        <p:spPr>
          <a:xfrm rot="987911">
            <a:off x="9246556" y="2188116"/>
            <a:ext cx="2309977" cy="2813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"אם אתה רוצה ללמוד לשחות, תהיה אמיץ ותכנס למים, אם אתה רוצה ללמוד לפתור בעיות – פתור אותן!"</a:t>
            </a:r>
          </a:p>
          <a:p>
            <a:pPr algn="ctr"/>
            <a:endParaRPr lang="he-IL" sz="1600" b="1" dirty="0">
              <a:solidFill>
                <a:srgbClr val="2110C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ד. פוליה</a:t>
            </a:r>
            <a:endParaRPr lang="en-US" sz="1600" b="1" dirty="0">
              <a:solidFill>
                <a:srgbClr val="2110C0"/>
              </a:solidFill>
              <a:cs typeface="Guttman Yad-Brush" panose="02010401010101010101" pitchFamily="2" charset="-79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96E5C7-64DA-44A5-8286-5A156D117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3160" y="2080470"/>
            <a:ext cx="4395241" cy="28270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3B1DA3-9749-425A-AABB-56B146E6E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6471" y="3559468"/>
            <a:ext cx="362646" cy="37323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2953E71-4808-40F5-ADB6-BCC270AD18B7}"/>
              </a:ext>
            </a:extLst>
          </p:cNvPr>
          <p:cNvSpPr/>
          <p:nvPr/>
        </p:nvSpPr>
        <p:spPr>
          <a:xfrm>
            <a:off x="5859615" y="3863386"/>
            <a:ext cx="472765" cy="37323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110FF39-E3C5-497C-8F80-ED4ECC5665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2269" y="3594903"/>
            <a:ext cx="211072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25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5043E7-2A99-44D5-82B7-BA37EE163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68"/>
            <a:ext cx="12192000" cy="6854573"/>
          </a:xfrm>
          <a:prstGeom prst="rect">
            <a:avLst/>
          </a:prstGeom>
          <a:ln>
            <a:solidFill>
              <a:srgbClr val="2110C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B97E34-DFDF-4C1F-9E49-197ADFA40F6C}"/>
              </a:ext>
            </a:extLst>
          </p:cNvPr>
          <p:cNvSpPr txBox="1"/>
          <p:nvPr/>
        </p:nvSpPr>
        <p:spPr>
          <a:xfrm>
            <a:off x="11290573" y="13820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537BD09-5FF0-47DE-9C5A-0C5A44D6F83B}"/>
              </a:ext>
            </a:extLst>
          </p:cNvPr>
          <p:cNvSpPr/>
          <p:nvPr/>
        </p:nvSpPr>
        <p:spPr>
          <a:xfrm>
            <a:off x="4332612" y="226503"/>
            <a:ext cx="4009938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400" b="1" dirty="0">
                <a:ln/>
                <a:solidFill>
                  <a:schemeClr val="accent3"/>
                </a:solidFill>
              </a:rPr>
              <a:t>סוכריה מתמטית לדרך...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09FDFF-A764-41D9-94D7-F0287EDF2295}"/>
              </a:ext>
            </a:extLst>
          </p:cNvPr>
          <p:cNvSpPr/>
          <p:nvPr/>
        </p:nvSpPr>
        <p:spPr>
          <a:xfrm rot="20434188">
            <a:off x="947070" y="2217716"/>
            <a:ext cx="2296912" cy="2906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"מתמטיקאי הוא לא זה שיכול לעשות מתמטיקה, אלא מישהו שלא יכול שלא לעשות את זה"</a:t>
            </a:r>
          </a:p>
          <a:p>
            <a:pPr algn="ctr"/>
            <a:endParaRPr lang="he-IL" sz="1600" b="1" dirty="0">
              <a:solidFill>
                <a:srgbClr val="2110C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ישראל </a:t>
            </a:r>
            <a:r>
              <a:rPr lang="he-IL" sz="1400" b="1" dirty="0" err="1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גלפנד</a:t>
            </a:r>
            <a:endParaRPr lang="en-US" sz="1400" b="1" dirty="0">
              <a:solidFill>
                <a:srgbClr val="2110C0"/>
              </a:solidFill>
              <a:cs typeface="Guttman Yad-Brush" panose="02010401010101010101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E1BBBB-C140-485F-9687-1CEF22BE1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0572" y="5468716"/>
            <a:ext cx="901427" cy="97272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32F3A4-8C81-47E4-AFAF-835852EBA0BD}"/>
              </a:ext>
            </a:extLst>
          </p:cNvPr>
          <p:cNvSpPr/>
          <p:nvPr/>
        </p:nvSpPr>
        <p:spPr>
          <a:xfrm rot="987911">
            <a:off x="9246556" y="2188116"/>
            <a:ext cx="2309977" cy="2813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"אם אתה רוצה ללמוד לשחות, תהיה אמיץ ותכנס למים, אם אתה רוצה ללמוד לפתור בעיות – פתור אותן!"</a:t>
            </a:r>
          </a:p>
          <a:p>
            <a:pPr algn="ctr"/>
            <a:endParaRPr lang="he-IL" sz="1600" b="1" dirty="0">
              <a:solidFill>
                <a:srgbClr val="2110C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ד. פוליה</a:t>
            </a:r>
            <a:endParaRPr lang="en-US" sz="1600" b="1" dirty="0">
              <a:solidFill>
                <a:srgbClr val="2110C0"/>
              </a:solidFill>
              <a:cs typeface="Guttman Yad-Brush" panose="02010401010101010101" pitchFamily="2" charset="-79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821427-FAE0-4385-ACFF-E7E618C12FC6}"/>
              </a:ext>
            </a:extLst>
          </p:cNvPr>
          <p:cNvCxnSpPr/>
          <p:nvPr/>
        </p:nvCxnSpPr>
        <p:spPr>
          <a:xfrm flipH="1" flipV="1">
            <a:off x="4253218" y="2491530"/>
            <a:ext cx="629175" cy="1275127"/>
          </a:xfrm>
          <a:prstGeom prst="line">
            <a:avLst/>
          </a:prstGeom>
          <a:ln>
            <a:solidFill>
              <a:srgbClr val="211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7F7D52-77DC-493D-8461-E2CFAC4FF497}"/>
              </a:ext>
            </a:extLst>
          </p:cNvPr>
          <p:cNvCxnSpPr>
            <a:cxnSpLocks/>
          </p:cNvCxnSpPr>
          <p:nvPr/>
        </p:nvCxnSpPr>
        <p:spPr>
          <a:xfrm flipV="1">
            <a:off x="4253215" y="1012448"/>
            <a:ext cx="3120708" cy="1479082"/>
          </a:xfrm>
          <a:prstGeom prst="line">
            <a:avLst/>
          </a:prstGeom>
          <a:ln>
            <a:solidFill>
              <a:srgbClr val="211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B0F1B7-5392-4EBE-86F6-E32D266EBB6C}"/>
              </a:ext>
            </a:extLst>
          </p:cNvPr>
          <p:cNvCxnSpPr>
            <a:cxnSpLocks/>
          </p:cNvCxnSpPr>
          <p:nvPr/>
        </p:nvCxnSpPr>
        <p:spPr>
          <a:xfrm flipV="1">
            <a:off x="4882393" y="2672268"/>
            <a:ext cx="528506" cy="1075701"/>
          </a:xfrm>
          <a:prstGeom prst="line">
            <a:avLst/>
          </a:prstGeom>
          <a:ln>
            <a:solidFill>
              <a:srgbClr val="211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8545C50-F0E5-4D20-9E71-DAAB2496E0CD}"/>
              </a:ext>
            </a:extLst>
          </p:cNvPr>
          <p:cNvCxnSpPr>
            <a:cxnSpLocks/>
          </p:cNvCxnSpPr>
          <p:nvPr/>
        </p:nvCxnSpPr>
        <p:spPr>
          <a:xfrm>
            <a:off x="5406738" y="2686761"/>
            <a:ext cx="1314335" cy="330879"/>
          </a:xfrm>
          <a:prstGeom prst="line">
            <a:avLst/>
          </a:prstGeom>
          <a:ln>
            <a:solidFill>
              <a:srgbClr val="211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8B6D39-3816-4BF2-B6EC-6D74951A0DF7}"/>
              </a:ext>
            </a:extLst>
          </p:cNvPr>
          <p:cNvCxnSpPr>
            <a:cxnSpLocks/>
          </p:cNvCxnSpPr>
          <p:nvPr/>
        </p:nvCxnSpPr>
        <p:spPr>
          <a:xfrm flipH="1">
            <a:off x="6721073" y="1012448"/>
            <a:ext cx="619485" cy="1990997"/>
          </a:xfrm>
          <a:prstGeom prst="line">
            <a:avLst/>
          </a:prstGeom>
          <a:ln>
            <a:solidFill>
              <a:srgbClr val="211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16C2BD4-710B-4B27-85A1-282084CD8FCB}"/>
              </a:ext>
            </a:extLst>
          </p:cNvPr>
          <p:cNvSpPr/>
          <p:nvPr/>
        </p:nvSpPr>
        <p:spPr>
          <a:xfrm rot="20001869">
            <a:off x="4280887" y="2433357"/>
            <a:ext cx="179552" cy="1659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8B57DD1-3B48-4E8F-8F55-01ED98025387}"/>
              </a:ext>
            </a:extLst>
          </p:cNvPr>
          <p:cNvSpPr/>
          <p:nvPr/>
        </p:nvSpPr>
        <p:spPr>
          <a:xfrm rot="17427682">
            <a:off x="5361704" y="2703975"/>
            <a:ext cx="168416" cy="1462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28B9978-1428-43BC-BB77-0CD93293B5D6}"/>
              </a:ext>
            </a:extLst>
          </p:cNvPr>
          <p:cNvSpPr/>
          <p:nvPr/>
        </p:nvSpPr>
        <p:spPr>
          <a:xfrm rot="17131537">
            <a:off x="6582127" y="2832968"/>
            <a:ext cx="168416" cy="1462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54405D5-3C7B-4BDF-9712-4B088672A745}"/>
              </a:ext>
            </a:extLst>
          </p:cNvPr>
          <p:cNvSpPr/>
          <p:nvPr/>
        </p:nvSpPr>
        <p:spPr>
          <a:xfrm>
            <a:off x="4269674" y="2935661"/>
            <a:ext cx="387162" cy="3942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8FB9A66-AC01-413F-A73C-C10F32B32D10}"/>
              </a:ext>
            </a:extLst>
          </p:cNvPr>
          <p:cNvSpPr/>
          <p:nvPr/>
        </p:nvSpPr>
        <p:spPr>
          <a:xfrm>
            <a:off x="5058750" y="3049573"/>
            <a:ext cx="387162" cy="3942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E65F09F-9CE0-4FE5-99F3-8D4BB766E3C8}"/>
              </a:ext>
            </a:extLst>
          </p:cNvPr>
          <p:cNvSpPr/>
          <p:nvPr/>
        </p:nvSpPr>
        <p:spPr>
          <a:xfrm>
            <a:off x="5815850" y="2803225"/>
            <a:ext cx="387162" cy="3942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9E73464-35B1-474A-8E60-DA48A4B2C0DE}"/>
              </a:ext>
            </a:extLst>
          </p:cNvPr>
          <p:cNvSpPr/>
          <p:nvPr/>
        </p:nvSpPr>
        <p:spPr>
          <a:xfrm>
            <a:off x="6968358" y="1901782"/>
            <a:ext cx="387162" cy="3942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6406F46-5D1D-401C-B3CE-5BCAD11F6887}"/>
              </a:ext>
            </a:extLst>
          </p:cNvPr>
          <p:cNvSpPr/>
          <p:nvPr/>
        </p:nvSpPr>
        <p:spPr>
          <a:xfrm>
            <a:off x="5297734" y="1512377"/>
            <a:ext cx="387162" cy="3942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6B688B3-E0D6-44A8-92EF-F83A1C7B8067}"/>
              </a:ext>
            </a:extLst>
          </p:cNvPr>
          <p:cNvSpPr/>
          <p:nvPr/>
        </p:nvSpPr>
        <p:spPr>
          <a:xfrm>
            <a:off x="5146646" y="3997467"/>
            <a:ext cx="1400773" cy="3308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dirty="0">
                <a:solidFill>
                  <a:schemeClr val="tx1"/>
                </a:solidFill>
              </a:rPr>
              <a:t>מצא את </a:t>
            </a:r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51056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5043E7-2A99-44D5-82B7-BA37EE163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27" y="18299"/>
            <a:ext cx="12192000" cy="68545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B97E34-DFDF-4C1F-9E49-197ADFA40F6C}"/>
              </a:ext>
            </a:extLst>
          </p:cNvPr>
          <p:cNvSpPr txBox="1"/>
          <p:nvPr/>
        </p:nvSpPr>
        <p:spPr>
          <a:xfrm>
            <a:off x="11290573" y="13820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537BD09-5FF0-47DE-9C5A-0C5A44D6F83B}"/>
              </a:ext>
            </a:extLst>
          </p:cNvPr>
          <p:cNvSpPr/>
          <p:nvPr/>
        </p:nvSpPr>
        <p:spPr>
          <a:xfrm>
            <a:off x="4332612" y="226503"/>
            <a:ext cx="4009938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400" b="1" dirty="0">
                <a:ln/>
                <a:solidFill>
                  <a:schemeClr val="accent3"/>
                </a:solidFill>
              </a:rPr>
              <a:t>סוכריה מתמטית לדרך...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09FDFF-A764-41D9-94D7-F0287EDF2295}"/>
              </a:ext>
            </a:extLst>
          </p:cNvPr>
          <p:cNvSpPr/>
          <p:nvPr/>
        </p:nvSpPr>
        <p:spPr>
          <a:xfrm rot="20434188">
            <a:off x="418054" y="2066248"/>
            <a:ext cx="2296912" cy="2906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"מתמטיקאי הוא לא זה שיכול לעשות מתמטיקה, אלא מישהו שלא יכול שלא לעשות את זה"</a:t>
            </a:r>
          </a:p>
          <a:p>
            <a:pPr algn="ctr"/>
            <a:endParaRPr lang="he-IL" sz="1600" b="1" dirty="0">
              <a:solidFill>
                <a:srgbClr val="2110C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ישראל </a:t>
            </a:r>
            <a:r>
              <a:rPr lang="he-IL" sz="1400" b="1" dirty="0" err="1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גלפנד</a:t>
            </a:r>
            <a:endParaRPr lang="en-US" sz="1400" b="1" dirty="0">
              <a:solidFill>
                <a:srgbClr val="2110C0"/>
              </a:solidFill>
              <a:cs typeface="Guttman Yad-Brush" panose="02010401010101010101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E1BBBB-C140-485F-9687-1CEF22BE1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0572" y="5468716"/>
            <a:ext cx="901427" cy="97272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32F3A4-8C81-47E4-AFAF-835852EBA0BD}"/>
              </a:ext>
            </a:extLst>
          </p:cNvPr>
          <p:cNvSpPr/>
          <p:nvPr/>
        </p:nvSpPr>
        <p:spPr>
          <a:xfrm rot="987911">
            <a:off x="9551987" y="2188116"/>
            <a:ext cx="2309977" cy="2813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"אם אתה רוצה ללמוד לשחות, תהיה אמיץ ותכנס למים, אם אתה רוצה ללמוד לפתור בעיות – פתור אותן!"</a:t>
            </a:r>
          </a:p>
          <a:p>
            <a:pPr algn="ctr"/>
            <a:endParaRPr lang="he-IL" sz="1600" b="1" dirty="0">
              <a:solidFill>
                <a:srgbClr val="2110C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ד. פוליה</a:t>
            </a:r>
            <a:endParaRPr lang="en-US" sz="1600" b="1" dirty="0">
              <a:solidFill>
                <a:srgbClr val="2110C0"/>
              </a:solidFill>
              <a:cs typeface="Guttman Yad-Brush" panose="02010401010101010101" pitchFamily="2" charset="-79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8C3DB5-21AF-4B33-8396-E4C28C315B9F}"/>
              </a:ext>
            </a:extLst>
          </p:cNvPr>
          <p:cNvSpPr/>
          <p:nvPr/>
        </p:nvSpPr>
        <p:spPr>
          <a:xfrm>
            <a:off x="4739780" y="2306972"/>
            <a:ext cx="2231471" cy="2230030"/>
          </a:xfrm>
          <a:prstGeom prst="rect">
            <a:avLst/>
          </a:prstGeom>
          <a:solidFill>
            <a:srgbClr val="FFC000"/>
          </a:solidFill>
          <a:ln w="28575">
            <a:solidFill>
              <a:srgbClr val="211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6347F84F-6D3A-4460-95DF-7ED87C3CBC1C}"/>
              </a:ext>
            </a:extLst>
          </p:cNvPr>
          <p:cNvSpPr/>
          <p:nvPr/>
        </p:nvSpPr>
        <p:spPr>
          <a:xfrm rot="20138751">
            <a:off x="4841413" y="1847377"/>
            <a:ext cx="2028203" cy="93058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63E71CAF-B3D5-4B00-8A3D-094C00F10EE4}"/>
              </a:ext>
            </a:extLst>
          </p:cNvPr>
          <p:cNvSpPr/>
          <p:nvPr/>
        </p:nvSpPr>
        <p:spPr>
          <a:xfrm rot="3924870">
            <a:off x="3703396" y="2980295"/>
            <a:ext cx="2028203" cy="93058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D17CAA22-9644-4E83-9BAB-DB247B6E518F}"/>
              </a:ext>
            </a:extLst>
          </p:cNvPr>
          <p:cNvSpPr/>
          <p:nvPr/>
        </p:nvSpPr>
        <p:spPr>
          <a:xfrm rot="9352795">
            <a:off x="4840430" y="4083039"/>
            <a:ext cx="2028203" cy="93058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B232B64B-40CC-4E91-9DBE-437A594444FE}"/>
              </a:ext>
            </a:extLst>
          </p:cNvPr>
          <p:cNvSpPr/>
          <p:nvPr/>
        </p:nvSpPr>
        <p:spPr>
          <a:xfrm rot="14692039">
            <a:off x="5966798" y="2953269"/>
            <a:ext cx="2028203" cy="93058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BE8A662-B86B-4652-9D21-2F9BCB0D29C7}"/>
              </a:ext>
            </a:extLst>
          </p:cNvPr>
          <p:cNvSpPr/>
          <p:nvPr/>
        </p:nvSpPr>
        <p:spPr>
          <a:xfrm rot="10800000" flipH="1" flipV="1">
            <a:off x="3642217" y="2300214"/>
            <a:ext cx="293708" cy="7633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4CBD76D-D053-41F8-A3CD-22F801D2D169}"/>
              </a:ext>
            </a:extLst>
          </p:cNvPr>
          <p:cNvSpPr/>
          <p:nvPr/>
        </p:nvSpPr>
        <p:spPr>
          <a:xfrm rot="10800000" flipH="1" flipV="1">
            <a:off x="4973651" y="2620358"/>
            <a:ext cx="293708" cy="7633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D54F6C9-8051-45BF-AD03-573AD8C5A556}"/>
              </a:ext>
            </a:extLst>
          </p:cNvPr>
          <p:cNvSpPr/>
          <p:nvPr/>
        </p:nvSpPr>
        <p:spPr>
          <a:xfrm rot="10800000" flipH="1" flipV="1">
            <a:off x="6383501" y="3462753"/>
            <a:ext cx="293708" cy="7633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5310373-27FA-4FE5-93BB-6F6E8CE6ADC9}"/>
              </a:ext>
            </a:extLst>
          </p:cNvPr>
          <p:cNvSpPr/>
          <p:nvPr/>
        </p:nvSpPr>
        <p:spPr>
          <a:xfrm rot="10800000" flipH="1" flipV="1">
            <a:off x="7644358" y="3917157"/>
            <a:ext cx="293708" cy="7633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3A4A2EFF-22CF-47FD-89AD-9FC8532E7484}"/>
              </a:ext>
            </a:extLst>
          </p:cNvPr>
          <p:cNvSpPr/>
          <p:nvPr/>
        </p:nvSpPr>
        <p:spPr>
          <a:xfrm>
            <a:off x="3872471" y="2681913"/>
            <a:ext cx="45719" cy="52898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BDD8ED1B-855C-468F-8A25-B80DFCE45600}"/>
              </a:ext>
            </a:extLst>
          </p:cNvPr>
          <p:cNvSpPr/>
          <p:nvPr/>
        </p:nvSpPr>
        <p:spPr>
          <a:xfrm flipH="1">
            <a:off x="5087008" y="3130068"/>
            <a:ext cx="69924" cy="45719"/>
          </a:xfrm>
          <a:prstGeom prst="flowChartConnector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B22C937B-0754-412E-9F56-D959FA68726D}"/>
              </a:ext>
            </a:extLst>
          </p:cNvPr>
          <p:cNvSpPr/>
          <p:nvPr/>
        </p:nvSpPr>
        <p:spPr>
          <a:xfrm>
            <a:off x="6552070" y="3663531"/>
            <a:ext cx="45719" cy="45719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F6895A1C-12DD-4F93-9868-B98060DB0F2F}"/>
              </a:ext>
            </a:extLst>
          </p:cNvPr>
          <p:cNvSpPr/>
          <p:nvPr/>
        </p:nvSpPr>
        <p:spPr>
          <a:xfrm flipV="1">
            <a:off x="7803904" y="4118994"/>
            <a:ext cx="45719" cy="53049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55D1D13-15BF-470E-A8E6-D402D21B28DA}"/>
              </a:ext>
            </a:extLst>
          </p:cNvPr>
          <p:cNvSpPr/>
          <p:nvPr/>
        </p:nvSpPr>
        <p:spPr>
          <a:xfrm>
            <a:off x="4168343" y="4991608"/>
            <a:ext cx="3664501" cy="1227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נתון ריבוע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EFHG </a:t>
            </a:r>
            <a:r>
              <a:rPr lang="he-I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המשולשים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AGE</a:t>
            </a:r>
            <a:r>
              <a:rPr lang="he-I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</a:p>
          <a:p>
            <a:pPr algn="ctr" rtl="1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CGH</a:t>
            </a:r>
            <a:r>
              <a:rPr lang="he-I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DFH</a:t>
            </a:r>
            <a:r>
              <a:rPr lang="he-I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ו- </a:t>
            </a:r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BFE</a:t>
            </a:r>
            <a:r>
              <a:rPr lang="he-IL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e-I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הם משולשים ישר זווית חופפים. צריך להוכיח שנקודות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he-I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he-I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he-I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he-I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נמצאות על ישר אחד.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5CAE05E-F699-4119-A56C-B7A24D1665D2}"/>
              </a:ext>
            </a:extLst>
          </p:cNvPr>
          <p:cNvSpPr/>
          <p:nvPr/>
        </p:nvSpPr>
        <p:spPr>
          <a:xfrm>
            <a:off x="4738828" y="230021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41784F-D0BE-4804-A5F0-CCCF609D695C}"/>
              </a:ext>
            </a:extLst>
          </p:cNvPr>
          <p:cNvSpPr txBox="1"/>
          <p:nvPr/>
        </p:nvSpPr>
        <p:spPr>
          <a:xfrm>
            <a:off x="4577580" y="1945693"/>
            <a:ext cx="53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endParaRPr lang="LID4096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DB5AE3-AB27-4A44-B6D4-D4251700FDB3}"/>
              </a:ext>
            </a:extLst>
          </p:cNvPr>
          <p:cNvSpPr txBox="1"/>
          <p:nvPr/>
        </p:nvSpPr>
        <p:spPr>
          <a:xfrm>
            <a:off x="6851760" y="1975032"/>
            <a:ext cx="53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endParaRPr lang="LID4096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75E772-9E25-410B-B390-ECF7CFD7A3E0}"/>
              </a:ext>
            </a:extLst>
          </p:cNvPr>
          <p:cNvSpPr txBox="1"/>
          <p:nvPr/>
        </p:nvSpPr>
        <p:spPr>
          <a:xfrm>
            <a:off x="4552007" y="4537002"/>
            <a:ext cx="53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  <a:endParaRPr lang="LID4096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12E3C3-3C79-4128-AA32-8A25F4180B8D}"/>
              </a:ext>
            </a:extLst>
          </p:cNvPr>
          <p:cNvSpPr txBox="1"/>
          <p:nvPr/>
        </p:nvSpPr>
        <p:spPr>
          <a:xfrm>
            <a:off x="6837493" y="4536338"/>
            <a:ext cx="53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92404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2AA79C-A8D0-4D4A-9355-30E139F6A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3" y="796578"/>
            <a:ext cx="5343307" cy="52648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DAAC80-8C49-4BE7-BD8B-CBF555022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845" y="641321"/>
            <a:ext cx="6232853" cy="22444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C78963-456C-45D3-BF3E-496358DAB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793" y="2885813"/>
            <a:ext cx="6358606" cy="13254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2B3906-5683-4900-8C28-3537F110FB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0946" y="3663148"/>
            <a:ext cx="3105150" cy="2333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A275DC-3C5D-4E0A-95FE-E297C6494D9E}"/>
              </a:ext>
            </a:extLst>
          </p:cNvPr>
          <p:cNvSpPr txBox="1"/>
          <p:nvPr/>
        </p:nvSpPr>
        <p:spPr>
          <a:xfrm>
            <a:off x="4796358" y="271989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b="1" dirty="0"/>
              <a:t>פתרון של לירון שובל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6350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57D370-0EDA-4859-8BD0-FE04C5418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"/>
            <a:ext cx="12192000" cy="68545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48B767-1E07-44FE-A768-8D778DC460BE}"/>
              </a:ext>
            </a:extLst>
          </p:cNvPr>
          <p:cNvSpPr txBox="1"/>
          <p:nvPr/>
        </p:nvSpPr>
        <p:spPr>
          <a:xfrm>
            <a:off x="11324129" y="322761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9D4164-DE8B-445C-B9C4-5733CAC66F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6558" y="2834858"/>
            <a:ext cx="6975692" cy="37920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D0B2EE8-73A9-4908-9865-825E0DB45809}"/>
              </a:ext>
            </a:extLst>
          </p:cNvPr>
          <p:cNvSpPr/>
          <p:nvPr/>
        </p:nvSpPr>
        <p:spPr>
          <a:xfrm>
            <a:off x="1691592" y="1193321"/>
            <a:ext cx="88088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אירועים מעניינים/מאתגרים במהלך </a:t>
            </a:r>
          </a:p>
          <a:p>
            <a:pPr algn="ctr"/>
            <a:r>
              <a:rPr lang="he-IL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פעילות כיתתית </a:t>
            </a:r>
            <a:r>
              <a:rPr lang="he-IL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סביב פתרון בעיות מתמטיות? 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E29D52-2723-4444-8A49-F2CDBFC2AF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610" y="2609121"/>
            <a:ext cx="2399339" cy="35320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C82F38-241B-4856-BC7C-CECE2F771BF3}"/>
              </a:ext>
            </a:extLst>
          </p:cNvPr>
          <p:cNvSpPr/>
          <p:nvPr/>
        </p:nvSpPr>
        <p:spPr>
          <a:xfrm>
            <a:off x="491922" y="2609121"/>
            <a:ext cx="2399339" cy="353202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88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220563-CA35-41CC-9A06-E8F9FFCD1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2" y="922396"/>
            <a:ext cx="4194665" cy="21815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B8E928-392F-4626-BEB2-D9401227A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883" y="3429000"/>
            <a:ext cx="2276475" cy="1143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DB830D-A969-4B24-B044-4B31EB659BF1}"/>
              </a:ext>
            </a:extLst>
          </p:cNvPr>
          <p:cNvSpPr/>
          <p:nvPr/>
        </p:nvSpPr>
        <p:spPr>
          <a:xfrm>
            <a:off x="2441196" y="1362162"/>
            <a:ext cx="897490" cy="6291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S=40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6328A6A-C299-4D81-BF22-FDEE16BEC80F}"/>
              </a:ext>
            </a:extLst>
          </p:cNvPr>
          <p:cNvSpPr/>
          <p:nvPr/>
        </p:nvSpPr>
        <p:spPr>
          <a:xfrm>
            <a:off x="3506599" y="3337245"/>
            <a:ext cx="1367405" cy="13265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989283-D024-4473-AD31-B4C14BCCC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3004" y="429062"/>
            <a:ext cx="2419350" cy="647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642346-E998-489A-A25F-EF86D1F7E08B}"/>
                  </a:ext>
                </a:extLst>
              </p:cNvPr>
              <p:cNvSpPr txBox="1"/>
              <p:nvPr/>
            </p:nvSpPr>
            <p:spPr>
              <a:xfrm>
                <a:off x="4714613" y="1076762"/>
                <a:ext cx="7327903" cy="8330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grow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40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5</m:t>
                          </m:r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642346-E998-489A-A25F-EF86D1F7E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613" y="1076762"/>
                <a:ext cx="7327903" cy="8330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D3935DE0-2B83-4AD6-B894-6054805F1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402" y="1959223"/>
            <a:ext cx="4194665" cy="2181532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9FE1259-C2F3-4AD6-8B63-B2CA9243901E}"/>
              </a:ext>
            </a:extLst>
          </p:cNvPr>
          <p:cNvCxnSpPr/>
          <p:nvPr/>
        </p:nvCxnSpPr>
        <p:spPr>
          <a:xfrm>
            <a:off x="5553512" y="3506598"/>
            <a:ext cx="408027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07673EA-603C-4D77-ACD1-5732B74B4D57}"/>
              </a:ext>
            </a:extLst>
          </p:cNvPr>
          <p:cNvSpPr/>
          <p:nvPr/>
        </p:nvSpPr>
        <p:spPr>
          <a:xfrm>
            <a:off x="9088506" y="2818767"/>
            <a:ext cx="486561" cy="459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0206BFF-5AB4-4BC3-B4FC-3E72A7A3D231}"/>
              </a:ext>
            </a:extLst>
          </p:cNvPr>
          <p:cNvCxnSpPr>
            <a:cxnSpLocks/>
          </p:cNvCxnSpPr>
          <p:nvPr/>
        </p:nvCxnSpPr>
        <p:spPr>
          <a:xfrm>
            <a:off x="5494789" y="3035371"/>
            <a:ext cx="3593717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FA4DFAA-5B47-4BBC-94DB-BE026C9BC382}"/>
              </a:ext>
            </a:extLst>
          </p:cNvPr>
          <p:cNvSpPr/>
          <p:nvPr/>
        </p:nvSpPr>
        <p:spPr>
          <a:xfrm>
            <a:off x="7324848" y="3041301"/>
            <a:ext cx="1464976" cy="45791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8DDD0D0-6955-4AF4-99DB-5A3A164A5B38}"/>
              </a:ext>
            </a:extLst>
          </p:cNvPr>
          <p:cNvSpPr/>
          <p:nvPr/>
        </p:nvSpPr>
        <p:spPr>
          <a:xfrm>
            <a:off x="7593651" y="2466411"/>
            <a:ext cx="897490" cy="6291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64386D4-5FE2-4F3F-AE7E-0F6475B5EF90}"/>
              </a:ext>
            </a:extLst>
          </p:cNvPr>
          <p:cNvSpPr/>
          <p:nvPr/>
        </p:nvSpPr>
        <p:spPr>
          <a:xfrm>
            <a:off x="7623013" y="2969933"/>
            <a:ext cx="897490" cy="6291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FA59311-FCD9-40D8-8175-B7659C7DC571}"/>
              </a:ext>
            </a:extLst>
          </p:cNvPr>
          <p:cNvSpPr/>
          <p:nvPr/>
        </p:nvSpPr>
        <p:spPr>
          <a:xfrm>
            <a:off x="6060980" y="3022658"/>
            <a:ext cx="897490" cy="6291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0E901D7-FECA-4E88-A2C1-C4C0A730B5F8}"/>
              </a:ext>
            </a:extLst>
          </p:cNvPr>
          <p:cNvSpPr/>
          <p:nvPr/>
        </p:nvSpPr>
        <p:spPr>
          <a:xfrm>
            <a:off x="10452683" y="654341"/>
            <a:ext cx="1224792" cy="3730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דרך א'</a:t>
            </a:r>
            <a:endParaRPr lang="en-US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D082C16-0AC0-4B71-8FF0-6678D3893542}"/>
              </a:ext>
            </a:extLst>
          </p:cNvPr>
          <p:cNvSpPr/>
          <p:nvPr/>
        </p:nvSpPr>
        <p:spPr>
          <a:xfrm>
            <a:off x="10496026" y="2279906"/>
            <a:ext cx="1224792" cy="3730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דרך ב'</a:t>
            </a:r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577C437-544A-4E18-9D63-206386EB06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9228" y="4047375"/>
            <a:ext cx="2581275" cy="723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3AFE2D-4BF3-4871-838A-16BB88B1A62A}"/>
                  </a:ext>
                </a:extLst>
              </p:cNvPr>
              <p:cNvSpPr txBox="1"/>
              <p:nvPr/>
            </p:nvSpPr>
            <p:spPr>
              <a:xfrm>
                <a:off x="4648402" y="4735140"/>
                <a:ext cx="7185108" cy="8330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grow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he-IL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e-IL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he-IL" b="0" i="0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r>
                            <a:rPr lang="he-IL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40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e-IL" b="0" i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e-IL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he-IL" b="0" i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e-IL" b="0" i="0" smtClean="0">
                              <a:latin typeface="Cambria Math" panose="02040503050406030204" pitchFamily="18" charset="0"/>
                            </a:rPr>
                            <m:t>18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e-IL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b="0" i="0" smtClean="0">
                          <a:latin typeface="Cambria Math" panose="02040503050406030204" pitchFamily="18" charset="0"/>
                        </a:rPr>
                        <m:t>28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3AFE2D-4BF3-4871-838A-16BB88B1A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402" y="4735140"/>
                <a:ext cx="7185108" cy="8330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910D3B96-AC04-46F3-ADD8-6C1AD300A570}"/>
              </a:ext>
            </a:extLst>
          </p:cNvPr>
          <p:cNvSpPr txBox="1"/>
          <p:nvPr/>
        </p:nvSpPr>
        <p:spPr>
          <a:xfrm>
            <a:off x="5193655" y="92992"/>
            <a:ext cx="15510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>
                <a:solidFill>
                  <a:srgbClr val="C00000"/>
                </a:solidFill>
              </a:rPr>
              <a:t>מקרה מהשיעור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542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220563-CA35-41CC-9A06-E8F9FFCD1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15" y="3414274"/>
            <a:ext cx="4194665" cy="218153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DB830D-A969-4B24-B044-4B31EB659BF1}"/>
              </a:ext>
            </a:extLst>
          </p:cNvPr>
          <p:cNvSpPr/>
          <p:nvPr/>
        </p:nvSpPr>
        <p:spPr>
          <a:xfrm>
            <a:off x="2441196" y="1362162"/>
            <a:ext cx="897490" cy="6291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S=40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989283-D024-4473-AD31-B4C14BCCC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004" y="429062"/>
            <a:ext cx="2419350" cy="647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642346-E998-489A-A25F-EF86D1F7E08B}"/>
                  </a:ext>
                </a:extLst>
              </p:cNvPr>
              <p:cNvSpPr txBox="1"/>
              <p:nvPr/>
            </p:nvSpPr>
            <p:spPr>
              <a:xfrm>
                <a:off x="4714613" y="1076762"/>
                <a:ext cx="7327903" cy="8330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grow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40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5</m:t>
                          </m:r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642346-E998-489A-A25F-EF86D1F7E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613" y="1076762"/>
                <a:ext cx="7327903" cy="8330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D3935DE0-2B83-4AD6-B894-6054805F1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402" y="1959223"/>
            <a:ext cx="4194665" cy="2181532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9FE1259-C2F3-4AD6-8B63-B2CA9243901E}"/>
              </a:ext>
            </a:extLst>
          </p:cNvPr>
          <p:cNvCxnSpPr/>
          <p:nvPr/>
        </p:nvCxnSpPr>
        <p:spPr>
          <a:xfrm>
            <a:off x="5553512" y="3506598"/>
            <a:ext cx="408027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07673EA-603C-4D77-ACD1-5732B74B4D57}"/>
              </a:ext>
            </a:extLst>
          </p:cNvPr>
          <p:cNvSpPr/>
          <p:nvPr/>
        </p:nvSpPr>
        <p:spPr>
          <a:xfrm>
            <a:off x="9088506" y="2818767"/>
            <a:ext cx="486561" cy="459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0206BFF-5AB4-4BC3-B4FC-3E72A7A3D231}"/>
              </a:ext>
            </a:extLst>
          </p:cNvPr>
          <p:cNvCxnSpPr>
            <a:cxnSpLocks/>
          </p:cNvCxnSpPr>
          <p:nvPr/>
        </p:nvCxnSpPr>
        <p:spPr>
          <a:xfrm>
            <a:off x="5494789" y="3035371"/>
            <a:ext cx="3593717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FA4DFAA-5B47-4BBC-94DB-BE026C9BC382}"/>
              </a:ext>
            </a:extLst>
          </p:cNvPr>
          <p:cNvSpPr/>
          <p:nvPr/>
        </p:nvSpPr>
        <p:spPr>
          <a:xfrm>
            <a:off x="7324848" y="3041301"/>
            <a:ext cx="1464976" cy="45791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8DDD0D0-6955-4AF4-99DB-5A3A164A5B38}"/>
              </a:ext>
            </a:extLst>
          </p:cNvPr>
          <p:cNvSpPr/>
          <p:nvPr/>
        </p:nvSpPr>
        <p:spPr>
          <a:xfrm>
            <a:off x="7593651" y="2466411"/>
            <a:ext cx="897490" cy="6291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64386D4-5FE2-4F3F-AE7E-0F6475B5EF90}"/>
              </a:ext>
            </a:extLst>
          </p:cNvPr>
          <p:cNvSpPr/>
          <p:nvPr/>
        </p:nvSpPr>
        <p:spPr>
          <a:xfrm>
            <a:off x="7623013" y="2969933"/>
            <a:ext cx="897490" cy="6291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FA59311-FCD9-40D8-8175-B7659C7DC571}"/>
              </a:ext>
            </a:extLst>
          </p:cNvPr>
          <p:cNvSpPr/>
          <p:nvPr/>
        </p:nvSpPr>
        <p:spPr>
          <a:xfrm>
            <a:off x="6060980" y="3022658"/>
            <a:ext cx="897490" cy="6291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0E901D7-FECA-4E88-A2C1-C4C0A730B5F8}"/>
              </a:ext>
            </a:extLst>
          </p:cNvPr>
          <p:cNvSpPr/>
          <p:nvPr/>
        </p:nvSpPr>
        <p:spPr>
          <a:xfrm>
            <a:off x="9756396" y="654341"/>
            <a:ext cx="1921079" cy="3730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chemeClr val="tx1"/>
                </a:solidFill>
              </a:rPr>
              <a:t>פתרון של שירה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D082C16-0AC0-4B71-8FF0-6678D3893542}"/>
              </a:ext>
            </a:extLst>
          </p:cNvPr>
          <p:cNvSpPr/>
          <p:nvPr/>
        </p:nvSpPr>
        <p:spPr>
          <a:xfrm>
            <a:off x="9893979" y="2279906"/>
            <a:ext cx="1826839" cy="3730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chemeClr val="tx1"/>
                </a:solidFill>
              </a:rPr>
              <a:t>פתרון של מיכל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577C437-544A-4E18-9D63-206386EB0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9228" y="4047375"/>
            <a:ext cx="2581275" cy="723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3AFE2D-4BF3-4871-838A-16BB88B1A62A}"/>
                  </a:ext>
                </a:extLst>
              </p:cNvPr>
              <p:cNvSpPr txBox="1"/>
              <p:nvPr/>
            </p:nvSpPr>
            <p:spPr>
              <a:xfrm>
                <a:off x="4648402" y="4735140"/>
                <a:ext cx="7185108" cy="8330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grow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he-IL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e-IL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he-IL" b="0" i="0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r>
                            <a:rPr lang="he-IL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40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e-IL" b="0" i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e-IL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he-IL" b="0" i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e-IL" b="0" i="0" smtClean="0">
                              <a:latin typeface="Cambria Math" panose="02040503050406030204" pitchFamily="18" charset="0"/>
                            </a:rPr>
                            <m:t>18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e-IL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b="0" i="0" smtClean="0">
                          <a:latin typeface="Cambria Math" panose="02040503050406030204" pitchFamily="18" charset="0"/>
                        </a:rPr>
                        <m:t>28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3AFE2D-4BF3-4871-838A-16BB88B1A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402" y="4735140"/>
                <a:ext cx="7185108" cy="8330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2EDD7B19-C42F-472F-BFF9-75C983A3C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03" y="1003089"/>
            <a:ext cx="4194665" cy="2181532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A5EF40F-CD80-4A3A-8CB7-F55A7DACB3C5}"/>
              </a:ext>
            </a:extLst>
          </p:cNvPr>
          <p:cNvCxnSpPr>
            <a:cxnSpLocks/>
          </p:cNvCxnSpPr>
          <p:nvPr/>
        </p:nvCxnSpPr>
        <p:spPr>
          <a:xfrm>
            <a:off x="466067" y="4491214"/>
            <a:ext cx="3593717" cy="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6AB1AF1C-825E-43B8-8AE3-AC94D7AB57C8}"/>
              </a:ext>
            </a:extLst>
          </p:cNvPr>
          <p:cNvSpPr/>
          <p:nvPr/>
        </p:nvSpPr>
        <p:spPr>
          <a:xfrm>
            <a:off x="4059784" y="4286320"/>
            <a:ext cx="486561" cy="459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602EDCF-DA94-4C52-BA74-86050E4CB826}"/>
              </a:ext>
            </a:extLst>
          </p:cNvPr>
          <p:cNvCxnSpPr/>
          <p:nvPr/>
        </p:nvCxnSpPr>
        <p:spPr>
          <a:xfrm>
            <a:off x="634335" y="4296107"/>
            <a:ext cx="408027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E69A2F4-51D4-4817-A005-E6329A32E380}"/>
              </a:ext>
            </a:extLst>
          </p:cNvPr>
          <p:cNvSpPr/>
          <p:nvPr/>
        </p:nvSpPr>
        <p:spPr>
          <a:xfrm>
            <a:off x="2435229" y="3764487"/>
            <a:ext cx="897490" cy="6291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28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17180CB-B768-4658-A8B3-DCDAFDA147AC}"/>
              </a:ext>
            </a:extLst>
          </p:cNvPr>
          <p:cNvSpPr/>
          <p:nvPr/>
        </p:nvSpPr>
        <p:spPr>
          <a:xfrm>
            <a:off x="2654196" y="1464722"/>
            <a:ext cx="897490" cy="6291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52E760-05B2-4927-B383-02DC4628C43C}"/>
              </a:ext>
            </a:extLst>
          </p:cNvPr>
          <p:cNvSpPr/>
          <p:nvPr/>
        </p:nvSpPr>
        <p:spPr>
          <a:xfrm>
            <a:off x="2323750" y="4296107"/>
            <a:ext cx="1419110" cy="157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E43ECE8-EC55-44EB-BEAE-3D9CD198B8E5}"/>
              </a:ext>
            </a:extLst>
          </p:cNvPr>
          <p:cNvSpPr/>
          <p:nvPr/>
        </p:nvSpPr>
        <p:spPr>
          <a:xfrm>
            <a:off x="2439799" y="4243271"/>
            <a:ext cx="897490" cy="2686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>
                <a:solidFill>
                  <a:schemeClr val="tx1"/>
                </a:solidFill>
              </a:rPr>
              <a:t>12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84F64EA-C3D3-4D23-92E4-96C5C05800B2}"/>
              </a:ext>
            </a:extLst>
          </p:cNvPr>
          <p:cNvSpPr/>
          <p:nvPr/>
        </p:nvSpPr>
        <p:spPr>
          <a:xfrm>
            <a:off x="9893979" y="4481149"/>
            <a:ext cx="1935606" cy="3730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chemeClr val="tx1"/>
                </a:solidFill>
              </a:rPr>
              <a:t>פתרון של שירה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BB0CC88E-143E-42A9-B543-46590898377C}"/>
              </a:ext>
            </a:extLst>
          </p:cNvPr>
          <p:cNvSpPr/>
          <p:nvPr/>
        </p:nvSpPr>
        <p:spPr>
          <a:xfrm>
            <a:off x="3836697" y="3217984"/>
            <a:ext cx="1589101" cy="3730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chemeClr val="tx1"/>
                </a:solidFill>
              </a:rPr>
              <a:t>פתרון של מיכל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ACED3CE-5A19-44A8-ADFA-A8146C7043E2}"/>
              </a:ext>
            </a:extLst>
          </p:cNvPr>
          <p:cNvSpPr/>
          <p:nvPr/>
        </p:nvSpPr>
        <p:spPr>
          <a:xfrm>
            <a:off x="2219093" y="4642747"/>
            <a:ext cx="1367405" cy="13265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87212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BAE7186-9B44-4028-834D-8C493D04825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35"/>
            <a:ext cx="12192000" cy="68545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75A474-71D1-4A44-BBCF-51291E662923}"/>
              </a:ext>
            </a:extLst>
          </p:cNvPr>
          <p:cNvSpPr txBox="1"/>
          <p:nvPr/>
        </p:nvSpPr>
        <p:spPr>
          <a:xfrm>
            <a:off x="10476841" y="30598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7A5C54-ED64-4C75-9F9D-03966ED7B830}"/>
              </a:ext>
            </a:extLst>
          </p:cNvPr>
          <p:cNvSpPr/>
          <p:nvPr/>
        </p:nvSpPr>
        <p:spPr>
          <a:xfrm>
            <a:off x="2489947" y="675315"/>
            <a:ext cx="53254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עבודה מסכמת בהשתלמות:</a:t>
            </a:r>
          </a:p>
          <a:p>
            <a:pPr algn="ctr"/>
            <a:r>
              <a:rPr lang="he-IL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hlinkClick r:id="rId3"/>
              </a:rPr>
              <a:t>הנחיות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7C6166-431D-4281-B630-296CEE4F7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054" y="2167293"/>
            <a:ext cx="2870296" cy="29044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AA2471-120D-4B92-BACF-6A7E21B82B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2695" y="2816062"/>
            <a:ext cx="4404278" cy="35575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53E8E3-2E16-4E72-BC71-0899BFDF65A8}"/>
              </a:ext>
            </a:extLst>
          </p:cNvPr>
          <p:cNvSpPr txBox="1"/>
          <p:nvPr/>
        </p:nvSpPr>
        <p:spPr>
          <a:xfrm>
            <a:off x="5396927" y="202268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b="1" i="0" dirty="0">
                <a:solidFill>
                  <a:srgbClr val="C00000"/>
                </a:solidFill>
                <a:effectLst/>
                <a:latin typeface="Assistant" pitchFamily="2" charset="-79"/>
                <a:cs typeface="Assistant" pitchFamily="2" charset="-79"/>
              </a:rPr>
              <a:t>בבקשה העלו פוסטרים  לפדלט</a:t>
            </a:r>
          </a:p>
          <a:p>
            <a:pPr algn="r" rtl="1"/>
            <a:r>
              <a:rPr lang="en-US" b="1" i="0" dirty="0">
                <a:solidFill>
                  <a:srgbClr val="373A3C"/>
                </a:solidFill>
                <a:effectLst/>
                <a:latin typeface="Assistant" pitchFamily="2" charset="-79"/>
                <a:cs typeface="Assistant" pitchFamily="2" charset="-79"/>
              </a:rPr>
              <a:t> </a:t>
            </a:r>
            <a:r>
              <a:rPr lang="en-US" b="1" i="0" dirty="0">
                <a:solidFill>
                  <a:srgbClr val="373A3C"/>
                </a:solidFill>
                <a:effectLst/>
                <a:latin typeface="Assistant" pitchFamily="2" charset="-79"/>
                <a:cs typeface="Assistant" pitchFamily="2" charset="-79"/>
                <a:hlinkClick r:id="rId6"/>
              </a:rPr>
              <a:t>https://padlet.com/mirelawidder/dqvu8idolkfd85su </a:t>
            </a:r>
            <a:endParaRPr lang="LID4096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0B16EF-D958-4FFB-BAB5-A51FC633A60C}"/>
              </a:ext>
            </a:extLst>
          </p:cNvPr>
          <p:cNvSpPr txBox="1"/>
          <p:nvPr/>
        </p:nvSpPr>
        <p:spPr>
          <a:xfrm rot="20324627">
            <a:off x="4335416" y="4589000"/>
            <a:ext cx="6038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3200" b="1" dirty="0">
                <a:solidFill>
                  <a:srgbClr val="C00000"/>
                </a:solidFill>
              </a:rPr>
              <a:t>הצגת פוסטרים ודיון באופן ההפעלה</a:t>
            </a:r>
            <a:endParaRPr lang="LID4096" sz="3200" b="1" dirty="0">
              <a:solidFill>
                <a:srgbClr val="C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3E169F-59EF-4838-850B-8B4152EF70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6486" y="5808905"/>
            <a:ext cx="1302231" cy="96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52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2EDB55-DF68-4E77-82E6-522A45FBA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"/>
            <a:ext cx="12192000" cy="68545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0F3904-AEAF-430D-8B09-61A72FAC12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13" t="32084" r="25000" b="5417"/>
          <a:stretch/>
        </p:blipFill>
        <p:spPr>
          <a:xfrm>
            <a:off x="2224087" y="689438"/>
            <a:ext cx="7743825" cy="54791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3A506-867F-40B5-AB72-4837B433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859" y="142875"/>
            <a:ext cx="4526280" cy="765810"/>
          </a:xfrm>
        </p:spPr>
        <p:txBody>
          <a:bodyPr/>
          <a:lstStyle/>
          <a:p>
            <a:pPr algn="r" rtl="1"/>
            <a:r>
              <a:rPr lang="he-IL" dirty="0">
                <a:solidFill>
                  <a:srgbClr val="C00000"/>
                </a:solidFill>
              </a:rPr>
              <a:t>נטליה קורוסטישבסקי</a:t>
            </a:r>
            <a:endParaRPr lang="LID4096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5E8A0A-8AB7-4E8A-A2B8-53206B24C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6486" y="5808905"/>
            <a:ext cx="1302231" cy="96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90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2EDB55-DF68-4E77-82E6-522A45FBA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"/>
            <a:ext cx="12192000" cy="68545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3A506-867F-40B5-AB72-4837B433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854" y="195263"/>
            <a:ext cx="6130289" cy="765810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dirty="0">
                <a:solidFill>
                  <a:srgbClr val="C00000"/>
                </a:solidFill>
              </a:rPr>
              <a:t>מירב שגב, הדס שרביט וזהר ינאי</a:t>
            </a:r>
            <a:endParaRPr lang="LID4096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EB9D96-D7CA-45C3-A341-252AB565A6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47" t="35416" r="28984" b="6666"/>
          <a:stretch/>
        </p:blipFill>
        <p:spPr>
          <a:xfrm>
            <a:off x="2566063" y="1152908"/>
            <a:ext cx="7059873" cy="5352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DDAEFE-07EA-46CD-878D-A66F5693F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6486" y="5808905"/>
            <a:ext cx="1302231" cy="96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75692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{130CC577-AE94-48CF-AC8D-8B73B83E278A}tf56160789_win32</Template>
  <TotalTime>41987</TotalTime>
  <Words>504</Words>
  <Application>Microsoft Office PowerPoint</Application>
  <PresentationFormat>Widescreen</PresentationFormat>
  <Paragraphs>103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Assistant</vt:lpstr>
      <vt:lpstr>Bookman Old Style</vt:lpstr>
      <vt:lpstr>Calibri</vt:lpstr>
      <vt:lpstr>Cambria Math</vt:lpstr>
      <vt:lpstr>Franklin Gothic Book</vt:lpstr>
      <vt:lpstr>Guttman Yad-Brush</vt:lpstr>
      <vt:lpstr>1_RetrospectVTI</vt:lpstr>
      <vt:lpstr>קהילת יב"ע מתמטיקה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נטליה קורוסטישבסקי</vt:lpstr>
      <vt:lpstr>מירב שגב, הדס שרביט וזהר ינאי</vt:lpstr>
      <vt:lpstr>לירון שובל</vt:lpstr>
      <vt:lpstr>אלון ניקר</vt:lpstr>
      <vt:lpstr>יואל יהודה לנגה</vt:lpstr>
      <vt:lpstr>טעות העתקה – גרסה 1</vt:lpstr>
      <vt:lpstr>טעות העתקה – גרסה 2</vt:lpstr>
      <vt:lpstr>איך התלמידים שלכם יתמודדו עם הבעיה?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מהלכי"ם מעלים את הרף לכיתות המתמטיקה</dc:title>
  <dc:creator>Mirela Widder</dc:creator>
  <cp:lastModifiedBy>Mirela Widder</cp:lastModifiedBy>
  <cp:revision>89</cp:revision>
  <dcterms:created xsi:type="dcterms:W3CDTF">2021-10-27T11:45:01Z</dcterms:created>
  <dcterms:modified xsi:type="dcterms:W3CDTF">2022-03-09T17:44:31Z</dcterms:modified>
</cp:coreProperties>
</file>