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4">
  <p:sldMasterIdLst>
    <p:sldMasterId id="2147483648" r:id="rId1"/>
  </p:sldMasterIdLst>
  <p:notesMasterIdLst>
    <p:notesMasterId r:id="rId13"/>
  </p:notesMasterIdLst>
  <p:sldIdLst>
    <p:sldId id="256" r:id="rId2"/>
    <p:sldId id="395" r:id="rId3"/>
    <p:sldId id="410" r:id="rId4"/>
    <p:sldId id="413" r:id="rId5"/>
    <p:sldId id="414" r:id="rId6"/>
    <p:sldId id="391" r:id="rId7"/>
    <p:sldId id="397" r:id="rId8"/>
    <p:sldId id="415" r:id="rId9"/>
    <p:sldId id="416" r:id="rId10"/>
    <p:sldId id="417" r:id="rId11"/>
    <p:sldId id="39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יוני" initials="י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1591" autoAdjust="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5D26A-638E-497F-91D7-94A3D7AEA4C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B57EC-8468-4B03-8628-6C7E682C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1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 algn="r" rtl="1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r" rtl="1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B61BEF0D-F0BB-DE4B-95CE-6DB70DBA9567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>
            <a:lvl1pPr algn="l" rtl="1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 algn="r" rtl="1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 algn="r" rtl="1">
              <a:defRPr sz="32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2000"/>
            </a:lvl4pPr>
            <a:lvl5pPr algn="r" rtl="1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B61BEF0D-F0BB-DE4B-95CE-6DB70DBA9567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>
            <a:normAutofit/>
          </a:bodyPr>
          <a:lstStyle>
            <a:lvl1pPr algn="r" rtl="1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r" rtl="1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B61BEF0D-F0BB-DE4B-95CE-6DB70DBA9567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>
            <a:lvl1pPr algn="l" rtl="1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 algn="r" rtl="1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 algn="r" rtl="1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B61BEF0D-F0BB-DE4B-95CE-6DB70DBA9567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>
            <a:lvl1pPr algn="l" rtl="1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8FcoUBNFEE2mDffg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vegan-menu-ic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guezJxrJYpYNtDzpksbq_PaRuZJK98h-/view?usp=shar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RXbZnKGQKjkxGWiO8VnQZM8kpVKlRbIj/view?usp=sharinghttps://drive.google.com/file/d/1RXbZnKGQKjkxGWiO8VnQZM8kpVKlRbIj/view?usp=shar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o.wikipedia.org/wiki/Sekpruno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hoto-of-toddler-running-1073088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38637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ink-man-curious-thinking-looking-1034159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4514-E5F2-4BF4-817E-01E5C8659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4304" y="706057"/>
            <a:ext cx="8704162" cy="3596758"/>
          </a:xfrm>
        </p:spPr>
        <p:txBody>
          <a:bodyPr anchor="ctr">
            <a:normAutofit/>
          </a:bodyPr>
          <a:lstStyle/>
          <a:p>
            <a:pPr algn="ctr"/>
            <a:br>
              <a:rPr lang="he-IL" sz="4900" dirty="0"/>
            </a:br>
            <a:r>
              <a:rPr lang="he-IL" sz="4900" dirty="0"/>
              <a:t>קהילת </a:t>
            </a:r>
            <a:r>
              <a:rPr lang="he-IL" sz="4900" dirty="0" err="1"/>
              <a:t>מהלכי"ם</a:t>
            </a:r>
            <a:r>
              <a:rPr lang="he-IL" sz="4900" dirty="0"/>
              <a:t> ארצית</a:t>
            </a:r>
            <a:br>
              <a:rPr lang="en-US" sz="3600" dirty="0"/>
            </a:br>
            <a:r>
              <a:rPr lang="he-IL" sz="2400" dirty="0"/>
              <a:t>מעלים את הרף לכיתות מתמטיקה</a:t>
            </a:r>
            <a:br>
              <a:rPr lang="he-IL" sz="2400" dirty="0"/>
            </a:br>
            <a:r>
              <a:rPr lang="he-IL" sz="2400" dirty="0"/>
              <a:t>תשפ"ב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FD003-8E2A-4782-99E8-5F76293C0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1043" y="4587213"/>
            <a:ext cx="7830683" cy="112628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e-IL" sz="2600" i="1" dirty="0">
                <a:solidFill>
                  <a:schemeClr val="tx1"/>
                </a:solidFill>
              </a:rPr>
              <a:t>מפגש חמישי: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he-IL" sz="2600" i="1" dirty="0">
                <a:solidFill>
                  <a:schemeClr val="tx1"/>
                </a:solidFill>
              </a:rPr>
              <a:t>18.01.2022</a:t>
            </a: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אורלי גוטליב   שראל אייבר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130A7EDA-3555-44B2-8A27-5C8209416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331" y="706058"/>
            <a:ext cx="6510759" cy="115884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21" y="862494"/>
            <a:ext cx="1625154" cy="84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8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986" y="530037"/>
            <a:ext cx="8911687" cy="1472933"/>
          </a:xfrm>
        </p:spPr>
        <p:txBody>
          <a:bodyPr>
            <a:noAutofit/>
          </a:bodyPr>
          <a:lstStyle/>
          <a:p>
            <a:pPr algn="ctr"/>
            <a:r>
              <a:rPr lang="he-IL" sz="4800" b="1" i="1" dirty="0"/>
              <a:t>סוגיות בהפעלה בכיתות</a:t>
            </a:r>
            <a:endParaRPr lang="he-IL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549" y="1810928"/>
            <a:ext cx="9652562" cy="4363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CB21F5-8201-4F1F-80C0-573E05BF8EF4}"/>
              </a:ext>
            </a:extLst>
          </p:cNvPr>
          <p:cNvSpPr txBox="1">
            <a:spLocks/>
          </p:cNvSpPr>
          <p:nvPr/>
        </p:nvSpPr>
        <p:spPr>
          <a:xfrm>
            <a:off x="2146986" y="2002969"/>
            <a:ext cx="9310052" cy="47073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במה שונה הפעלת בעיה מפתרון תרגילים או שאלות ברצף ההוראה (מבחינת המורה ו/או התלמידים)?</a:t>
            </a:r>
          </a:p>
          <a:p>
            <a:r>
              <a:rPr lang="he-IL" dirty="0"/>
              <a:t>עמית מעוניין להפעיל בעיות שאינן ברצף ההוראה. מה תציעו לו לעשות?</a:t>
            </a:r>
          </a:p>
          <a:p>
            <a:r>
              <a:rPr lang="he-IL" dirty="0"/>
              <a:t>הציעו דרך טובה להזכיר ידע קודם דרוש לבעיה, ללא פגיעה ברצף הפעלת הבעיה, וללא פגיעה ברמת הקושי של הבעיה. הדגימו.</a:t>
            </a:r>
          </a:p>
          <a:p>
            <a:r>
              <a:rPr lang="he-IL" dirty="0"/>
              <a:t>הפעלת בעיה עשויה ליצור תחרות בין התלמידים. מהם לדעתכם היתרונות והחסרונות של תופעה כזו? כיצד הייתם פועלים לאור תופעה זו?</a:t>
            </a:r>
          </a:p>
        </p:txBody>
      </p:sp>
    </p:spTree>
    <p:extLst>
      <p:ext uri="{BB962C8B-B14F-4D97-AF65-F5344CB8AC3E}">
        <p14:creationId xmlns:p14="http://schemas.microsoft.com/office/powerpoint/2010/main" val="1754971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2962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סיכום</a:t>
            </a:r>
            <a:endParaRPr lang="he-IL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D3DC3-5F27-41DC-BEA9-ABE4F820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627" y="2133600"/>
            <a:ext cx="9490282" cy="4100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dirty="0">
                <a:hlinkClick r:id="rId2"/>
              </a:rPr>
              <a:t> קישור לשאלון משוב למפגש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5819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אז מה בתפריט היום?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549" y="1810928"/>
            <a:ext cx="9652562" cy="4363370"/>
          </a:xfrm>
        </p:spPr>
        <p:txBody>
          <a:bodyPr>
            <a:normAutofit/>
          </a:bodyPr>
          <a:lstStyle/>
          <a:p>
            <a:endParaRPr lang="he-IL" sz="800" dirty="0"/>
          </a:p>
          <a:p>
            <a:r>
              <a:rPr lang="he-IL" dirty="0"/>
              <a:t>3 בעיות קצרות</a:t>
            </a:r>
          </a:p>
          <a:p>
            <a:r>
              <a:rPr lang="he-IL" dirty="0"/>
              <a:t>תיקון ציון – תיקון חוויה</a:t>
            </a:r>
          </a:p>
          <a:p>
            <a:r>
              <a:rPr lang="he-IL" dirty="0"/>
              <a:t>שיתופים מהפעלות בכיתות</a:t>
            </a:r>
          </a:p>
          <a:p>
            <a:r>
              <a:rPr lang="he-IL" dirty="0"/>
              <a:t>סוגיות בהפעלה בכיתות</a:t>
            </a:r>
          </a:p>
          <a:p>
            <a:r>
              <a:rPr lang="he-IL" dirty="0"/>
              <a:t>משוב</a:t>
            </a:r>
          </a:p>
          <a:p>
            <a:endParaRPr lang="he-IL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AA3B8E5-74FA-46A6-B467-0EE928609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92925" y="127862"/>
            <a:ext cx="1683066" cy="16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9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5826" y="415675"/>
            <a:ext cx="9878786" cy="1720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he-IL" sz="2800" b="1" dirty="0">
                <a:solidFill>
                  <a:srgbClr val="365F91"/>
                </a:solidFill>
                <a:latin typeface="Arial"/>
                <a:cs typeface="Arial"/>
              </a:rPr>
              <a:t>בעיה קצרה 1#: אימוני כושר</a:t>
            </a: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endParaRPr lang="he-IL" dirty="0">
              <a:solidFill>
                <a:srgbClr val="000000"/>
              </a:solidFill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he-IL" sz="2800" dirty="0">
                <a:solidFill>
                  <a:srgbClr val="000000"/>
                </a:solidFill>
                <a:latin typeface="Calibri"/>
                <a:ea typeface="Calibri"/>
                <a:cs typeface="Arial"/>
                <a:hlinkClick r:id="rId2"/>
              </a:rPr>
              <a:t>קישור לבעיה</a:t>
            </a:r>
            <a:endParaRPr lang="he-IL" sz="28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D7E26-679E-4420-844B-83FDCD3D8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0" y="2750087"/>
            <a:ext cx="9310052" cy="3084656"/>
          </a:xfrm>
        </p:spPr>
        <p:txBody>
          <a:bodyPr>
            <a:normAutofit/>
          </a:bodyPr>
          <a:lstStyle/>
          <a:p>
            <a:r>
              <a:rPr lang="he-IL" dirty="0"/>
              <a:t>פתרון בקבוצות</a:t>
            </a:r>
          </a:p>
          <a:p>
            <a:r>
              <a:rPr lang="he-IL" dirty="0"/>
              <a:t>דיון במליאה</a:t>
            </a:r>
          </a:p>
        </p:txBody>
      </p:sp>
    </p:spTree>
    <p:extLst>
      <p:ext uri="{BB962C8B-B14F-4D97-AF65-F5344CB8AC3E}">
        <p14:creationId xmlns:p14="http://schemas.microsoft.com/office/powerpoint/2010/main" val="187289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5826" y="415675"/>
            <a:ext cx="9878786" cy="1720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he-IL" sz="2800" b="1" dirty="0">
                <a:solidFill>
                  <a:srgbClr val="365F91"/>
                </a:solidFill>
                <a:latin typeface="Arial"/>
                <a:cs typeface="Arial"/>
              </a:rPr>
              <a:t>בעיה קצרה 2#: שני כבלים</a:t>
            </a: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endParaRPr lang="he-IL" dirty="0">
              <a:solidFill>
                <a:srgbClr val="000000"/>
              </a:solidFill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he-IL" sz="2800" dirty="0">
                <a:solidFill>
                  <a:srgbClr val="000000"/>
                </a:solidFill>
                <a:latin typeface="Calibri"/>
                <a:ea typeface="Calibri"/>
                <a:cs typeface="Arial"/>
                <a:hlinkClick r:id="rId2"/>
              </a:rPr>
              <a:t>קישור לבעיה</a:t>
            </a:r>
            <a:endParaRPr lang="he-IL" sz="28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D7E26-679E-4420-844B-83FDCD3D8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0" y="2750087"/>
            <a:ext cx="9310052" cy="3084656"/>
          </a:xfrm>
        </p:spPr>
        <p:txBody>
          <a:bodyPr>
            <a:normAutofit/>
          </a:bodyPr>
          <a:lstStyle/>
          <a:p>
            <a:r>
              <a:rPr lang="he-IL" dirty="0"/>
              <a:t>פתרון בקבוצות</a:t>
            </a:r>
          </a:p>
          <a:p>
            <a:r>
              <a:rPr lang="he-IL" dirty="0"/>
              <a:t>דיון במליאה</a:t>
            </a:r>
          </a:p>
        </p:txBody>
      </p:sp>
    </p:spTree>
    <p:extLst>
      <p:ext uri="{BB962C8B-B14F-4D97-AF65-F5344CB8AC3E}">
        <p14:creationId xmlns:p14="http://schemas.microsoft.com/office/powerpoint/2010/main" val="376843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5826" y="415675"/>
            <a:ext cx="9878786" cy="4580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he-IL" sz="2800" b="1" dirty="0">
                <a:solidFill>
                  <a:srgbClr val="365F91"/>
                </a:solidFill>
                <a:latin typeface="Arial"/>
                <a:cs typeface="Arial"/>
              </a:rPr>
              <a:t>בעיה קצרה 3#: ריבוע חסום במשולש</a:t>
            </a: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endParaRPr lang="he-IL" dirty="0">
              <a:solidFill>
                <a:srgbClr val="000000"/>
              </a:solidFill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he-IL" sz="2400" i="1" dirty="0"/>
              <a:t>נתון משולש. המטרה היא לחסום בתוכו ריבוע כך ששניים מקודקודי הריבוע נמצאים על אחת מצלעות המשולש, ושני קודקודי הריבוע האחרים נמצאים כל אחד על צלע נוספת של המשולש.</a:t>
            </a: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he-IL" sz="2400" i="1" dirty="0"/>
              <a:t>א. האם ניתן לחסום במשולש הנתון ריבוע כלשהו באופן המתואר ?</a:t>
            </a: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he-IL" sz="2400" i="1" dirty="0"/>
              <a:t>ב. אם כן – הציעו דרך לעשות זאת.</a:t>
            </a: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endParaRPr lang="he-IL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D7E26-679E-4420-844B-83FDCD3D8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0" y="4719564"/>
            <a:ext cx="9310052" cy="3084656"/>
          </a:xfrm>
        </p:spPr>
        <p:txBody>
          <a:bodyPr>
            <a:normAutofit/>
          </a:bodyPr>
          <a:lstStyle/>
          <a:p>
            <a:r>
              <a:rPr lang="he-IL" dirty="0"/>
              <a:t>פתרון בקבוצות</a:t>
            </a:r>
          </a:p>
          <a:p>
            <a:r>
              <a:rPr lang="he-IL" dirty="0"/>
              <a:t>דיון במליאה</a:t>
            </a:r>
          </a:p>
        </p:txBody>
      </p:sp>
    </p:spTree>
    <p:extLst>
      <p:ext uri="{BB962C8B-B14F-4D97-AF65-F5344CB8AC3E}">
        <p14:creationId xmlns:p14="http://schemas.microsoft.com/office/powerpoint/2010/main" val="100006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 err="1"/>
              <a:t>הפסקפה</a:t>
            </a:r>
            <a:r>
              <a:rPr lang="he-IL" dirty="0"/>
              <a:t> חגיגית</a:t>
            </a:r>
            <a:br>
              <a:rPr lang="he-IL" dirty="0"/>
            </a:br>
            <a:r>
              <a:rPr lang="he-IL" sz="2800" dirty="0"/>
              <a:t>(גם דבלה מותר...)</a:t>
            </a:r>
            <a:endParaRPr lang="he-IL" dirty="0"/>
          </a:p>
        </p:txBody>
      </p:sp>
      <p:pic>
        <p:nvPicPr>
          <p:cNvPr id="6" name="Content Placeholder 5" descr="A plate of fruit&#10;&#10;Description automatically generated with low confidence">
            <a:extLst>
              <a:ext uri="{FF2B5EF4-FFF2-40B4-BE49-F238E27FC236}">
                <a16:creationId xmlns:a16="http://schemas.microsoft.com/office/drawing/2014/main" id="{078F05E2-AB46-4952-B121-7A60E12A2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22139" y="2119531"/>
            <a:ext cx="5253258" cy="4990595"/>
          </a:xfrm>
        </p:spPr>
      </p:pic>
    </p:spTree>
    <p:extLst>
      <p:ext uri="{BB962C8B-B14F-4D97-AF65-F5344CB8AC3E}">
        <p14:creationId xmlns:p14="http://schemas.microsoft.com/office/powerpoint/2010/main" val="282279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תיקון ציון – תיקון חוויה (רונן)</a:t>
            </a:r>
          </a:p>
        </p:txBody>
      </p:sp>
      <p:pic>
        <p:nvPicPr>
          <p:cNvPr id="13" name="Content Placeholder 12" descr="A child running in a grassy area&#10;&#10;Description automatically generated with low confidence">
            <a:extLst>
              <a:ext uri="{FF2B5EF4-FFF2-40B4-BE49-F238E27FC236}">
                <a16:creationId xmlns:a16="http://schemas.microsoft.com/office/drawing/2014/main" id="{EF376986-1502-4EA0-A313-BE71A821F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12894" y="2133600"/>
            <a:ext cx="5668037" cy="3778250"/>
          </a:xfrm>
        </p:spPr>
      </p:pic>
    </p:spTree>
    <p:extLst>
      <p:ext uri="{BB962C8B-B14F-4D97-AF65-F5344CB8AC3E}">
        <p14:creationId xmlns:p14="http://schemas.microsoft.com/office/powerpoint/2010/main" val="2382031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986" y="530037"/>
            <a:ext cx="8911687" cy="1472933"/>
          </a:xfrm>
        </p:spPr>
        <p:txBody>
          <a:bodyPr>
            <a:noAutofit/>
          </a:bodyPr>
          <a:lstStyle/>
          <a:p>
            <a:pPr algn="ctr"/>
            <a:r>
              <a:rPr lang="he-IL" sz="4800" b="1" i="1" dirty="0"/>
              <a:t>שיתופים מהפעלות בעיות בכיתות</a:t>
            </a:r>
            <a:endParaRPr lang="he-IL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549" y="1810928"/>
            <a:ext cx="9652562" cy="4363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0A94201-0E36-42A1-A771-5842AF4E1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3517" y="2659281"/>
            <a:ext cx="5358624" cy="40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7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986" y="530037"/>
            <a:ext cx="8911687" cy="1472933"/>
          </a:xfrm>
        </p:spPr>
        <p:txBody>
          <a:bodyPr>
            <a:noAutofit/>
          </a:bodyPr>
          <a:lstStyle/>
          <a:p>
            <a:pPr algn="ctr"/>
            <a:r>
              <a:rPr lang="he-IL" sz="4800" b="1" i="1" dirty="0"/>
              <a:t>סוגיות בהפעלה בכיתות</a:t>
            </a:r>
            <a:endParaRPr lang="he-IL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549" y="1810928"/>
            <a:ext cx="9652562" cy="4363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5" name="Picture 4" descr="A person with his hand on his chin&#10;&#10;Description automatically generated with low confidence">
            <a:extLst>
              <a:ext uri="{FF2B5EF4-FFF2-40B4-BE49-F238E27FC236}">
                <a16:creationId xmlns:a16="http://schemas.microsoft.com/office/drawing/2014/main" id="{A29E36C9-C845-4FB9-BAFA-BD25EDEB2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20209" y="2226599"/>
            <a:ext cx="5555722" cy="372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2780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43171</TotalTime>
  <Words>238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Wisp</vt:lpstr>
      <vt:lpstr> קהילת מהלכי"ם ארצית מעלים את הרף לכיתות מתמטיקה תשפ"ב</vt:lpstr>
      <vt:lpstr>אז מה בתפריט היום?</vt:lpstr>
      <vt:lpstr>PowerPoint Presentation</vt:lpstr>
      <vt:lpstr>PowerPoint Presentation</vt:lpstr>
      <vt:lpstr>PowerPoint Presentation</vt:lpstr>
      <vt:lpstr>הפסקפה חגיגית (גם דבלה מותר...)</vt:lpstr>
      <vt:lpstr>תיקון ציון – תיקון חוויה (רונן)</vt:lpstr>
      <vt:lpstr>שיתופים מהפעלות בעיות בכיתות</vt:lpstr>
      <vt:lpstr>סוגיות בהפעלה בכיתות</vt:lpstr>
      <vt:lpstr>סוגיות בהפעלה בכיתות</vt:lpstr>
      <vt:lpstr>סיכום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Cooper</dc:creator>
  <cp:lastModifiedBy>שראל אייבר</cp:lastModifiedBy>
  <cp:revision>363</cp:revision>
  <dcterms:created xsi:type="dcterms:W3CDTF">2019-03-23T16:17:23Z</dcterms:created>
  <dcterms:modified xsi:type="dcterms:W3CDTF">2022-01-16T09:20:25Z</dcterms:modified>
</cp:coreProperties>
</file>