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389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932-E9BF-48A4-850E-DEDC59AF4634}" type="datetimeFigureOut">
              <a:rPr lang="he-IL" smtClean="0"/>
              <a:t>ג'/אדר ב/תשפ"ב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156A-E4B5-4220-9EB9-DFCB6302097D}" type="slidenum">
              <a:rPr lang="he-IL" smtClean="0"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593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932-E9BF-48A4-850E-DEDC59AF4634}" type="datetimeFigureOut">
              <a:rPr lang="he-IL" smtClean="0"/>
              <a:t>ג'/אדר ב/תשפ"ב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156A-E4B5-4220-9EB9-DFCB630209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617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932-E9BF-48A4-850E-DEDC59AF4634}" type="datetimeFigureOut">
              <a:rPr lang="he-IL" smtClean="0"/>
              <a:t>ג'/אדר ב/תשפ"ב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156A-E4B5-4220-9EB9-DFCB630209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8893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932-E9BF-48A4-850E-DEDC59AF4634}" type="datetimeFigureOut">
              <a:rPr lang="he-IL" smtClean="0"/>
              <a:t>ג'/אדר ב/תשפ"ב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156A-E4B5-4220-9EB9-DFCB630209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252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932-E9BF-48A4-850E-DEDC59AF4634}" type="datetimeFigureOut">
              <a:rPr lang="he-IL" smtClean="0"/>
              <a:t>ג'/אדר ב/תשפ"ב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156A-E4B5-4220-9EB9-DFCB6302097D}" type="slidenum">
              <a:rPr lang="he-IL" smtClean="0"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142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932-E9BF-48A4-850E-DEDC59AF4634}" type="datetimeFigureOut">
              <a:rPr lang="he-IL" smtClean="0"/>
              <a:t>ג'/אדר ב/תשפ"ב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156A-E4B5-4220-9EB9-DFCB630209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972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932-E9BF-48A4-850E-DEDC59AF4634}" type="datetimeFigureOut">
              <a:rPr lang="he-IL" smtClean="0"/>
              <a:t>ג'/אדר ב/תשפ"ב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156A-E4B5-4220-9EB9-DFCB630209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6427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932-E9BF-48A4-850E-DEDC59AF4634}" type="datetimeFigureOut">
              <a:rPr lang="he-IL" smtClean="0"/>
              <a:t>ג'/אדר ב/תשפ"ב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156A-E4B5-4220-9EB9-DFCB630209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2231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932-E9BF-48A4-850E-DEDC59AF4634}" type="datetimeFigureOut">
              <a:rPr lang="he-IL" smtClean="0"/>
              <a:t>ג'/אדר ב/תשפ"ב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156A-E4B5-4220-9EB9-DFCB630209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517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30BA932-E9BF-48A4-850E-DEDC59AF4634}" type="datetimeFigureOut">
              <a:rPr lang="he-IL" smtClean="0"/>
              <a:t>ג'/אדר ב/תשפ"ב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73156A-E4B5-4220-9EB9-DFCB630209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4962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932-E9BF-48A4-850E-DEDC59AF4634}" type="datetimeFigureOut">
              <a:rPr lang="he-IL" smtClean="0"/>
              <a:t>ג'/אדר ב/תשפ"ב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3156A-E4B5-4220-9EB9-DFCB630209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422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30BA932-E9BF-48A4-850E-DEDC59AF4634}" type="datetimeFigureOut">
              <a:rPr lang="he-IL" smtClean="0"/>
              <a:t>ג'/אדר ב/תשפ"ב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073156A-E4B5-4220-9EB9-DFCB6302097D}" type="slidenum">
              <a:rPr lang="he-IL" smtClean="0"/>
              <a:t>‹#›</a:t>
            </a:fld>
            <a:endParaRPr lang="he-I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95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ashal.weizmann.ac.il/course/view.php?id=37&amp;section=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8412480" y="281283"/>
            <a:ext cx="354438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89965">
              <a:lnSpc>
                <a:spcPct val="150000"/>
              </a:lnSpc>
              <a:spcBef>
                <a:spcPts val="300"/>
              </a:spcBef>
            </a:pPr>
            <a:r>
              <a:rPr lang="he-IL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Guttman Yad" panose="02010401010101010101" pitchFamily="2" charset="-79"/>
                <a:hlinkClick r:id="rId2"/>
              </a:rPr>
              <a:t>טעות </a:t>
            </a:r>
            <a:r>
              <a:rPr lang="he-IL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Guttman Yad" panose="02010401010101010101" pitchFamily="2" charset="-79"/>
                <a:hlinkClick r:id="rId2"/>
              </a:rPr>
              <a:t>העתקה :</a:t>
            </a:r>
            <a:endParaRPr lang="en-US" sz="16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מלבן 4"/>
              <p:cNvSpPr/>
              <p:nvPr/>
            </p:nvSpPr>
            <p:spPr>
              <a:xfrm>
                <a:off x="992777" y="1046386"/>
                <a:ext cx="10093234" cy="11798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he-IL" dirty="0">
                    <a:latin typeface="David" panose="020E0502060401010101" pitchFamily="34" charset="-79"/>
                    <a:ea typeface="Calibri" panose="020F0502020204030204" pitchFamily="34" charset="0"/>
                    <a:cs typeface="David" panose="020E0502060401010101" pitchFamily="34" charset="-79"/>
                  </a:rPr>
                  <a:t>לאחר שעסקה בפתרון משוואות ריבועיות, נתנה המורה דינה בוחן פתע – לפתור משוואה מהצורה:</a:t>
                </a:r>
                <a:endParaRPr lang="en-US" dirty="0">
                  <a:latin typeface="David" panose="020E0502060401010101" pitchFamily="34" charset="-79"/>
                  <a:ea typeface="Calibri" panose="020F0502020204030204" pitchFamily="34" charset="0"/>
                  <a:cs typeface="David" panose="020E0502060401010101" pitchFamily="34" charset="-79"/>
                </a:endParaRPr>
              </a:p>
              <a:p>
                <a:pPr algn="ctr">
                  <a:lnSpc>
                    <a:spcPct val="150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𝑏𝑥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oMath>
                  </m:oMathPara>
                </a14:m>
                <a:endParaRPr lang="en-US" dirty="0">
                  <a:latin typeface="David" panose="020E0502060401010101" pitchFamily="34" charset="-79"/>
                  <a:ea typeface="Calibri" panose="020F0502020204030204" pitchFamily="34" charset="0"/>
                  <a:cs typeface="David" panose="020E0502060401010101" pitchFamily="34" charset="-79"/>
                </a:endParaRPr>
              </a:p>
            </p:txBody>
          </p:sp>
        </mc:Choice>
        <mc:Fallback xmlns="">
          <p:sp>
            <p:nvSpPr>
              <p:cNvPr id="5" name="מלבן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777" y="1046386"/>
                <a:ext cx="10093234" cy="1179810"/>
              </a:xfrm>
              <a:prstGeom prst="rect">
                <a:avLst/>
              </a:prstGeom>
              <a:blipFill>
                <a:blip r:embed="rId3"/>
                <a:stretch>
                  <a:fillRect r="-48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מלבן 5"/>
              <p:cNvSpPr/>
              <p:nvPr/>
            </p:nvSpPr>
            <p:spPr>
              <a:xfrm>
                <a:off x="5120640" y="2064498"/>
                <a:ext cx="6096000" cy="165013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he-IL" dirty="0">
                    <a:latin typeface="David" panose="020E0502060401010101" pitchFamily="34" charset="-79"/>
                    <a:ea typeface="Calibri" panose="020F0502020204030204" pitchFamily="34" charset="0"/>
                    <a:cs typeface="David" panose="020E0502060401010101" pitchFamily="34" charset="-79"/>
                  </a:rPr>
                  <a:t>ליסמין יצאו שני פתרונות: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</m:oMath>
                </a14:m>
                <a:endParaRPr lang="en-US" dirty="0">
                  <a:latin typeface="David" panose="020E0502060401010101" pitchFamily="34" charset="-79"/>
                  <a:ea typeface="Calibri" panose="020F0502020204030204" pitchFamily="34" charset="0"/>
                  <a:cs typeface="David" panose="020E0502060401010101" pitchFamily="34" charset="-79"/>
                </a:endParaRPr>
              </a:p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he-IL" dirty="0">
                    <a:latin typeface="David" panose="020E0502060401010101" pitchFamily="34" charset="-79"/>
                    <a:ea typeface="Calibri" panose="020F0502020204030204" pitchFamily="34" charset="0"/>
                    <a:cs typeface="David" panose="020E0502060401010101" pitchFamily="34" charset="-79"/>
                  </a:rPr>
                  <a:t>לריף יצאו שני פתרונות: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</m:oMath>
                </a14:m>
                <a:endParaRPr lang="en-US" dirty="0">
                  <a:latin typeface="David" panose="020E0502060401010101" pitchFamily="34" charset="-79"/>
                  <a:ea typeface="Calibri" panose="020F0502020204030204" pitchFamily="34" charset="0"/>
                  <a:cs typeface="David" panose="020E0502060401010101" pitchFamily="34" charset="-79"/>
                </a:endParaRPr>
              </a:p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he-IL" dirty="0">
                    <a:latin typeface="David" panose="020E0502060401010101" pitchFamily="34" charset="-79"/>
                    <a:ea typeface="Calibri" panose="020F0502020204030204" pitchFamily="34" charset="0"/>
                    <a:cs typeface="David" panose="020E0502060401010101" pitchFamily="34" charset="-79"/>
                  </a:rPr>
                  <a:t>לדולב יצאו שני פתרונות: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</m:oMath>
                </a14:m>
                <a:endParaRPr lang="en-US" dirty="0">
                  <a:latin typeface="David" panose="020E0502060401010101" pitchFamily="34" charset="-79"/>
                  <a:ea typeface="Calibri" panose="020F0502020204030204" pitchFamily="34" charset="0"/>
                  <a:cs typeface="David" panose="020E0502060401010101" pitchFamily="34" charset="-79"/>
                </a:endParaRPr>
              </a:p>
            </p:txBody>
          </p:sp>
        </mc:Choice>
        <mc:Fallback xmlns="">
          <p:sp>
            <p:nvSpPr>
              <p:cNvPr id="6" name="מלבן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640" y="2064498"/>
                <a:ext cx="6096000" cy="1650132"/>
              </a:xfrm>
              <a:prstGeom prst="rect">
                <a:avLst/>
              </a:prstGeom>
              <a:blipFill>
                <a:blip r:embed="rId4"/>
                <a:stretch>
                  <a:fillRect r="-800" b="-259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מלבן 6"/>
          <p:cNvSpPr/>
          <p:nvPr/>
        </p:nvSpPr>
        <p:spPr>
          <a:xfrm>
            <a:off x="8335536" y="3809866"/>
            <a:ext cx="2864887" cy="4732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מסתבר שכל התשובות שגויות! 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1358537" y="4851514"/>
            <a:ext cx="9773467" cy="146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he-IL" dirty="0"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אחד מהתלמידים טעה בדרך ולא קיבל ניקוד. השניים האחרים טעו טעות קטנה בהעתקת המשוואה מהלוח, אבל פתרו נכון, ולכן קיבלו 9 נקודות מתוך 10.</a:t>
            </a:r>
            <a:endParaRPr lang="en-US" dirty="0"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מי מהתלמידים טעה בדרך? מה לדעתכם הייתה המשוואה שניתנה?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ea typeface="Calibri" panose="020F0502020204030204" pitchFamily="34" charset="0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6617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97280" y="809897"/>
            <a:ext cx="10058400" cy="5059197"/>
          </a:xfrm>
        </p:spPr>
        <p:txBody>
          <a:bodyPr>
            <a:normAutofit lnSpcReduction="10000"/>
          </a:bodyPr>
          <a:lstStyle/>
          <a:p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טעות העתקה הצגת פתרונות .</a:t>
            </a:r>
          </a:p>
          <a:p>
            <a:r>
              <a:rPr lang="he-IL" sz="18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(פתרון נכון / לא נכון ).</a:t>
            </a:r>
          </a:p>
          <a:p>
            <a:endParaRPr lang="he-IL" sz="1800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מיומנות </a:t>
            </a:r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נדרשת בפתרון </a:t>
            </a:r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הבעיה.</a:t>
            </a:r>
          </a:p>
          <a:p>
            <a:r>
              <a:rPr lang="he-IL" sz="1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פירוק לגורמים .</a:t>
            </a:r>
          </a:p>
          <a:p>
            <a:r>
              <a:rPr lang="he-IL" sz="1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פתרון משוואה ריבועית .</a:t>
            </a:r>
          </a:p>
          <a:p>
            <a:r>
              <a:rPr lang="he-IL" sz="1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חשיבה הפוכה </a:t>
            </a:r>
            <a:r>
              <a:rPr lang="he-IL" sz="18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endParaRPr lang="he-IL" b="1" dirty="0" smtClean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 smtClean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הקשיים בבעיה .</a:t>
            </a:r>
          </a:p>
          <a:p>
            <a:r>
              <a:rPr lang="he-IL" sz="1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חשיבה הפוכה .</a:t>
            </a:r>
          </a:p>
          <a:p>
            <a:r>
              <a:rPr lang="he-IL" sz="1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הגדרת טעות קטנה / גדולה .</a:t>
            </a:r>
          </a:p>
          <a:p>
            <a:r>
              <a:rPr lang="he-IL" sz="180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הבנת </a:t>
            </a:r>
            <a:r>
              <a:rPr lang="he-IL" sz="18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הבעיה והנתונים, ובניית מודל</a:t>
            </a:r>
          </a:p>
        </p:txBody>
      </p:sp>
    </p:spTree>
    <p:extLst>
      <p:ext uri="{BB962C8B-B14F-4D97-AF65-F5344CB8AC3E}">
        <p14:creationId xmlns:p14="http://schemas.microsoft.com/office/powerpoint/2010/main" val="331677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419497" y="383177"/>
            <a:ext cx="10058400" cy="55904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- איך הופכים הבעיה ליותר קלה ?</a:t>
            </a:r>
          </a:p>
          <a:p>
            <a:pPr>
              <a:lnSpc>
                <a:spcPct val="150000"/>
              </a:lnSpc>
            </a:pP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- מה נחשב טעות העתקה ?</a:t>
            </a:r>
          </a:p>
          <a:p>
            <a:pPr>
              <a:lnSpc>
                <a:spcPct val="150000"/>
              </a:lnSpc>
            </a:pP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- איך תעבירו את הבעיה הזאת בכיתה ?</a:t>
            </a:r>
          </a:p>
          <a:p>
            <a:pPr>
              <a:lnSpc>
                <a:spcPct val="150000"/>
              </a:lnSpc>
            </a:pP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- חשפתם את הבעיה לתלמידים , אחרי כמה דקות שמתם לב שהתלמידים לא יודעים איך להתחיל , מהי מילת במפתח שאתה נותן בלי להרוס את הבעיה ולהפוך אותה לפשוטה .</a:t>
            </a:r>
          </a:p>
          <a:p>
            <a:pPr>
              <a:lnSpc>
                <a:spcPct val="150000"/>
              </a:lnSpc>
            </a:pP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- מה אתם רוצים להוסיף לבעיה .....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4059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מבט לאחור">
  <a:themeElements>
    <a:clrScheme name="מבט לאחור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מבט לאחור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בט לאחור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107</TotalTime>
  <Words>178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David</vt:lpstr>
      <vt:lpstr>Guttman Yad</vt:lpstr>
      <vt:lpstr>Times New Roman</vt:lpstr>
      <vt:lpstr>מבט לאחור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DELL</dc:creator>
  <cp:lastModifiedBy>Jason Cooper</cp:lastModifiedBy>
  <cp:revision>6</cp:revision>
  <dcterms:created xsi:type="dcterms:W3CDTF">2022-03-05T23:22:36Z</dcterms:created>
  <dcterms:modified xsi:type="dcterms:W3CDTF">2022-03-06T17:15:28Z</dcterms:modified>
</cp:coreProperties>
</file>