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8" r:id="rId2"/>
    <p:sldId id="256" r:id="rId3"/>
    <p:sldId id="345" r:id="rId4"/>
    <p:sldId id="343" r:id="rId5"/>
    <p:sldId id="389" r:id="rId6"/>
    <p:sldId id="392" r:id="rId7"/>
    <p:sldId id="390" r:id="rId8"/>
    <p:sldId id="391" r:id="rId9"/>
    <p:sldId id="405" r:id="rId10"/>
    <p:sldId id="393" r:id="rId11"/>
    <p:sldId id="404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6B8267E-36C2-436F-BD3A-C6C88B5D8A3A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D5C711-32D5-4DB7-B634-495A68DACE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162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88B2592-F6B8-4BD1-8274-24D4C5D53B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4740E186-A2F7-4718-BF0E-56C4827AF12B}" type="slidenum">
              <a:rPr lang="he-IL" altLang="he-IL" smtClean="0"/>
              <a:pPr algn="l">
                <a:spcBef>
                  <a:spcPct val="0"/>
                </a:spcBef>
              </a:pPr>
              <a:t>4</a:t>
            </a:fld>
            <a:endParaRPr lang="en-US" altLang="he-IL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47F4CDE-EC90-45A3-A21B-BE25EA7BF4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2E9AD10-A29A-4D09-B558-E67335ECA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E2F16B-3DCC-2193-31EF-47147012A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10FA298-E5D8-F7E7-C58C-518FD6A32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AADAF94-7192-3522-056E-DFD5734E7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0A66A1D-19BE-2CB8-648E-98D02246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963FA85-C6B8-B285-BB55-85002E34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737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C12411-BD7F-61E5-0BBF-2F8DD7B57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DA939D1-C616-87DA-258A-ACFF016CB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717F4F0-1F37-E4F6-7D38-BB51CE909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1A00B79-00A3-B21F-3D8B-3A191ABB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B97600D-018D-4232-82FA-EDB63812A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804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21D3388-573D-73BB-D96F-9EEADE70F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95289D3-6782-482C-ACC8-5F4BEA709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040A845-B844-7E5E-CCFC-508A6762A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446D268-1081-F5D2-9A23-292283BF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640182C-7BCE-7E7C-CCC2-C4D841E31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424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4E002E-F05F-1157-1065-C4250DA32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37B17F7-F3BE-9FB8-D7E7-B411675E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3B36061-7B4B-A66F-54A6-58746E6E8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FD86811-1225-D3F9-218A-6281FFFE6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8DCB43D-A4BC-FA3E-9E9D-3CD99A9B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646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AE970F9-264A-CCD4-16BD-6DF99A75C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9687CB0-DB84-F4CD-1EF6-B691444A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7452984-A430-A266-ACCD-FD706C6CB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1B510C4-39B9-E9E5-A5FB-096E0781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A45E736-BAE4-2922-033F-A6AFD5D53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775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B9C7DF-503D-F0AD-1A33-B15A71217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142699C-53E4-B36A-E3A8-1C12E1A0C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51343A0-AA86-1B27-F8B1-E3C256C42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55B3323-295B-3B46-5BCC-6F22997E4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9B8619C-D283-2170-A638-15DFD0D5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FA02CE4-2C8A-EC15-A275-37B502D0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733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2DEEE6E-5505-2DC0-4B7D-500EE5D68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079F91A-CD20-A72E-28E5-6C5FC013D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82F7595-3828-93F8-D394-8C171E7D9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A7FDDC77-7DED-5063-432F-0B95E7E8D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13DD306-9EE5-51F2-6FA7-CC9D59D74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C52A2622-6283-2F5D-8FFB-B95EF4034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64876C34-F314-2947-662C-0D9FFF3F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1967B26B-AD28-A542-3F86-55CB6AF25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078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AB7491-C71E-8616-B982-25A5E250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EF8C284-0490-E79F-D651-C66C8B1CD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C5ECF91-970D-D9E6-8432-DDAABBFE5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D74F01A-0D69-CFF1-093F-ACCD67171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828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B8D4738-17DF-0214-67BD-4D1B77728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E3B2D917-589B-C0BE-C596-F0999B24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C3AF7A3-1BB8-7092-E5CB-54446E5AA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59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7C1684-CC54-5DA7-CCD2-8679CD110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A17B472-0BC7-068C-2230-5B881DB9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EC73845C-F394-A130-76AB-C28D22D02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8EA9761-56B6-582C-0C28-A1F0F4F4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620D9D0-67D8-2385-C3A1-2CBC42C12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7A8D1BE-FC2E-8691-BDD7-E80EA11D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166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9530C0-17F8-6A8B-17B6-884F4AC76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7263A292-619A-1DCD-DFD3-8C46921060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FB67A02-FE4B-1689-0288-F210AF810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1FB73B0-AC99-A3A1-1C99-3C33F289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7359240-0AFC-444E-1FB0-15AD39F08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B557E22-9F6C-472F-A1F4-97F80B0B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897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9AEF66E-B067-8A3A-6ABC-8FFD1A65B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764BDEC-BFEF-895C-5B93-F4C01513E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2CE41FA-EF33-2975-E680-8E12CBD3D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11BCD-D6FC-402D-9BFF-A4B10E7F314F}" type="datetimeFigureOut">
              <a:rPr lang="he-IL" smtClean="0"/>
              <a:t>י"ח/אדר/תשפ"ג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B0B9B1C-A4C8-82EF-F49B-FCFBC7E90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CE96301-521B-451A-A72B-8207AB213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788F-7A86-4A18-8CC5-3B5A2D12A6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123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y9zpHuWQnij2zrRG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502;&#1492;&#1497;&#1512;&#1493;&#1514;%20&#1506;&#1501;%20&#1490;&#1512;&#1507;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ashal.weizmann.ac.il/pluginfile.php/1020/mod_resource/content/1/%D7%A7%D7%98%D7%A2%D7%99%D7%9D%20%D7%91%D7%9E%D7%A9%D7%95%D7%9C%D7%A9%20-%20%D7%94%D7%91%D7%A2%D7%99%D7%94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/qAUsN9Tm" TargetMode="External"/><Relationship Id="rId2" Type="http://schemas.openxmlformats.org/officeDocument/2006/relationships/hyperlink" Target="https://mashal.weizmann.ac.il/pluginfile.php/1020/mod_resource/content/1/%D7%A7%D7%98%D7%A2%D7%99%D7%9D%20%D7%91%D7%9E%D7%A9%D7%95%D7%9C%D7%A9%20-%20%D7%94%D7%91%D7%A2%D7%99%D7%9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4514-E5F2-4BF4-817E-01E5C8659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4304" y="2191957"/>
            <a:ext cx="8704162" cy="3596758"/>
          </a:xfrm>
        </p:spPr>
        <p:txBody>
          <a:bodyPr>
            <a:normAutofit fontScale="90000"/>
          </a:bodyPr>
          <a:lstStyle/>
          <a:p>
            <a:pPr algn="ctr"/>
            <a:br>
              <a:rPr lang="he-IL" dirty="0"/>
            </a:br>
            <a:br>
              <a:rPr lang="he-IL" dirty="0"/>
            </a:br>
            <a:br>
              <a:rPr lang="he-IL" dirty="0"/>
            </a:br>
            <a:r>
              <a:rPr lang="he-IL" sz="3600" b="1" dirty="0">
                <a:cs typeface="+mn-cs"/>
              </a:rPr>
              <a:t>קהילת </a:t>
            </a:r>
            <a:r>
              <a:rPr lang="he-IL" sz="3600" b="1" dirty="0" err="1">
                <a:cs typeface="+mn-cs"/>
              </a:rPr>
              <a:t>מהלכי"ם</a:t>
            </a:r>
            <a:br>
              <a:rPr lang="en-US" sz="3600" b="1" dirty="0">
                <a:cs typeface="+mn-cs"/>
              </a:rPr>
            </a:br>
            <a:r>
              <a:rPr lang="he-IL" sz="3600" b="1" dirty="0">
                <a:cs typeface="+mn-cs"/>
              </a:rPr>
              <a:t>מעלים את הרף לכיתות מתמטיקה</a:t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cs typeface="+mn-cs"/>
              </a:rPr>
              <a:t>קהילת מורי מתמטיקה </a:t>
            </a:r>
            <a:r>
              <a:rPr lang="he-IL" sz="3600" b="1" dirty="0" err="1">
                <a:cs typeface="+mn-cs"/>
              </a:rPr>
              <a:t>בדרכא</a:t>
            </a:r>
            <a:endParaRPr lang="en-US" sz="3600" b="1" dirty="0"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FD003-8E2A-4782-99E8-5F76293C0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276600"/>
            <a:ext cx="9420225" cy="1981200"/>
          </a:xfrm>
        </p:spPr>
        <p:txBody>
          <a:bodyPr>
            <a:normAutofit/>
          </a:bodyPr>
          <a:lstStyle/>
          <a:p>
            <a:r>
              <a:rPr lang="he-IL" dirty="0"/>
              <a:t>מכון ויצמן למדע, המחלקה להוראת המדעים</a:t>
            </a:r>
          </a:p>
        </p:txBody>
      </p:sp>
      <p:pic>
        <p:nvPicPr>
          <p:cNvPr id="17" name="תמונה 16">
            <a:extLst>
              <a:ext uri="{FF2B5EF4-FFF2-40B4-BE49-F238E27FC236}">
                <a16:creationId xmlns:a16="http://schemas.microsoft.com/office/drawing/2014/main" id="{130A7EDA-3555-44B2-8A27-5C8209416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083" y="706058"/>
            <a:ext cx="6510759" cy="115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84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0A662A-117B-EBC9-C228-E828372F6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b="1" dirty="0">
                <a:cs typeface="+mn-cs"/>
              </a:rPr>
              <a:t>סוגיות דידקטיות בבעיה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3C39D08-0FDC-511E-65EA-E1074A23A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תופעות גאומטריות מפתיעות ואופן גילוין</a:t>
            </a:r>
          </a:p>
          <a:p>
            <a:r>
              <a:rPr lang="he-IL" dirty="0"/>
              <a:t>במה מסייע / מפריע </a:t>
            </a:r>
            <a:r>
              <a:rPr lang="he-IL" dirty="0" err="1"/>
              <a:t>היישומון</a:t>
            </a:r>
            <a:r>
              <a:rPr lang="he-IL" dirty="0"/>
              <a:t>?</a:t>
            </a:r>
          </a:p>
          <a:p>
            <a:r>
              <a:rPr lang="he-IL" dirty="0"/>
              <a:t>מה תפקידו של הטקסט המתמטי המסביר בתוך הבעיה? האם הוא מקשה או מקל ומדוע?</a:t>
            </a:r>
          </a:p>
          <a:p>
            <a:r>
              <a:rPr lang="he-IL" dirty="0"/>
              <a:t>מה תפקידה של ההוכחה בתוך הסיטואציה?</a:t>
            </a:r>
          </a:p>
          <a:p>
            <a:r>
              <a:rPr lang="he-IL" dirty="0"/>
              <a:t>כיצד מתקבלת התמונה הרחבה של הסיטואציה?</a:t>
            </a:r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04174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C72891E-BDF6-D81A-9A44-6C48AF420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cs typeface="+mn-cs"/>
              </a:rPr>
              <a:t>משוב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DFC0B5A-CE5C-F981-2808-2BB5292C2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/>
              <a:t>מה מהרעיונות החדשים אקח לעצמי?</a:t>
            </a:r>
          </a:p>
          <a:p>
            <a:r>
              <a:rPr lang="he-IL" sz="3200" dirty="0"/>
              <a:t>מה אקח לעמיתי?</a:t>
            </a:r>
          </a:p>
          <a:p>
            <a:r>
              <a:rPr lang="he-IL" sz="3200" dirty="0"/>
              <a:t>מה אקח לכיתה?</a:t>
            </a:r>
          </a:p>
          <a:p>
            <a:r>
              <a:rPr lang="he-IL" sz="3200" dirty="0"/>
              <a:t>מדוע?......  </a:t>
            </a:r>
          </a:p>
          <a:p>
            <a:endParaRPr lang="he-IL" sz="3200" dirty="0"/>
          </a:p>
          <a:p>
            <a:pPr marL="0" indent="0">
              <a:buNone/>
            </a:pPr>
            <a:r>
              <a:rPr lang="he-IL" sz="3200" dirty="0">
                <a:hlinkClick r:id="rId2"/>
              </a:rPr>
              <a:t>קישור</a:t>
            </a:r>
            <a:r>
              <a:rPr lang="he-IL" sz="3200" dirty="0"/>
              <a:t> לשאלון משוב</a:t>
            </a:r>
          </a:p>
        </p:txBody>
      </p:sp>
    </p:spTree>
    <p:extLst>
      <p:ext uri="{BB962C8B-B14F-4D97-AF65-F5344CB8AC3E}">
        <p14:creationId xmlns:p14="http://schemas.microsoft.com/office/powerpoint/2010/main" val="137424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BCA8FDC-713D-954F-1550-3564D59139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4000" b="1" dirty="0">
                <a:cs typeface="+mn-cs"/>
              </a:rPr>
              <a:t>מפגש רביעי קהילת </a:t>
            </a:r>
            <a:r>
              <a:rPr lang="he-IL" sz="4000" b="1" dirty="0" err="1">
                <a:cs typeface="+mn-cs"/>
              </a:rPr>
              <a:t>דרכא</a:t>
            </a:r>
            <a:endParaRPr lang="he-IL" sz="4000" b="1" dirty="0">
              <a:cs typeface="+mn-cs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8E08703-E2B4-A987-6506-D581AE64EE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3600" b="1" dirty="0"/>
              <a:t>מרץ 2023</a:t>
            </a:r>
          </a:p>
        </p:txBody>
      </p:sp>
    </p:spTree>
    <p:extLst>
      <p:ext uri="{BB962C8B-B14F-4D97-AF65-F5344CB8AC3E}">
        <p14:creationId xmlns:p14="http://schemas.microsoft.com/office/powerpoint/2010/main" val="179584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כותרת 1">
            <a:extLst>
              <a:ext uri="{FF2B5EF4-FFF2-40B4-BE49-F238E27FC236}">
                <a16:creationId xmlns:a16="http://schemas.microsoft.com/office/drawing/2014/main" id="{78F7A8B3-86EB-4937-8A42-C92F76C2F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altLang="he-IL" sz="3600" b="1" dirty="0">
                <a:cs typeface="+mn-cs"/>
              </a:rPr>
              <a:t>אוזן המן- תופין מתמטי</a:t>
            </a:r>
            <a:br>
              <a:rPr lang="he-IL" altLang="he-IL" sz="3600" b="1" dirty="0">
                <a:cs typeface="+mn-cs"/>
              </a:rPr>
            </a:br>
            <a:r>
              <a:rPr lang="he-IL" altLang="he-IL" sz="3600" i="1" dirty="0">
                <a:cs typeface="+mn-cs"/>
              </a:rPr>
              <a:t>בהקשר יחסי צלעות</a:t>
            </a:r>
            <a:endParaRPr lang="he-IL" altLang="he-IL" dirty="0">
              <a:cs typeface="+mn-cs"/>
            </a:endParaRPr>
          </a:p>
        </p:txBody>
      </p:sp>
      <p:pic>
        <p:nvPicPr>
          <p:cNvPr id="18435" name="מציין מיקום תוכן 3">
            <a:extLst>
              <a:ext uri="{FF2B5EF4-FFF2-40B4-BE49-F238E27FC236}">
                <a16:creationId xmlns:a16="http://schemas.microsoft.com/office/drawing/2014/main" id="{77EEC7A0-CD33-405D-8E8E-6E20B572CE05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69" b="4788"/>
          <a:stretch>
            <a:fillRect/>
          </a:stretch>
        </p:blipFill>
        <p:spPr>
          <a:xfrm>
            <a:off x="2532063" y="1824038"/>
            <a:ext cx="7092950" cy="45513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F8C01E1-986D-4DEE-A52E-7A9B6C326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altLang="he-IL" sz="4000" b="1" dirty="0">
                <a:cs typeface="+mn-cs"/>
              </a:rPr>
              <a:t>אוזן המן- הוכחה</a:t>
            </a:r>
            <a:endParaRPr lang="en-US" altLang="he-IL" sz="4000" b="1" dirty="0">
              <a:cs typeface="+mn-cs"/>
            </a:endParaRPr>
          </a:p>
        </p:txBody>
      </p:sp>
      <p:sp>
        <p:nvSpPr>
          <p:cNvPr id="19459" name="AutoShape 3">
            <a:extLst>
              <a:ext uri="{FF2B5EF4-FFF2-40B4-BE49-F238E27FC236}">
                <a16:creationId xmlns:a16="http://schemas.microsoft.com/office/drawing/2014/main" id="{FF85CF18-8BAE-45D9-958D-30BCFC893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7450" y="3321050"/>
            <a:ext cx="2014538" cy="1189038"/>
          </a:xfrm>
          <a:prstGeom prst="triangle">
            <a:avLst>
              <a:gd name="adj" fmla="val 7741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he-IL" sz="1800"/>
          </a:p>
        </p:txBody>
      </p:sp>
      <p:sp>
        <p:nvSpPr>
          <p:cNvPr id="109572" name="Line 4">
            <a:extLst>
              <a:ext uri="{FF2B5EF4-FFF2-40B4-BE49-F238E27FC236}">
                <a16:creationId xmlns:a16="http://schemas.microsoft.com/office/drawing/2014/main" id="{D5525304-7391-4653-9201-F9D325EA1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1989" y="4508501"/>
            <a:ext cx="441325" cy="1152525"/>
          </a:xfrm>
          <a:prstGeom prst="line">
            <a:avLst/>
          </a:prstGeom>
          <a:noFill/>
          <a:ln w="317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9573" name="Line 5">
            <a:extLst>
              <a:ext uri="{FF2B5EF4-FFF2-40B4-BE49-F238E27FC236}">
                <a16:creationId xmlns:a16="http://schemas.microsoft.com/office/drawing/2014/main" id="{B815E4E6-1F5E-4613-A234-743D81F59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3076" y="4508500"/>
            <a:ext cx="2017713" cy="0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9574" name="Line 6">
            <a:extLst>
              <a:ext uri="{FF2B5EF4-FFF2-40B4-BE49-F238E27FC236}">
                <a16:creationId xmlns:a16="http://schemas.microsoft.com/office/drawing/2014/main" id="{4186D4A6-E830-4573-A458-DFB97D21F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65901" y="2133600"/>
            <a:ext cx="1584325" cy="11874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9575" name="Line 7">
            <a:extLst>
              <a:ext uri="{FF2B5EF4-FFF2-40B4-BE49-F238E27FC236}">
                <a16:creationId xmlns:a16="http://schemas.microsoft.com/office/drawing/2014/main" id="{A2345702-BBF6-4CA4-8167-E1EAA00149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6013" y="2132014"/>
            <a:ext cx="684212" cy="3565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9576" name="Line 8">
            <a:extLst>
              <a:ext uri="{FF2B5EF4-FFF2-40B4-BE49-F238E27FC236}">
                <a16:creationId xmlns:a16="http://schemas.microsoft.com/office/drawing/2014/main" id="{A1EE0309-C6F6-4AB0-8EFC-1F44E41C2E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4026" y="2093913"/>
            <a:ext cx="5216525" cy="2432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9577" name="Line 9">
            <a:extLst>
              <a:ext uri="{FF2B5EF4-FFF2-40B4-BE49-F238E27FC236}">
                <a16:creationId xmlns:a16="http://schemas.microsoft.com/office/drawing/2014/main" id="{D5213E4C-F38D-47CA-9D75-BB8F2850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8464" y="4516438"/>
            <a:ext cx="4524375" cy="1181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936CF12E-F307-41A2-9802-2156E09C40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81576" y="3321050"/>
            <a:ext cx="1584325" cy="11874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9467" name="Line 11">
            <a:extLst>
              <a:ext uri="{FF2B5EF4-FFF2-40B4-BE49-F238E27FC236}">
                <a16:creationId xmlns:a16="http://schemas.microsoft.com/office/drawing/2014/main" id="{6EE75D9B-58BB-446B-B443-02A0C9692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01" y="3355976"/>
            <a:ext cx="441325" cy="11525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8E1B9F9B-6E3F-49F0-BEC2-1EA73F6E53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2213" y="4508500"/>
            <a:ext cx="2017712" cy="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04C1235E-8388-4E50-956B-DF611DC2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2960689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/>
              <a:t>A</a:t>
            </a: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2BA237B2-6610-42D2-A0C7-252F8511F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4148139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/>
              <a:t>B</a:t>
            </a:r>
          </a:p>
        </p:txBody>
      </p:sp>
      <p:sp>
        <p:nvSpPr>
          <p:cNvPr id="19471" name="Text Box 15">
            <a:extLst>
              <a:ext uri="{FF2B5EF4-FFF2-40B4-BE49-F238E27FC236}">
                <a16:creationId xmlns:a16="http://schemas.microsoft.com/office/drawing/2014/main" id="{B63CB10A-AE8C-4DE4-B689-0245067B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4473576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/>
              <a:t>C</a:t>
            </a:r>
          </a:p>
        </p:txBody>
      </p:sp>
      <p:sp>
        <p:nvSpPr>
          <p:cNvPr id="109584" name="Text Box 16">
            <a:extLst>
              <a:ext uri="{FF2B5EF4-FFF2-40B4-BE49-F238E27FC236}">
                <a16:creationId xmlns:a16="http://schemas.microsoft.com/office/drawing/2014/main" id="{2C63A28A-9C01-4108-942C-78FB62D10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4" y="1773239"/>
            <a:ext cx="503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/>
              <a:t>B’</a:t>
            </a:r>
          </a:p>
        </p:txBody>
      </p:sp>
      <p:sp>
        <p:nvSpPr>
          <p:cNvPr id="109585" name="Text Box 17">
            <a:extLst>
              <a:ext uri="{FF2B5EF4-FFF2-40B4-BE49-F238E27FC236}">
                <a16:creationId xmlns:a16="http://schemas.microsoft.com/office/drawing/2014/main" id="{874A0D29-17B1-4D06-9D36-98034B23D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239" y="4113214"/>
            <a:ext cx="503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/>
              <a:t>C’</a:t>
            </a:r>
          </a:p>
        </p:txBody>
      </p:sp>
      <p:sp>
        <p:nvSpPr>
          <p:cNvPr id="109586" name="Text Box 18">
            <a:extLst>
              <a:ext uri="{FF2B5EF4-FFF2-40B4-BE49-F238E27FC236}">
                <a16:creationId xmlns:a16="http://schemas.microsoft.com/office/drawing/2014/main" id="{2223E325-C73B-457C-9B2B-9514F3E58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0" y="5481639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/>
              <a:t>A’</a:t>
            </a:r>
          </a:p>
        </p:txBody>
      </p:sp>
      <p:sp>
        <p:nvSpPr>
          <p:cNvPr id="109587" name="Line 19">
            <a:extLst>
              <a:ext uri="{FF2B5EF4-FFF2-40B4-BE49-F238E27FC236}">
                <a16:creationId xmlns:a16="http://schemas.microsoft.com/office/drawing/2014/main" id="{6039E35B-17E6-4E68-BCBF-C767EABEE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8338" y="2168526"/>
            <a:ext cx="1116012" cy="23399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9588" name="Text Box 20">
            <a:extLst>
              <a:ext uri="{FF2B5EF4-FFF2-40B4-BE49-F238E27FC236}">
                <a16:creationId xmlns:a16="http://schemas.microsoft.com/office/drawing/2014/main" id="{79846501-5A88-455F-82D3-7D68AC383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5" y="3249614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>
                <a:solidFill>
                  <a:srgbClr val="CC3399"/>
                </a:solidFill>
              </a:rPr>
              <a:t>S</a:t>
            </a:r>
            <a:r>
              <a:rPr lang="en-US" altLang="he-IL" sz="2000" b="1" baseline="-25000">
                <a:solidFill>
                  <a:srgbClr val="CC3399"/>
                </a:solidFill>
              </a:rPr>
              <a:t>1</a:t>
            </a:r>
          </a:p>
        </p:txBody>
      </p:sp>
      <p:sp>
        <p:nvSpPr>
          <p:cNvPr id="109589" name="Text Box 21">
            <a:extLst>
              <a:ext uri="{FF2B5EF4-FFF2-40B4-BE49-F238E27FC236}">
                <a16:creationId xmlns:a16="http://schemas.microsoft.com/office/drawing/2014/main" id="{3A25F41C-CBD2-4977-BFAE-6545100BE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64" y="3897314"/>
            <a:ext cx="503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>
                <a:solidFill>
                  <a:srgbClr val="CC3399"/>
                </a:solidFill>
              </a:rPr>
              <a:t>S</a:t>
            </a:r>
            <a:r>
              <a:rPr lang="en-US" altLang="he-IL" sz="2000" b="1" baseline="-25000">
                <a:solidFill>
                  <a:srgbClr val="CC3399"/>
                </a:solidFill>
              </a:rPr>
              <a:t>1</a:t>
            </a:r>
          </a:p>
        </p:txBody>
      </p:sp>
      <p:sp>
        <p:nvSpPr>
          <p:cNvPr id="109590" name="Line 22">
            <a:extLst>
              <a:ext uri="{FF2B5EF4-FFF2-40B4-BE49-F238E27FC236}">
                <a16:creationId xmlns:a16="http://schemas.microsoft.com/office/drawing/2014/main" id="{D4BAAD30-B643-457E-9B47-DEBB3E0E0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5700" y="4508500"/>
            <a:ext cx="2520950" cy="11890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9591" name="Text Box 23">
            <a:extLst>
              <a:ext uri="{FF2B5EF4-FFF2-40B4-BE49-F238E27FC236}">
                <a16:creationId xmlns:a16="http://schemas.microsoft.com/office/drawing/2014/main" id="{696B250D-4535-4640-99C8-19FF0B740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4" y="4724401"/>
            <a:ext cx="503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>
                <a:solidFill>
                  <a:srgbClr val="CC3399"/>
                </a:solidFill>
              </a:rPr>
              <a:t>S</a:t>
            </a:r>
            <a:r>
              <a:rPr lang="en-US" altLang="he-IL" sz="2000" b="1" baseline="-25000">
                <a:solidFill>
                  <a:srgbClr val="CC3399"/>
                </a:solidFill>
              </a:rPr>
              <a:t>1</a:t>
            </a:r>
          </a:p>
        </p:txBody>
      </p:sp>
      <p:sp>
        <p:nvSpPr>
          <p:cNvPr id="109592" name="Text Box 24">
            <a:extLst>
              <a:ext uri="{FF2B5EF4-FFF2-40B4-BE49-F238E27FC236}">
                <a16:creationId xmlns:a16="http://schemas.microsoft.com/office/drawing/2014/main" id="{613F634A-DD73-4E70-82D5-5EBFC1C4F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900" y="4616451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>
                <a:solidFill>
                  <a:srgbClr val="CC3399"/>
                </a:solidFill>
              </a:rPr>
              <a:t>S</a:t>
            </a:r>
            <a:r>
              <a:rPr lang="en-US" altLang="he-IL" sz="2000" b="1" baseline="-25000">
                <a:solidFill>
                  <a:srgbClr val="CC3399"/>
                </a:solidFill>
              </a:rPr>
              <a:t>1</a:t>
            </a:r>
          </a:p>
        </p:txBody>
      </p:sp>
      <p:sp>
        <p:nvSpPr>
          <p:cNvPr id="109593" name="Text Box 25">
            <a:extLst>
              <a:ext uri="{FF2B5EF4-FFF2-40B4-BE49-F238E27FC236}">
                <a16:creationId xmlns:a16="http://schemas.microsoft.com/office/drawing/2014/main" id="{76333BFE-4DC8-4E8E-BC87-0CA3CFEEC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329114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>
                <a:solidFill>
                  <a:srgbClr val="CC3399"/>
                </a:solidFill>
              </a:rPr>
              <a:t>S</a:t>
            </a:r>
            <a:r>
              <a:rPr lang="en-US" altLang="he-IL" sz="2000" b="1" baseline="-25000">
                <a:solidFill>
                  <a:srgbClr val="CC3399"/>
                </a:solidFill>
              </a:rPr>
              <a:t>1</a:t>
            </a:r>
          </a:p>
        </p:txBody>
      </p:sp>
      <p:sp>
        <p:nvSpPr>
          <p:cNvPr id="109594" name="Line 26">
            <a:extLst>
              <a:ext uri="{FF2B5EF4-FFF2-40B4-BE49-F238E27FC236}">
                <a16:creationId xmlns:a16="http://schemas.microsoft.com/office/drawing/2014/main" id="{06AAB5FF-752C-4146-BE50-DACC0CE0A0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6089" y="3340100"/>
            <a:ext cx="3563937" cy="11874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9595" name="Text Box 27">
            <a:extLst>
              <a:ext uri="{FF2B5EF4-FFF2-40B4-BE49-F238E27FC236}">
                <a16:creationId xmlns:a16="http://schemas.microsoft.com/office/drawing/2014/main" id="{9BDEE0FD-CB98-4DEF-A6EA-9F4F25B30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050" y="4076701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>
                <a:solidFill>
                  <a:srgbClr val="CC3399"/>
                </a:solidFill>
              </a:rPr>
              <a:t>S</a:t>
            </a:r>
            <a:r>
              <a:rPr lang="en-US" altLang="he-IL" sz="2000" b="1" baseline="-25000">
                <a:solidFill>
                  <a:srgbClr val="CC3399"/>
                </a:solidFill>
              </a:rPr>
              <a:t>1</a:t>
            </a:r>
          </a:p>
        </p:txBody>
      </p:sp>
      <p:sp>
        <p:nvSpPr>
          <p:cNvPr id="109596" name="Text Box 28">
            <a:extLst>
              <a:ext uri="{FF2B5EF4-FFF2-40B4-BE49-F238E27FC236}">
                <a16:creationId xmlns:a16="http://schemas.microsoft.com/office/drawing/2014/main" id="{FAB42852-7AE7-4999-AF75-716519E70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5814" y="3048001"/>
            <a:ext cx="503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000" b="1">
                <a:solidFill>
                  <a:srgbClr val="CC3399"/>
                </a:solidFill>
              </a:rPr>
              <a:t>S</a:t>
            </a:r>
            <a:r>
              <a:rPr lang="en-US" altLang="he-IL" sz="2000" b="1" baseline="-25000">
                <a:solidFill>
                  <a:srgbClr val="CC3399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0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10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0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10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4" grpId="0"/>
      <p:bldP spid="109585" grpId="0"/>
      <p:bldP spid="109586" grpId="0"/>
      <p:bldP spid="109588" grpId="0"/>
      <p:bldP spid="109589" grpId="0"/>
      <p:bldP spid="109591" grpId="0"/>
      <p:bldP spid="109592" grpId="0"/>
      <p:bldP spid="109593" grpId="0"/>
      <p:bldP spid="109595" grpId="0"/>
      <p:bldP spid="1095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3C9E1C8-EED3-4B2E-B6E8-EF249593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729" y="624110"/>
            <a:ext cx="8911883" cy="1007920"/>
          </a:xfrm>
        </p:spPr>
        <p:txBody>
          <a:bodyPr>
            <a:normAutofit fontScale="90000"/>
          </a:bodyPr>
          <a:lstStyle/>
          <a:p>
            <a:r>
              <a:rPr lang="he-IL" dirty="0">
                <a:cs typeface="+mn-cs"/>
              </a:rPr>
              <a:t>פויה- מתמטיקאי יהודי הונגרי, 1887-1985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EEBCC2F0-4C40-4460-BDA0-098A17CD05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4937" y="1670613"/>
            <a:ext cx="7949641" cy="4667318"/>
          </a:xfrm>
        </p:spPr>
      </p:pic>
    </p:spTree>
    <p:extLst>
      <p:ext uri="{BB962C8B-B14F-4D97-AF65-F5344CB8AC3E}">
        <p14:creationId xmlns:p14="http://schemas.microsoft.com/office/powerpoint/2010/main" val="207387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2C17BF-DAA4-3471-75FF-9D00921E8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cs typeface="+mn-cs"/>
              </a:rPr>
              <a:t>שיתופים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E88DDF4-84E0-D690-37D8-EE500FA43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חוויות ודילמות בעקבות הפעלות חדשות בכיתות</a:t>
            </a:r>
          </a:p>
        </p:txBody>
      </p:sp>
    </p:spTree>
    <p:extLst>
      <p:ext uri="{BB962C8B-B14F-4D97-AF65-F5344CB8AC3E}">
        <p14:creationId xmlns:p14="http://schemas.microsoft.com/office/powerpoint/2010/main" val="24228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DE7F069-D092-51C8-A5CC-4A7F1703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cs typeface="+mn-cs"/>
              </a:rPr>
              <a:t>אימוני כושר</a:t>
            </a:r>
            <a:br>
              <a:rPr lang="he-IL" b="1" dirty="0">
                <a:cs typeface="+mn-cs"/>
              </a:rPr>
            </a:br>
            <a:endParaRPr lang="he-IL" b="1" dirty="0"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A9EF21D-CADD-E9EC-4119-DFEBC8871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hlinkClick r:id="rId2" action="ppaction://hlinkfile"/>
              </a:rPr>
              <a:t>מהירות עם גרף</a:t>
            </a:r>
            <a:endParaRPr lang="he-IL" dirty="0"/>
          </a:p>
          <a:p>
            <a:r>
              <a:rPr lang="he-IL" dirty="0"/>
              <a:t>עבודה בחדרים ודיון במליאה:</a:t>
            </a:r>
          </a:p>
          <a:p>
            <a:endParaRPr lang="he-IL" dirty="0"/>
          </a:p>
          <a:p>
            <a:r>
              <a:rPr lang="he-IL" dirty="0"/>
              <a:t>למי הבעיה מתאימה? במסגרת אילו נושאי הוראה?</a:t>
            </a:r>
          </a:p>
          <a:p>
            <a:r>
              <a:rPr lang="he-IL" dirty="0"/>
              <a:t>מה תפקיד הייצוג הגרפי בבעיות מהסוג הזה? </a:t>
            </a:r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33004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B20581-73A3-3E72-FC45-71658481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b="1" dirty="0">
                <a:cs typeface="+mn-cs"/>
              </a:rPr>
              <a:t>קטעים מיוחדים במשולש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A796769-FCD2-8385-F1F2-3AE04AFD2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hlinkClick r:id="rId2"/>
              </a:rPr>
              <a:t>קטעים במשולש - הבעיה.</a:t>
            </a:r>
            <a:r>
              <a:rPr lang="en-US" dirty="0">
                <a:hlinkClick r:id="rId2"/>
              </a:rPr>
              <a:t>pdf (weizmann.ac.il)</a:t>
            </a:r>
            <a:endParaRPr lang="he-IL" dirty="0"/>
          </a:p>
          <a:p>
            <a:endParaRPr lang="he-IL" dirty="0"/>
          </a:p>
          <a:p>
            <a:r>
              <a:rPr lang="he-IL" dirty="0"/>
              <a:t>הוכיחו שבמשולש ישר זווית מתקיים: חוצה הזווית הישרה חוצה גם את הזווית בין הגובה והתיכון ליתר.</a:t>
            </a:r>
            <a:br>
              <a:rPr lang="en-US" dirty="0"/>
            </a:br>
            <a:br>
              <a:rPr lang="en-US" dirty="0"/>
            </a:br>
            <a:endParaRPr lang="he-IL" dirty="0"/>
          </a:p>
          <a:p>
            <a:pPr>
              <a:buFontTx/>
              <a:buChar char="-"/>
            </a:pPr>
            <a:r>
              <a:rPr lang="he-IL" dirty="0"/>
              <a:t>מה צריך לעשות?</a:t>
            </a:r>
          </a:p>
          <a:p>
            <a:pPr>
              <a:buFontTx/>
              <a:buChar char="-"/>
            </a:pPr>
            <a:r>
              <a:rPr lang="he-IL" dirty="0"/>
              <a:t>האם תרגיל כזה יופיע כך בספר?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1945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B20581-73A3-3E72-FC45-71658481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b="1" dirty="0">
                <a:cs typeface="+mn-cs"/>
              </a:rPr>
              <a:t>קטעים מיוחדים במשולש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A796769-FCD2-8385-F1F2-3AE04AFD2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hlinkClick r:id="rId2"/>
              </a:rPr>
              <a:t>קטעים במשולש - הבעיה.</a:t>
            </a:r>
            <a:r>
              <a:rPr lang="en-US" dirty="0">
                <a:hlinkClick r:id="rId2"/>
              </a:rPr>
              <a:t>pdf (weizmann.ac.il)</a:t>
            </a:r>
            <a:endParaRPr lang="he-IL" dirty="0"/>
          </a:p>
          <a:p>
            <a:endParaRPr lang="he-IL" dirty="0"/>
          </a:p>
          <a:p>
            <a:pPr marL="0" indent="0">
              <a:buNone/>
            </a:pPr>
            <a:r>
              <a:rPr lang="he-IL" dirty="0"/>
              <a:t>מיכאל אמר: "אבל הטענה בסעיף א' נכונה רק למשולש ישר זווית, אז מה זה שווה?" </a:t>
            </a:r>
          </a:p>
          <a:p>
            <a:pPr marL="0" indent="0">
              <a:buNone/>
            </a:pPr>
            <a:r>
              <a:rPr lang="he-IL" dirty="0"/>
              <a:t>אסתר אמרה: "אבל בכל זאת משהו מהתכונה נשאר נכון גם במשולשים אחרים". </a:t>
            </a:r>
          </a:p>
          <a:p>
            <a:r>
              <a:rPr lang="he-IL" dirty="0"/>
              <a:t>האם היא צודקת? נסו לבדוק אם גם במשולשים אחרים נמצא חוצה הזווית בין הגובה והתיכון היוצאים מאותו קודקוד. בדקו לגבי זוויות שונות במשולשים שונים. תוכלו להיעזר </a:t>
            </a:r>
            <a:r>
              <a:rPr lang="he-IL" dirty="0" err="1">
                <a:hlinkClick r:id="rId3"/>
              </a:rPr>
              <a:t>בישומון</a:t>
            </a:r>
            <a:r>
              <a:rPr lang="he-I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755815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</TotalTime>
  <Words>291</Words>
  <Application>Microsoft Office PowerPoint</Application>
  <PresentationFormat>מסך רחב</PresentationFormat>
  <Paragraphs>54</Paragraphs>
  <Slides>11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ערכת נושא Office</vt:lpstr>
      <vt:lpstr>   קהילת מהלכי"ם מעלים את הרף לכיתות מתמטיקה קהילת מורי מתמטיקה בדרכא</vt:lpstr>
      <vt:lpstr>מפגש רביעי קהילת דרכא</vt:lpstr>
      <vt:lpstr>אוזן המן- תופין מתמטי בהקשר יחסי צלעות</vt:lpstr>
      <vt:lpstr>אוזן המן- הוכחה</vt:lpstr>
      <vt:lpstr>פויה- מתמטיקאי יהודי הונגרי, 1887-1985</vt:lpstr>
      <vt:lpstr>שיתופים</vt:lpstr>
      <vt:lpstr>אימוני כושר </vt:lpstr>
      <vt:lpstr>קטעים מיוחדים במשולש</vt:lpstr>
      <vt:lpstr>קטעים מיוחדים במשולש</vt:lpstr>
      <vt:lpstr>סוגיות דידקטיות בבעיה</vt:lpstr>
      <vt:lpstr>משוב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Yonah Amir</dc:creator>
  <cp:lastModifiedBy>esther gruenhut</cp:lastModifiedBy>
  <cp:revision>26</cp:revision>
  <dcterms:created xsi:type="dcterms:W3CDTF">2023-03-06T16:42:46Z</dcterms:created>
  <dcterms:modified xsi:type="dcterms:W3CDTF">2023-03-13T15:08:55Z</dcterms:modified>
</cp:coreProperties>
</file>