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85" r:id="rId3"/>
    <p:sldId id="293" r:id="rId4"/>
    <p:sldId id="294" r:id="rId5"/>
    <p:sldId id="295" r:id="rId6"/>
    <p:sldId id="296" r:id="rId7"/>
    <p:sldId id="286" r:id="rId8"/>
    <p:sldId id="277" r:id="rId9"/>
    <p:sldId id="289" r:id="rId10"/>
    <p:sldId id="258" r:id="rId11"/>
    <p:sldId id="292" r:id="rId12"/>
    <p:sldId id="283" r:id="rId13"/>
    <p:sldId id="29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1591" autoAdjust="0"/>
  </p:normalViewPr>
  <p:slideViewPr>
    <p:cSldViewPr snapToGrid="0">
      <p:cViewPr varScale="1">
        <p:scale>
          <a:sx n="56" d="100"/>
          <a:sy n="56" d="100"/>
        </p:scale>
        <p:origin x="38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5D26A-638E-497F-91D7-94A3D7AEA4C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B57EC-8468-4B03-8628-6C7E682C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לשלוח את הקישור בצ'ט ולתת 20 דקות עבודה עצמית עם</a:t>
            </a:r>
            <a:r>
              <a:rPr lang="he-IL" baseline="0" dirty="0" smtClean="0"/>
              <a:t> אופציה להתארגן ספונטנית בקבוצות </a:t>
            </a:r>
            <a:r>
              <a:rPr lang="he-IL" baseline="0" dirty="0" err="1" smtClean="0"/>
              <a:t>וואטסאפ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71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לשלוח את הקישור בצ'ט ולתת 20 דקות עבודה עצמית עם</a:t>
            </a:r>
            <a:r>
              <a:rPr lang="he-IL" baseline="0" dirty="0" smtClean="0"/>
              <a:t> אופציה להתארגן ספונטנית בקבוצות </a:t>
            </a:r>
            <a:r>
              <a:rPr lang="he-IL" baseline="0" dirty="0" err="1" smtClean="0"/>
              <a:t>וואטסאפ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97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דיון מתמטי תחילה.</a:t>
            </a:r>
          </a:p>
          <a:p>
            <a:pPr algn="r" rtl="1"/>
            <a:r>
              <a:rPr lang="he-IL" dirty="0" smtClean="0"/>
              <a:t>אילו רעיונות</a:t>
            </a:r>
            <a:r>
              <a:rPr lang="he-IL" baseline="0" dirty="0" smtClean="0"/>
              <a:t> מתמטיים אתם מזהים כאן?</a:t>
            </a:r>
          </a:p>
          <a:p>
            <a:pPr algn="r" rtl="1"/>
            <a:r>
              <a:rPr lang="he-IL" baseline="0" dirty="0" smtClean="0"/>
              <a:t>מחצית הדרך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5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3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הכוונה בהתמכרות היא גם בעיות</a:t>
            </a:r>
            <a:r>
              <a:rPr lang="he-IL" baseline="0" dirty="0" smtClean="0"/>
              <a:t> מאגר וגם אופי יותר "בעייתי" בשגרת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הלימודים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7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 algn="r" rtl="1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r" rtl="1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>
            <a:lvl1pPr algn="r" rtl="1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 algn="r" rtl="1">
              <a:defRPr sz="32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2000"/>
            </a:lvl4pPr>
            <a:lvl5pPr algn="r" rtl="1"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>
            <a:normAutofit/>
          </a:bodyPr>
          <a:lstStyle>
            <a:lvl1pPr algn="r" rtl="1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r" rtl="1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 algn="r" rtl="1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 algn="r" rtl="1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document/d/1udHJrhlzkH_1zPjsYnOPoJejilcVC89YZkAvKgpHpPU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ocs.google.com/document/d/1VY7emADxgNDD_-D5DSZLgC1OJB2cgKcy/edit?usp=sharing&amp;ouid=100487352488060164649&amp;rtpof=true&amp;sd=true" TargetMode="External"/><Relationship Id="rId4" Type="http://schemas.openxmlformats.org/officeDocument/2006/relationships/hyperlink" Target="https://mashal.weizmann.ac.il/mod/resource/view.php?id=50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4514-E5F2-4BF4-817E-01E5C8659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0547" y="453788"/>
            <a:ext cx="9252731" cy="2262781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קהילת </a:t>
            </a:r>
            <a:r>
              <a:rPr lang="he-IL" dirty="0" err="1" smtClean="0"/>
              <a:t>מהלכי"ם</a:t>
            </a:r>
            <a:r>
              <a:rPr lang="he-IL" dirty="0" smtClean="0"/>
              <a:t> - מעלים </a:t>
            </a:r>
            <a:r>
              <a:rPr lang="he-IL" dirty="0" smtClean="0"/>
              <a:t>את הרף לכיתות </a:t>
            </a:r>
            <a:r>
              <a:rPr lang="he-IL" dirty="0" smtClean="0"/>
              <a:t>מתמטיקה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err="1" smtClean="0"/>
              <a:t>חורפיש-אלבשאאר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FD003-8E2A-4782-99E8-5F76293C0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מפגש 1, 6/2/2022</a:t>
            </a:r>
          </a:p>
          <a:p>
            <a:r>
              <a:rPr lang="he-IL" dirty="0" smtClean="0"/>
              <a:t>ג'ייסון קופר, מכון ויצמן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73" y="5394935"/>
            <a:ext cx="1864148" cy="101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יעדי התוכנית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e-IL" dirty="0" smtClean="0"/>
              <a:t>יותר מזה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4986" y="2701636"/>
            <a:ext cx="6137627" cy="319751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647526" cy="576262"/>
          </a:xfrm>
        </p:spPr>
        <p:txBody>
          <a:bodyPr/>
          <a:lstStyle/>
          <a:p>
            <a:pPr algn="ctr"/>
            <a:r>
              <a:rPr lang="he-IL" dirty="0" smtClean="0"/>
              <a:t>פחות מזה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519608" y="2546350"/>
            <a:ext cx="3634547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1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בעיות מאתגרות – למה זה טוב?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כדאי ללמוד מתמטיקה כדי לדעת לפתור בעיות</a:t>
            </a:r>
          </a:p>
          <a:p>
            <a:pPr lvl="1"/>
            <a:r>
              <a:rPr lang="he-IL" dirty="0" smtClean="0"/>
              <a:t>אוריינות מתמטית בסגנון מבחן פיזה</a:t>
            </a:r>
          </a:p>
          <a:p>
            <a:pPr lvl="1"/>
            <a:r>
              <a:rPr lang="he-IL" dirty="0" smtClean="0"/>
              <a:t>יכולת כללית של התמודדות עם אתגר מחשבתי</a:t>
            </a:r>
          </a:p>
          <a:p>
            <a:r>
              <a:rPr lang="he-IL" dirty="0" smtClean="0"/>
              <a:t>כדאי לפתור בעיות כדי ללמוד מתמטיקה</a:t>
            </a:r>
          </a:p>
          <a:p>
            <a:pPr lvl="1"/>
            <a:r>
              <a:rPr lang="he-IL" dirty="0" smtClean="0"/>
              <a:t>להעמקת ההבנה</a:t>
            </a:r>
          </a:p>
          <a:p>
            <a:pPr lvl="1"/>
            <a:r>
              <a:rPr lang="he-IL" dirty="0" smtClean="0"/>
              <a:t>לשיפור מוטיבציה, עניין והנאה</a:t>
            </a:r>
          </a:p>
          <a:p>
            <a:pPr lvl="1"/>
            <a:r>
              <a:rPr lang="he-IL" b="1" dirty="0" smtClean="0"/>
              <a:t>... של תלמידים ושל מורים!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502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מה </a:t>
            </a:r>
            <a:r>
              <a:rPr lang="he-IL" dirty="0" smtClean="0"/>
              <a:t>נעשה בקהילה?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379" y="2133600"/>
            <a:ext cx="9853233" cy="3777622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חשיפה לבעיות מתמטיות מאתגרות (יש גרסאות בערבית)</a:t>
            </a:r>
          </a:p>
          <a:p>
            <a:r>
              <a:rPr lang="he-IL" dirty="0" smtClean="0"/>
              <a:t>חשיפה לפדגוגיות שונות של "הפעלת בעיות"</a:t>
            </a:r>
          </a:p>
          <a:p>
            <a:pPr lvl="1"/>
            <a:r>
              <a:rPr lang="he-IL" dirty="0" smtClean="0"/>
              <a:t>דרכים להלהיב תלמידים</a:t>
            </a:r>
          </a:p>
          <a:p>
            <a:pPr lvl="1"/>
            <a:r>
              <a:rPr lang="he-IL" dirty="0" smtClean="0"/>
              <a:t>כיצד אפשר להתמודד עם הטרוגניות</a:t>
            </a:r>
          </a:p>
          <a:p>
            <a:pPr lvl="1"/>
            <a:r>
              <a:rPr lang="he-IL" dirty="0" smtClean="0"/>
              <a:t>דרכים לנהל דיון מתמטי</a:t>
            </a:r>
          </a:p>
          <a:p>
            <a:r>
              <a:rPr lang="he-IL" dirty="0" smtClean="0"/>
              <a:t>התנסות בכיתות + דיווח רפלקטיבי</a:t>
            </a:r>
          </a:p>
          <a:p>
            <a:r>
              <a:rPr lang="he-IL" dirty="0" smtClean="0"/>
              <a:t>דיון במפגש הבא על ההתנסות - לימוד שיתופי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1313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ציפיות מחברות וחברי הקהילה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השתתפות בדיונים</a:t>
            </a:r>
          </a:p>
          <a:p>
            <a:r>
              <a:rPr lang="he-IL" dirty="0" smtClean="0"/>
              <a:t>הפעלות בכיתות + שיתוף בדיווח רפלקטיבי</a:t>
            </a:r>
          </a:p>
          <a:p>
            <a:pPr lvl="1"/>
            <a:r>
              <a:rPr lang="he-IL" dirty="0" smtClean="0"/>
              <a:t>דרישה לגמול השתלמות: 3 הפעלות + רפלקציות</a:t>
            </a:r>
          </a:p>
          <a:p>
            <a:pPr lvl="1"/>
            <a:r>
              <a:rPr lang="he-IL" dirty="0" err="1" smtClean="0"/>
              <a:t>ציפיה</a:t>
            </a:r>
            <a:r>
              <a:rPr lang="he-IL" dirty="0" smtClean="0"/>
              <a:t>: שתתמכרו לזה ולא תרצו להפסיק!</a:t>
            </a:r>
          </a:p>
          <a:p>
            <a:r>
              <a:rPr lang="he-IL" dirty="0" smtClean="0"/>
              <a:t>שיתוף הקהילה באתגרים, לא רק בהצלחות</a:t>
            </a:r>
          </a:p>
          <a:p>
            <a:pPr lvl="1"/>
            <a:r>
              <a:rPr lang="he-IL" dirty="0" smtClean="0"/>
              <a:t>קשה מאד לשנות את ה- "חוזה" בין מורה ותלמידים.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sZxJ6sJA-DjFvQAZ2mMZk8it1hd015vNHbwAZAU58fDpAqBNHoPtQoRvlShCjNgMYjijHZVoCAu_d1XXy3t2kYKIylRMVl_bwLrofYqdAqzod_UkSAOqPEDzM8wiyRAJUEq78jFPl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393" y="1610009"/>
            <a:ext cx="6162675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06222" y="33446"/>
            <a:ext cx="7683688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השלט הבא נמצא באי </a:t>
            </a:r>
            <a:r>
              <a:rPr lang="he-IL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מיאג'ימה</a:t>
            </a: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ביפן.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50000"/>
              </a:lnSpc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התרגום לעברית של הכיתוב היפני והאנגלי הוא:</a:t>
            </a:r>
            <a:b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"עשר דקות הליכה (7 דקות אם תרוצו ריצה קלה) לתחנת הרכבל".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3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פעילות היכרות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כל מורה </a:t>
            </a:r>
            <a:r>
              <a:rPr lang="he-IL" dirty="0" err="1" smtClean="0"/>
              <a:t>מאלבשאאר</a:t>
            </a:r>
            <a:r>
              <a:rPr lang="he-IL" dirty="0" smtClean="0"/>
              <a:t> – נא להיכנס לחדר לבד.</a:t>
            </a:r>
          </a:p>
          <a:p>
            <a:r>
              <a:rPr lang="he-IL" dirty="0" smtClean="0"/>
              <a:t>אח"כ כל מורה של </a:t>
            </a:r>
            <a:r>
              <a:rPr lang="he-IL" dirty="0" err="1" smtClean="0"/>
              <a:t>חורפיש</a:t>
            </a:r>
            <a:r>
              <a:rPr lang="he-IL" dirty="0" smtClean="0"/>
              <a:t> תצטרף.</a:t>
            </a:r>
          </a:p>
          <a:p>
            <a:r>
              <a:rPr lang="he-IL" dirty="0" smtClean="0"/>
              <a:t>היכרות בזוגות, לכל אחד למלא שורה בטבלה (3 דברים עלי):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docs.google.com/document/d/1udHJrhlzkH_1zPjsYnOPoJejilcVC89YZkAvKgpHpPU/edit?usp=sharing</a:t>
            </a:r>
            <a:endParaRPr lang="he-IL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62" y="5343525"/>
            <a:ext cx="1504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פעילות היכרות (המשך)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בקיצור: כל אחד מספר דבר אחד על מי שהיה </a:t>
            </a:r>
            <a:r>
              <a:rPr lang="he-IL" dirty="0" err="1" smtClean="0"/>
              <a:t>איתו</a:t>
            </a:r>
            <a:r>
              <a:rPr lang="he-IL" dirty="0" smtClean="0"/>
              <a:t> בחדר.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62" y="5343525"/>
            <a:ext cx="1504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4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קהילה או השתלמות?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פעילות לגמול השתלמות</a:t>
            </a:r>
          </a:p>
          <a:p>
            <a:r>
              <a:rPr lang="he-IL" dirty="0" smtClean="0"/>
              <a:t>אופי הפעילות: קהילה מקצועית לומדת</a:t>
            </a:r>
          </a:p>
          <a:p>
            <a:pPr lvl="1"/>
            <a:r>
              <a:rPr lang="he-IL" dirty="0" smtClean="0"/>
              <a:t>אינטימיות</a:t>
            </a:r>
          </a:p>
          <a:p>
            <a:pPr lvl="1"/>
            <a:r>
              <a:rPr lang="he-IL" dirty="0" smtClean="0"/>
              <a:t>מקום מוגן לספר גם על אתגרים וקשיים</a:t>
            </a:r>
          </a:p>
          <a:p>
            <a:pPr lvl="1"/>
            <a:r>
              <a:rPr lang="he-IL" dirty="0" smtClean="0"/>
              <a:t>לא למהר "לפתור" לאנשים בעיות. לשמוע, להבין, לשקול אפשרויות.</a:t>
            </a:r>
          </a:p>
          <a:p>
            <a:r>
              <a:rPr lang="he-IL" dirty="0" smtClean="0"/>
              <a:t>הצעה: להקליט מפגשים (עבור מי שנעדר וכדי להיזכר)</a:t>
            </a:r>
          </a:p>
          <a:p>
            <a:pPr lvl="1"/>
            <a:r>
              <a:rPr lang="he-IL" dirty="0" smtClean="0"/>
              <a:t>לא לשתף שום דבר מההקלטות ללא רשות חברי הקהילה!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9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sZxJ6sJA-DjFvQAZ2mMZk8it1hd015vNHbwAZAU58fDpAqBNHoPtQoRvlShCjNgMYjijHZVoCAu_d1XXy3t2kYKIylRMVl_bwLrofYqdAqzod_UkSAOqPEDzM8wiyRAJUEq78jFPl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393" y="1610009"/>
            <a:ext cx="6162675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83225" y="5479954"/>
            <a:ext cx="1050877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עברית</a:t>
            </a:r>
            <a:r>
              <a:rPr lang="he-IL" dirty="0" smtClean="0"/>
              <a:t>: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mashal.weizmann.ac.il/mod/resource/view.php?id=509</a:t>
            </a:r>
            <a:endParaRPr lang="he-IL" dirty="0" smtClean="0"/>
          </a:p>
          <a:p>
            <a:pPr algn="r" rtl="1"/>
            <a:r>
              <a:rPr lang="he-IL" dirty="0" smtClean="0"/>
              <a:t>ערבית: </a:t>
            </a:r>
            <a:r>
              <a:rPr lang="en-US" dirty="0">
                <a:hlinkClick r:id="rId5"/>
              </a:rPr>
              <a:t>https://docs.google.com/document/d/1VY7emADxgNDD_-</a:t>
            </a:r>
            <a:r>
              <a:rPr lang="en-US" dirty="0" smtClean="0">
                <a:hlinkClick r:id="rId5"/>
              </a:rPr>
              <a:t>D5DSZLgC1OJB2cgKcy/edit?usp=sharing&amp;ouid=100487352488060164649&amp;rtpof=true&amp;sd=true</a:t>
            </a:r>
            <a:endParaRPr lang="he-IL" dirty="0" smtClean="0"/>
          </a:p>
          <a:p>
            <a:pPr algn="r" rtl="1"/>
            <a:endParaRPr lang="he-IL" dirty="0" smtClean="0"/>
          </a:p>
        </p:txBody>
      </p:sp>
      <p:sp>
        <p:nvSpPr>
          <p:cNvPr id="6" name="Rectangle 5"/>
          <p:cNvSpPr/>
          <p:nvPr/>
        </p:nvSpPr>
        <p:spPr>
          <a:xfrm>
            <a:off x="2006222" y="33446"/>
            <a:ext cx="7683688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השלט הבא נמצא באי </a:t>
            </a:r>
            <a:r>
              <a:rPr lang="he-IL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מיאג'ימה</a:t>
            </a: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ביפן.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50000"/>
              </a:lnSpc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התרגום לעברית של הכיתוב היפני והאנגלי הוא:</a:t>
            </a:r>
            <a:b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"עשר דקות הליכה (7 דקות אם תרוצו ריצה קלה) לתחנת הרכבל".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4084" y="368488"/>
            <a:ext cx="10249018" cy="462659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sz="2400" dirty="0" smtClean="0"/>
              <a:t>נסו </a:t>
            </a:r>
            <a:r>
              <a:rPr lang="he-IL" sz="2400" dirty="0"/>
              <a:t>לאמוד את המרחק מהשלט לתחנת הרכבל. הסבירו כיצד הערכתם.</a:t>
            </a:r>
          </a:p>
          <a:p>
            <a:pPr marL="0" indent="0">
              <a:buNone/>
            </a:pPr>
            <a:r>
              <a:rPr lang="he-IL" sz="2400" dirty="0"/>
              <a:t>נאמר לנו שהשלט נכתב על ידי קוֹקי, צעיר יפני שבדק על עצמו כמה זמן אורכת הליכתו וכמה זמן אורכת ריצתו. </a:t>
            </a:r>
          </a:p>
          <a:p>
            <a:pPr marL="514350" indent="-514350">
              <a:buFont typeface="+mj-lt"/>
              <a:buAutoNum type="alphaUcPeriod"/>
            </a:pPr>
            <a:r>
              <a:rPr lang="he-IL" sz="2400" dirty="0" smtClean="0"/>
              <a:t>בהנחה </a:t>
            </a:r>
            <a:r>
              <a:rPr lang="he-IL" sz="2400" dirty="0"/>
              <a:t>שמהירות ההליכה של קוֹקי היא 4 קמ"ש, מה מהירותו בריצה קלה?</a:t>
            </a:r>
          </a:p>
          <a:p>
            <a:pPr marL="514350" indent="-514350">
              <a:buFont typeface="+mj-lt"/>
              <a:buAutoNum type="alphaUcPeriod"/>
            </a:pPr>
            <a:r>
              <a:rPr lang="he-IL" sz="2400" dirty="0" smtClean="0"/>
              <a:t>קוקי </a:t>
            </a:r>
            <a:r>
              <a:rPr lang="he-IL" sz="2400" dirty="0"/>
              <a:t>טען שהיחס בין מהירויות ההליכה והריצה שלו תמיד יהיה שווה ליחס בין זמני ההליכה והריצה. האם הוא צודק? נמקו. תנו דוגמה לשוויון יחסים בבעיה זו.</a:t>
            </a:r>
          </a:p>
          <a:p>
            <a:pPr marL="514350" indent="-514350">
              <a:buFont typeface="+mj-lt"/>
              <a:buAutoNum type="alphaUcPeriod"/>
            </a:pPr>
            <a:r>
              <a:rPr lang="he-IL" sz="2400" dirty="0" smtClean="0"/>
              <a:t>כמה </a:t>
            </a:r>
            <a:r>
              <a:rPr lang="he-IL" sz="2400" dirty="0"/>
              <a:t>זמן ייקח לקוקי להגיע מהשלט לתחנת הרכבל, אם ילך מחצית הדרך וירוץ בריצה קלה במחצית השנייה?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e-IL" sz="2400" dirty="0" smtClean="0"/>
              <a:t>איזה </a:t>
            </a:r>
            <a:r>
              <a:rPr lang="he-IL" sz="2400" dirty="0"/>
              <a:t>מהגרפים הבאים יכול לתאר את המרחק שעבר קוקי כפונקציה של הזמן</a:t>
            </a:r>
            <a:r>
              <a:rPr lang="he-IL" sz="2400" dirty="0" smtClean="0"/>
              <a:t>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e-IL" sz="2400" dirty="0" smtClean="0"/>
              <a:t>ספרו סיפור מתמטי מתאים על הגרפים הנותרים </a:t>
            </a:r>
            <a:endParaRPr lang="he-IL" sz="2400" dirty="0"/>
          </a:p>
          <a:p>
            <a:endParaRPr lang="en-US" sz="2400" dirty="0"/>
          </a:p>
        </p:txBody>
      </p:sp>
      <p:pic>
        <p:nvPicPr>
          <p:cNvPr id="8" name="image4.png" title="&quot;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39360" y="5184583"/>
            <a:ext cx="2333742" cy="1701493"/>
          </a:xfrm>
          <a:prstGeom prst="rect">
            <a:avLst/>
          </a:prstGeom>
          <a:ln/>
        </p:spPr>
      </p:pic>
      <p:pic>
        <p:nvPicPr>
          <p:cNvPr id="9" name="image2.png" title="&quot;&quot;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55644" y="5184583"/>
            <a:ext cx="2348281" cy="1999179"/>
          </a:xfrm>
          <a:prstGeom prst="rect">
            <a:avLst/>
          </a:prstGeom>
          <a:ln/>
        </p:spPr>
      </p:pic>
      <p:pic>
        <p:nvPicPr>
          <p:cNvPr id="10" name="image1.png" title="&quot;&quot;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8107" y="5184583"/>
            <a:ext cx="2915920" cy="1781175"/>
          </a:xfrm>
          <a:prstGeom prst="rect">
            <a:avLst/>
          </a:prstGeom>
          <a:ln/>
        </p:spPr>
      </p:pic>
      <p:pic>
        <p:nvPicPr>
          <p:cNvPr id="12" name="Picture 2" descr="https://lh6.googleusercontent.com/sZxJ6sJA-DjFvQAZ2mMZk8it1hd015vNHbwAZAU58fDpAqBNHoPtQoRvlShCjNgMYjijHZVoCAu_d1XXy3t2kYKIylRMVl_bwLrofYqdAqzod_UkSAOqPEDzM8wiyRAJUEq78jFPln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4" y="4405644"/>
            <a:ext cx="2663311" cy="200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8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זאת בעיה?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אני מסוגל לפתור</a:t>
            </a:r>
          </a:p>
          <a:p>
            <a:pPr lvl="1"/>
            <a:r>
              <a:rPr lang="he-IL" dirty="0" smtClean="0"/>
              <a:t>אולי באופן פחות ממושלם</a:t>
            </a:r>
          </a:p>
          <a:p>
            <a:pPr lvl="1"/>
            <a:r>
              <a:rPr lang="he-IL" dirty="0" smtClean="0"/>
              <a:t>אולי עם תיווך של מורה או של עמיתים בעבודה קבוצתית</a:t>
            </a:r>
          </a:p>
          <a:p>
            <a:r>
              <a:rPr lang="he-IL" dirty="0" smtClean="0"/>
              <a:t>אבל, אין לי אסטרטגית פתרון בשליפה</a:t>
            </a:r>
          </a:p>
          <a:p>
            <a:pPr lvl="1"/>
            <a:r>
              <a:rPr lang="he-IL" dirty="0" smtClean="0"/>
              <a:t>לא תרגלתי שאלות כאלה לאחרונה.</a:t>
            </a:r>
          </a:p>
          <a:p>
            <a:pPr lvl="1"/>
            <a:r>
              <a:rPr lang="he-IL" dirty="0" smtClean="0"/>
              <a:t>המורה לא מנחה כיצד לפתור או לגשת לבעיה.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היכן טמון האתגר בבעיה שפתרנו?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חסר נתון (מהירות).</a:t>
            </a:r>
          </a:p>
          <a:p>
            <a:pPr lvl="1"/>
            <a:r>
              <a:rPr lang="he-IL" dirty="0" smtClean="0"/>
              <a:t>תלמידים צריכים להניח הנחות ולנמק אותן</a:t>
            </a:r>
          </a:p>
          <a:p>
            <a:r>
              <a:rPr lang="he-IL" dirty="0" smtClean="0"/>
              <a:t>צורך לעבור בין ייצוגים: מילולי, גרפי, אלגברי.</a:t>
            </a:r>
          </a:p>
          <a:p>
            <a:r>
              <a:rPr lang="he-IL" dirty="0" smtClean="0"/>
              <a:t>אין לתלמידים שיטות מוכרות לענות על השאלות.</a:t>
            </a:r>
          </a:p>
          <a:p>
            <a:r>
              <a:rPr lang="he-IL" dirty="0" smtClean="0"/>
              <a:t>ציפייה להרבה הנמקה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1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19107</TotalTime>
  <Words>575</Words>
  <Application>Microsoft Office PowerPoint</Application>
  <PresentationFormat>Widescreen</PresentationFormat>
  <Paragraphs>80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Gisha</vt:lpstr>
      <vt:lpstr>Times New Roman</vt:lpstr>
      <vt:lpstr>Wingdings 3</vt:lpstr>
      <vt:lpstr>Wisp</vt:lpstr>
      <vt:lpstr>קהילת מהלכי"ם - מעלים את הרף לכיתות מתמטיקה חורפיש-אלבשאאר</vt:lpstr>
      <vt:lpstr>PowerPoint Presentation</vt:lpstr>
      <vt:lpstr>פעילות היכרות</vt:lpstr>
      <vt:lpstr>פעילות היכרות (המשך)</vt:lpstr>
      <vt:lpstr>קהילה או השתלמות?</vt:lpstr>
      <vt:lpstr>PowerPoint Presentation</vt:lpstr>
      <vt:lpstr>PowerPoint Presentation</vt:lpstr>
      <vt:lpstr>מה זאת בעיה?</vt:lpstr>
      <vt:lpstr>היכן טמון האתגר בבעיה שפתרנו?</vt:lpstr>
      <vt:lpstr>יעדי התוכנית</vt:lpstr>
      <vt:lpstr>פתרון בעיות מאתגרות – למה זה טוב?</vt:lpstr>
      <vt:lpstr>מה נעשה בקהילה?</vt:lpstr>
      <vt:lpstr>ציפיות מחברות וחברי הקהילה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Cooper</dc:creator>
  <cp:lastModifiedBy>Jason Cooper</cp:lastModifiedBy>
  <cp:revision>174</cp:revision>
  <dcterms:created xsi:type="dcterms:W3CDTF">2019-03-23T16:17:23Z</dcterms:created>
  <dcterms:modified xsi:type="dcterms:W3CDTF">2022-02-06T12:55:11Z</dcterms:modified>
</cp:coreProperties>
</file>