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4">
  <p:sldMasterIdLst>
    <p:sldMasterId id="2147483648" r:id="rId1"/>
  </p:sldMasterIdLst>
  <p:notesMasterIdLst>
    <p:notesMasterId r:id="rId12"/>
  </p:notesMasterIdLst>
  <p:sldIdLst>
    <p:sldId id="256" r:id="rId2"/>
    <p:sldId id="395" r:id="rId3"/>
    <p:sldId id="404" r:id="rId4"/>
    <p:sldId id="393" r:id="rId5"/>
    <p:sldId id="390" r:id="rId6"/>
    <p:sldId id="391" r:id="rId7"/>
    <p:sldId id="397" r:id="rId8"/>
    <p:sldId id="412" r:id="rId9"/>
    <p:sldId id="410" r:id="rId10"/>
    <p:sldId id="39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יוני" initials="י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1591" autoAdjust="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5D26A-638E-497F-91D7-94A3D7AEA4C8}" type="datetimeFigureOut">
              <a:rPr lang="en-US" smtClean="0"/>
              <a:t>12/28/2021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B57EC-8468-4B03-8628-6C7E682CC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10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 algn="r" rtl="1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r" rtl="1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B61BEF0D-F0BB-DE4B-95CE-6DB70DBA9567}" type="datetimeFigureOut">
              <a:rPr lang="en-US" smtClean="0"/>
              <a:pPr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>
            <a:lvl1pPr algn="l" rtl="1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 algn="r" rtl="1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 algn="r" rtl="1">
              <a:defRPr sz="32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2000"/>
            </a:lvl4pPr>
            <a:lvl5pPr algn="r" rtl="1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B61BEF0D-F0BB-DE4B-95CE-6DB70DBA9567}" type="datetimeFigureOut">
              <a:rPr lang="en-US" smtClean="0"/>
              <a:pPr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>
            <a:normAutofit/>
          </a:bodyPr>
          <a:lstStyle>
            <a:lvl1pPr algn="r" rtl="1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r" rtl="1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B61BEF0D-F0BB-DE4B-95CE-6DB70DBA9567}" type="datetimeFigureOut">
              <a:rPr lang="en-US" smtClean="0"/>
              <a:pPr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>
            <a:lvl1pPr algn="l" rtl="1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 algn="r" rtl="1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 algn="r" rtl="1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B61BEF0D-F0BB-DE4B-95CE-6DB70DBA9567}" type="datetimeFigureOut">
              <a:rPr lang="en-US" smtClean="0"/>
              <a:pPr/>
              <a:t>12/28/2021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rtl="1">
              <a:defRPr/>
            </a:lvl1pPr>
          </a:lstStyle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>
            <a:lvl1pPr algn="l" rtl="1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1UsjpFSz4SRcOWGvnNJ5D6aJ04IjEjzAIn22UgnFnqxM/edit#respons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vegan-menu-ic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438637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fpV3qSiJMAPq_B2uhySgpJ2FcXvtBg6QxMzhOwO3iY4/edit?usp=shari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30467-tea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photo-of-toddler-running-1073088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xXe_1awnlN0JDYiorzUebhcm56mHKWyx/view?usp=sharing" TargetMode="External"/><Relationship Id="rId2" Type="http://schemas.openxmlformats.org/officeDocument/2006/relationships/hyperlink" Target="https://www.dropbox.com/s/zirqx8anbcf9wtb/%D7%9E%D7%91%D7%93%D7%A7%20%D7%90%D7%A8%D7%99%D7%A0%D7%95%D7%AA%20%D7%A2%D7%A8%D7%95%D7%9A.mp4?dl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lFXGu8GZ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egxP3DvvlUChJKlb5OY2YcEQ-clGESo9BZzn9itlsi4/edit?usp=sharing" TargetMode="External"/><Relationship Id="rId2" Type="http://schemas.openxmlformats.org/officeDocument/2006/relationships/hyperlink" Target="https://drive.google.com/file/d/16sEkBafAwAAkBkkDXAPeKA-_3HpKH5vN/view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4514-E5F2-4BF4-817E-01E5C8659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4304" y="706057"/>
            <a:ext cx="8704162" cy="3596758"/>
          </a:xfrm>
        </p:spPr>
        <p:txBody>
          <a:bodyPr anchor="ctr">
            <a:normAutofit/>
          </a:bodyPr>
          <a:lstStyle/>
          <a:p>
            <a:pPr algn="ctr"/>
            <a:br>
              <a:rPr lang="he-IL" sz="4900" dirty="0"/>
            </a:br>
            <a:r>
              <a:rPr lang="he-IL" sz="4900" dirty="0"/>
              <a:t>קהילת </a:t>
            </a:r>
            <a:r>
              <a:rPr lang="he-IL" sz="4900" dirty="0" err="1"/>
              <a:t>מהלכי"ם</a:t>
            </a:r>
            <a:r>
              <a:rPr lang="he-IL" sz="4900" dirty="0"/>
              <a:t> ארצית</a:t>
            </a:r>
            <a:br>
              <a:rPr lang="en-US" sz="3600" dirty="0"/>
            </a:br>
            <a:r>
              <a:rPr lang="he-IL" sz="2400" dirty="0"/>
              <a:t>מעלים את הרף לכיתות מתמטיקה</a:t>
            </a:r>
            <a:br>
              <a:rPr lang="he-IL" sz="2400" dirty="0"/>
            </a:br>
            <a:r>
              <a:rPr lang="he-IL" sz="2400" dirty="0"/>
              <a:t>תשפ"ב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FD003-8E2A-4782-99E8-5F76293C0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1043" y="4587213"/>
            <a:ext cx="7830683" cy="112628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he-IL" sz="2600" i="1" dirty="0">
                <a:solidFill>
                  <a:schemeClr val="tx1"/>
                </a:solidFill>
              </a:rPr>
              <a:t>מפגש רביעי:</a:t>
            </a:r>
            <a:r>
              <a:rPr lang="en-US" sz="2600" i="1" dirty="0">
                <a:solidFill>
                  <a:schemeClr val="tx1"/>
                </a:solidFill>
              </a:rPr>
              <a:t> </a:t>
            </a:r>
            <a:r>
              <a:rPr lang="he-IL" sz="2600" i="1" dirty="0">
                <a:solidFill>
                  <a:schemeClr val="tx1"/>
                </a:solidFill>
              </a:rPr>
              <a:t>28.12.2021</a:t>
            </a:r>
          </a:p>
          <a:p>
            <a:pPr algn="ctr"/>
            <a:endParaRPr lang="he-IL" b="1" dirty="0">
              <a:solidFill>
                <a:schemeClr val="tx1"/>
              </a:solidFill>
            </a:endParaRPr>
          </a:p>
          <a:p>
            <a:pPr algn="ctr"/>
            <a:r>
              <a:rPr lang="he-IL" b="1" dirty="0">
                <a:solidFill>
                  <a:schemeClr val="tx1"/>
                </a:solidFill>
              </a:rPr>
              <a:t>אורלי גוטליב   שראל אייבר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130A7EDA-3555-44B2-8A27-5C8209416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331" y="706058"/>
            <a:ext cx="6510759" cy="115884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21" y="862494"/>
            <a:ext cx="1625154" cy="84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8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2962"/>
          </a:xfrm>
        </p:spPr>
        <p:txBody>
          <a:bodyPr>
            <a:normAutofit fontScale="90000"/>
          </a:bodyPr>
          <a:lstStyle/>
          <a:p>
            <a:pPr algn="ctr"/>
            <a:r>
              <a:rPr lang="he-IL" dirty="0"/>
              <a:t>סיכום</a:t>
            </a:r>
            <a:endParaRPr lang="he-IL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D3DC3-5F27-41DC-BEA9-ABE4F8207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3627" y="2133600"/>
            <a:ext cx="9490282" cy="41002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dirty="0">
                <a:hlinkClick r:id="rId2"/>
              </a:rPr>
              <a:t> קישור לשאלון משוב למפגש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58190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/>
              <a:t>אז מה בתפריט היום?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549" y="1810928"/>
            <a:ext cx="9652562" cy="4363370"/>
          </a:xfrm>
        </p:spPr>
        <p:txBody>
          <a:bodyPr>
            <a:normAutofit lnSpcReduction="10000"/>
          </a:bodyPr>
          <a:lstStyle/>
          <a:p>
            <a:endParaRPr lang="he-IL" sz="800" dirty="0"/>
          </a:p>
          <a:p>
            <a:r>
              <a:rPr lang="he-IL" dirty="0"/>
              <a:t>שיתופים מההפעלות בכיתות</a:t>
            </a:r>
          </a:p>
          <a:p>
            <a:r>
              <a:rPr lang="he-IL" dirty="0"/>
              <a:t>חידודים לגבי דרישות ההשתלמות</a:t>
            </a:r>
          </a:p>
          <a:p>
            <a:r>
              <a:rPr lang="he-IL" dirty="0"/>
              <a:t>ביקור נוסף ב"חיובי כוזב"</a:t>
            </a:r>
          </a:p>
          <a:p>
            <a:r>
              <a:rPr lang="he-IL" dirty="0"/>
              <a:t>המלצה: שאלון דיאגנוסטי של מט"ח עבור תלמידים</a:t>
            </a:r>
          </a:p>
          <a:p>
            <a:r>
              <a:rPr lang="he-IL" dirty="0"/>
              <a:t>בעיה חדשה:</a:t>
            </a:r>
            <a:r>
              <a:rPr lang="en-US" dirty="0"/>
              <a:t> </a:t>
            </a:r>
            <a:r>
              <a:rPr lang="he-IL" dirty="0"/>
              <a:t>"תיקון ציון"</a:t>
            </a:r>
          </a:p>
          <a:p>
            <a:r>
              <a:rPr lang="he-IL" dirty="0"/>
              <a:t>השוואה בין גרסה "מלאה" לגרסה "קצרה" של בעיה</a:t>
            </a:r>
          </a:p>
          <a:p>
            <a:r>
              <a:rPr lang="he-IL" dirty="0"/>
              <a:t>משוב</a:t>
            </a:r>
          </a:p>
          <a:p>
            <a:endParaRPr lang="he-IL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AA3B8E5-74FA-46A6-B467-0EE928609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92925" y="127862"/>
            <a:ext cx="1683066" cy="16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9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986" y="530037"/>
            <a:ext cx="8911687" cy="1472933"/>
          </a:xfrm>
        </p:spPr>
        <p:txBody>
          <a:bodyPr>
            <a:noAutofit/>
          </a:bodyPr>
          <a:lstStyle/>
          <a:p>
            <a:pPr algn="ctr"/>
            <a:r>
              <a:rPr lang="he-IL" sz="4800" b="1" i="1" dirty="0"/>
              <a:t>שיתופים מהפעלות בעיות בכיתות</a:t>
            </a:r>
            <a:endParaRPr lang="he-IL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549" y="1810928"/>
            <a:ext cx="9652562" cy="43633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0A94201-0E36-42A1-A771-5842AF4E1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23517" y="2659281"/>
            <a:ext cx="5358624" cy="406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4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קצת אדמיניסטרציה:</a:t>
            </a:r>
            <a:br>
              <a:rPr lang="he-IL" dirty="0"/>
            </a:br>
            <a:r>
              <a:rPr lang="he-IL" dirty="0"/>
              <a:t>חידוד דרישות ההשתלמות</a:t>
            </a:r>
            <a:br>
              <a:rPr lang="en-US" dirty="0"/>
            </a:br>
            <a:endParaRPr lang="he-IL" sz="31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D3DC3-5F27-41DC-BEA9-ABE4F8207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e-IL" dirty="0"/>
              <a:t> </a:t>
            </a:r>
          </a:p>
          <a:p>
            <a:r>
              <a:rPr lang="en-US" dirty="0"/>
              <a:t>3</a:t>
            </a:r>
            <a:r>
              <a:rPr lang="he-IL" dirty="0"/>
              <a:t> הפעלות בכיתות של בעיות (הבעיות צריכות להיות שונות זו מזו)</a:t>
            </a:r>
          </a:p>
          <a:p>
            <a:r>
              <a:rPr lang="he-IL" dirty="0"/>
              <a:t>עד המפגש הבא בזום צריך לסיים לפחות את הפעלת הבעיה השנייה (מי שרוצה יותר – אפשרי)</a:t>
            </a:r>
          </a:p>
          <a:p>
            <a:r>
              <a:rPr lang="he-IL" dirty="0"/>
              <a:t>שיתוף </a:t>
            </a:r>
            <a:r>
              <a:rPr lang="he-IL" u="sng" dirty="0"/>
              <a:t>מפורט</a:t>
            </a:r>
            <a:r>
              <a:rPr lang="he-IL" dirty="0"/>
              <a:t> באמצעות טופס רפלקציה של הפעלת בעיה – יש למלא את </a:t>
            </a:r>
            <a:r>
              <a:rPr lang="he-IL" u="sng" dirty="0"/>
              <a:t>כל הסעיפים בטופס</a:t>
            </a:r>
          </a:p>
          <a:p>
            <a:r>
              <a:rPr lang="he-IL" dirty="0"/>
              <a:t>המפגשים הבאים (ימי שלישי ב-19:00-16:30):</a:t>
            </a:r>
          </a:p>
          <a:p>
            <a:pPr marL="0" indent="0">
              <a:buNone/>
            </a:pPr>
            <a:r>
              <a:rPr lang="he-IL" dirty="0"/>
              <a:t>	מפגש 5 – 18.01.21</a:t>
            </a:r>
          </a:p>
          <a:p>
            <a:pPr marL="0" indent="0">
              <a:buNone/>
            </a:pPr>
            <a:r>
              <a:rPr lang="he-IL" dirty="0"/>
              <a:t>	מפגש 6 – 08.02.21</a:t>
            </a:r>
          </a:p>
        </p:txBody>
      </p:sp>
    </p:spTree>
    <p:extLst>
      <p:ext uri="{BB962C8B-B14F-4D97-AF65-F5344CB8AC3E}">
        <p14:creationId xmlns:p14="http://schemas.microsoft.com/office/powerpoint/2010/main" val="3347213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5826" y="415675"/>
            <a:ext cx="9878786" cy="1720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he-IL" sz="2800" b="1" dirty="0">
                <a:solidFill>
                  <a:srgbClr val="365F91"/>
                </a:solidFill>
                <a:latin typeface="Arial"/>
                <a:cs typeface="Arial"/>
              </a:rPr>
              <a:t>חזרה לבעיה השלישית: חיובי כוזב</a:t>
            </a: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endParaRPr lang="he-IL" dirty="0">
              <a:solidFill>
                <a:srgbClr val="000000"/>
              </a:solidFill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he-IL" sz="2800" dirty="0">
                <a:solidFill>
                  <a:srgbClr val="000000"/>
                </a:solidFill>
                <a:latin typeface="Calibri"/>
                <a:ea typeface="Calibri"/>
                <a:cs typeface="Arial"/>
                <a:hlinkClick r:id="rId2"/>
              </a:rPr>
              <a:t>קישור לבעיה</a:t>
            </a:r>
            <a:endParaRPr lang="he-IL" sz="28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D7E26-679E-4420-844B-83FDCD3D8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0" y="2750087"/>
            <a:ext cx="9310052" cy="3084656"/>
          </a:xfrm>
        </p:spPr>
        <p:txBody>
          <a:bodyPr>
            <a:normAutofit/>
          </a:bodyPr>
          <a:lstStyle/>
          <a:p>
            <a:r>
              <a:rPr lang="he-IL" dirty="0"/>
              <a:t>חזרה על המתמטיקה של סעיפים 1, 2</a:t>
            </a:r>
          </a:p>
          <a:p>
            <a:r>
              <a:rPr lang="he-IL" dirty="0"/>
              <a:t>עבודה בזוגות על סעיפים 3, 4</a:t>
            </a:r>
          </a:p>
          <a:p>
            <a:r>
              <a:rPr lang="he-IL" dirty="0"/>
              <a:t>דיון במליאה על ההיבטים המתמטיים של סעיפים 3, 4</a:t>
            </a:r>
          </a:p>
        </p:txBody>
      </p:sp>
    </p:spTree>
    <p:extLst>
      <p:ext uri="{BB962C8B-B14F-4D97-AF65-F5344CB8AC3E}">
        <p14:creationId xmlns:p14="http://schemas.microsoft.com/office/powerpoint/2010/main" val="229459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 err="1"/>
              <a:t>הפסקפה</a:t>
            </a:r>
            <a:br>
              <a:rPr lang="he-IL" dirty="0"/>
            </a:br>
            <a:r>
              <a:rPr lang="he-IL" sz="2800" dirty="0"/>
              <a:t>(גם תה מותר...)</a:t>
            </a:r>
            <a:endParaRPr lang="he-IL" dirty="0"/>
          </a:p>
        </p:txBody>
      </p:sp>
      <p:pic>
        <p:nvPicPr>
          <p:cNvPr id="7" name="Content Placeholder 6" descr="A cup of tea&#10;&#10;Description automatically generated with low confidence">
            <a:extLst>
              <a:ext uri="{FF2B5EF4-FFF2-40B4-BE49-F238E27FC236}">
                <a16:creationId xmlns:a16="http://schemas.microsoft.com/office/drawing/2014/main" id="{4CA3FC5E-2A35-4A35-ACBC-ADB824D9CD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61856" y="2455640"/>
            <a:ext cx="5207033" cy="3778250"/>
          </a:xfrm>
        </p:spPr>
      </p:pic>
    </p:spTree>
    <p:extLst>
      <p:ext uri="{BB962C8B-B14F-4D97-AF65-F5344CB8AC3E}">
        <p14:creationId xmlns:p14="http://schemas.microsoft.com/office/powerpoint/2010/main" val="282279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יאללה, ממשיכים!</a:t>
            </a:r>
            <a:br>
              <a:rPr lang="he-IL" dirty="0"/>
            </a:br>
            <a:endParaRPr lang="he-IL" dirty="0"/>
          </a:p>
        </p:txBody>
      </p:sp>
      <p:pic>
        <p:nvPicPr>
          <p:cNvPr id="13" name="Content Placeholder 12" descr="A child running in a grassy area&#10;&#10;Description automatically generated with low confidence">
            <a:extLst>
              <a:ext uri="{FF2B5EF4-FFF2-40B4-BE49-F238E27FC236}">
                <a16:creationId xmlns:a16="http://schemas.microsoft.com/office/drawing/2014/main" id="{EF376986-1502-4EA0-A313-BE71A821F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12894" y="2133600"/>
            <a:ext cx="5668037" cy="3778250"/>
          </a:xfrm>
        </p:spPr>
      </p:pic>
    </p:spTree>
    <p:extLst>
      <p:ext uri="{BB962C8B-B14F-4D97-AF65-F5344CB8AC3E}">
        <p14:creationId xmlns:p14="http://schemas.microsoft.com/office/powerpoint/2010/main" val="2382031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/>
              <a:t>המלצה חמה – השאלון הדיאגנוסטי של מט"ח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6549" y="1810928"/>
            <a:ext cx="9652562" cy="4363370"/>
          </a:xfrm>
        </p:spPr>
        <p:txBody>
          <a:bodyPr>
            <a:normAutofit/>
          </a:bodyPr>
          <a:lstStyle/>
          <a:p>
            <a:endParaRPr lang="he-IL" sz="800" dirty="0"/>
          </a:p>
          <a:p>
            <a:r>
              <a:rPr lang="he-IL" dirty="0"/>
              <a:t>מועבר בכיתות בתקופה זו ובסוף השנה</a:t>
            </a:r>
          </a:p>
          <a:p>
            <a:r>
              <a:rPr lang="he-IL" dirty="0"/>
              <a:t>מאפשר למורים לעמוד על היכולות של התלמידים לפי מבחן פיז"ה</a:t>
            </a:r>
          </a:p>
          <a:p>
            <a:r>
              <a:rPr lang="he-IL" dirty="0">
                <a:hlinkClick r:id="rId2"/>
              </a:rPr>
              <a:t>סרטון הדרכה על השאלון עם אורנה ממט"ח</a:t>
            </a:r>
            <a:endParaRPr lang="he-IL" dirty="0"/>
          </a:p>
          <a:p>
            <a:r>
              <a:rPr lang="he-IL" dirty="0">
                <a:hlinkClick r:id="rId3"/>
              </a:rPr>
              <a:t>מסמך הנחיות להכנסת מט"ח כספק תוכן לביה"ס</a:t>
            </a:r>
            <a:endParaRPr lang="en-US" dirty="0"/>
          </a:p>
          <a:p>
            <a:r>
              <a:rPr lang="he-IL" dirty="0">
                <a:hlinkClick r:id="rId4"/>
              </a:rPr>
              <a:t>סרטון הנחיה לשיוך משימה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2301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5826" y="415675"/>
            <a:ext cx="9878786" cy="1720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spcAft>
                <a:spcPts val="0"/>
              </a:spcAft>
            </a:pPr>
            <a:r>
              <a:rPr lang="he-IL" sz="2800" b="1" dirty="0">
                <a:solidFill>
                  <a:srgbClr val="365F91"/>
                </a:solidFill>
                <a:latin typeface="Arial"/>
                <a:cs typeface="Arial"/>
              </a:rPr>
              <a:t>בעיה רביעית: תיקון ציון</a:t>
            </a: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endParaRPr lang="he-IL" dirty="0">
              <a:solidFill>
                <a:srgbClr val="000000"/>
              </a:solidFill>
              <a:effectLst/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50000"/>
              </a:lnSpc>
              <a:spcAft>
                <a:spcPts val="0"/>
              </a:spcAft>
            </a:pPr>
            <a:r>
              <a:rPr lang="he-IL" sz="2800" dirty="0">
                <a:solidFill>
                  <a:srgbClr val="000000"/>
                </a:solidFill>
                <a:latin typeface="Calibri"/>
                <a:ea typeface="Calibri"/>
                <a:cs typeface="Arial"/>
                <a:hlinkClick r:id="rId2"/>
              </a:rPr>
              <a:t>קישור לבעיה</a:t>
            </a:r>
            <a:endParaRPr lang="he-IL" sz="2800" dirty="0">
              <a:solidFill>
                <a:srgbClr val="00000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D7E26-679E-4420-844B-83FDCD3D8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0" y="2750087"/>
            <a:ext cx="9310052" cy="3084656"/>
          </a:xfrm>
        </p:spPr>
        <p:txBody>
          <a:bodyPr>
            <a:normAutofit/>
          </a:bodyPr>
          <a:lstStyle/>
          <a:p>
            <a:r>
              <a:rPr lang="he-IL" dirty="0"/>
              <a:t>פתרון בקבוצות</a:t>
            </a:r>
          </a:p>
          <a:p>
            <a:r>
              <a:rPr lang="he-IL" dirty="0"/>
              <a:t>דיון במליאה</a:t>
            </a:r>
          </a:p>
          <a:p>
            <a:r>
              <a:rPr lang="he-IL" dirty="0"/>
              <a:t>הצגת גרסה קצרה של "תיקון ציון" (</a:t>
            </a:r>
            <a:r>
              <a:rPr lang="he-IL" dirty="0">
                <a:hlinkClick r:id="rId3"/>
              </a:rPr>
              <a:t>קישור לגרסה הקצרה</a:t>
            </a:r>
            <a:r>
              <a:rPr lang="he-IL" dirty="0"/>
              <a:t>)</a:t>
            </a:r>
            <a:r>
              <a:rPr lang="en-US" dirty="0"/>
              <a:t> </a:t>
            </a:r>
            <a:r>
              <a:rPr lang="he-IL" dirty="0"/>
              <a:t>והשוואה בין השתיים</a:t>
            </a:r>
          </a:p>
        </p:txBody>
      </p:sp>
    </p:spTree>
    <p:extLst>
      <p:ext uri="{BB962C8B-B14F-4D97-AF65-F5344CB8AC3E}">
        <p14:creationId xmlns:p14="http://schemas.microsoft.com/office/powerpoint/2010/main" val="1872898101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43071</TotalTime>
  <Words>260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Wisp</vt:lpstr>
      <vt:lpstr> קהילת מהלכי"ם ארצית מעלים את הרף לכיתות מתמטיקה תשפ"ב</vt:lpstr>
      <vt:lpstr>אז מה בתפריט היום?</vt:lpstr>
      <vt:lpstr>שיתופים מהפעלות בעיות בכיתות</vt:lpstr>
      <vt:lpstr>קצת אדמיניסטרציה: חידוד דרישות ההשתלמות </vt:lpstr>
      <vt:lpstr>PowerPoint Presentation</vt:lpstr>
      <vt:lpstr>הפסקפה (גם תה מותר...)</vt:lpstr>
      <vt:lpstr>יאללה, ממשיכים! </vt:lpstr>
      <vt:lpstr>המלצה חמה – השאלון הדיאגנוסטי של מט"ח</vt:lpstr>
      <vt:lpstr>PowerPoint Presentation</vt:lpstr>
      <vt:lpstr>סיכום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Cooper</dc:creator>
  <cp:lastModifiedBy>שראל אייבר</cp:lastModifiedBy>
  <cp:revision>346</cp:revision>
  <dcterms:created xsi:type="dcterms:W3CDTF">2019-03-23T16:17:23Z</dcterms:created>
  <dcterms:modified xsi:type="dcterms:W3CDTF">2021-12-28T15:11:23Z</dcterms:modified>
</cp:coreProperties>
</file>