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80" r:id="rId2"/>
    <p:sldId id="313" r:id="rId3"/>
    <p:sldId id="361" r:id="rId4"/>
    <p:sldId id="308" r:id="rId5"/>
    <p:sldId id="276" r:id="rId6"/>
    <p:sldId id="363" r:id="rId7"/>
    <p:sldId id="282" r:id="rId8"/>
    <p:sldId id="281" r:id="rId9"/>
    <p:sldId id="315" r:id="rId10"/>
    <p:sldId id="259" r:id="rId11"/>
    <p:sldId id="260" r:id="rId12"/>
    <p:sldId id="304" r:id="rId13"/>
    <p:sldId id="357" r:id="rId14"/>
    <p:sldId id="358" r:id="rId15"/>
    <p:sldId id="359" r:id="rId16"/>
    <p:sldId id="314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0C0"/>
    <a:srgbClr val="990099"/>
    <a:srgbClr val="6BA575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314" y="2114026"/>
            <a:ext cx="4778020" cy="2046913"/>
          </a:xfrm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5400" b="1" spc="0" dirty="0">
                <a:ln/>
                <a:solidFill>
                  <a:schemeClr val="accent3"/>
                </a:solidFill>
              </a:rPr>
              <a:t>קהילת </a:t>
            </a:r>
            <a:r>
              <a:rPr lang="he-IL" sz="5400" b="1" spc="0" dirty="0" err="1">
                <a:ln/>
                <a:solidFill>
                  <a:schemeClr val="accent3"/>
                </a:solidFill>
              </a:rPr>
              <a:t>יב"ע</a:t>
            </a:r>
            <a:br>
              <a:rPr lang="he-IL" sz="5400" b="1" spc="0" dirty="0">
                <a:ln/>
                <a:solidFill>
                  <a:schemeClr val="accent3"/>
                </a:solidFill>
              </a:rPr>
            </a:br>
            <a:r>
              <a:rPr lang="he-IL" sz="5400" b="1" spc="0" dirty="0">
                <a:ln/>
                <a:solidFill>
                  <a:schemeClr val="accent3"/>
                </a:solidFill>
              </a:rPr>
              <a:t>מתמטיקה</a:t>
            </a:r>
            <a:endParaRPr lang="en-US" sz="5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079" y="1540568"/>
            <a:ext cx="789301" cy="388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e-IL" sz="2300" dirty="0">
                <a:solidFill>
                  <a:srgbClr val="5792BA"/>
                </a:solidFill>
              </a:rPr>
              <a:t>בס"ד</a:t>
            </a:r>
            <a:endParaRPr lang="en-US" sz="2300" dirty="0">
              <a:solidFill>
                <a:srgbClr val="5792B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11433186" y="87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A2141C-DA38-4E46-97F3-7D1C525F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BF53D-6D40-4BA0-8256-AFD68E1E8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 l="26602" t="30261" r="25348" b="9860"/>
          <a:stretch/>
        </p:blipFill>
        <p:spPr>
          <a:xfrm>
            <a:off x="3768020" y="87629"/>
            <a:ext cx="8281740" cy="5805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00DCC-E282-4C38-A7FD-10C41799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 l="38906" t="38195" r="26875" b="29444"/>
          <a:stretch/>
        </p:blipFill>
        <p:spPr>
          <a:xfrm>
            <a:off x="-170877" y="2819400"/>
            <a:ext cx="6266877" cy="333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6788E-068A-4E74-8E4C-888B4D1BEDEF}"/>
              </a:ext>
            </a:extLst>
          </p:cNvPr>
          <p:cNvSpPr txBox="1"/>
          <p:nvPr/>
        </p:nvSpPr>
        <p:spPr>
          <a:xfrm>
            <a:off x="704191" y="41075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5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D7209A-4758-4ABB-886C-8EC4F3E3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D5E3-0EB0-4218-86E9-0C704362D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66" t="27555" r="35751" b="25185"/>
          <a:stretch/>
        </p:blipFill>
        <p:spPr>
          <a:xfrm>
            <a:off x="304800" y="1817327"/>
            <a:ext cx="4338320" cy="4258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1C050-8B26-44E9-BF30-221B4194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207" y="200025"/>
            <a:ext cx="9954873" cy="3640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1874-0E64-4F08-A56B-08AD7CA786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4080" y="4786275"/>
            <a:ext cx="7366000" cy="1058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692BC-C09D-40C1-B316-6F33CD49700C}"/>
              </a:ext>
            </a:extLst>
          </p:cNvPr>
          <p:cNvSpPr txBox="1"/>
          <p:nvPr/>
        </p:nvSpPr>
        <p:spPr>
          <a:xfrm>
            <a:off x="304800" y="20002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2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80441-495F-43A5-8D91-85F69909EE6C}"/>
                  </a:ext>
                </a:extLst>
              </p:cNvPr>
              <p:cNvSpPr txBox="1"/>
              <p:nvPr/>
            </p:nvSpPr>
            <p:spPr>
              <a:xfrm>
                <a:off x="1609725" y="1995296"/>
                <a:ext cx="8662987" cy="1565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e-IL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נתון משולש שקדקודיו הן הנקודות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d>
                      <m:dPr>
                        <m:ctrlP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ar-AE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,</m:t>
                        </m:r>
                        <m: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ar-AE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ar-AE" sz="2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ar-AE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,</m:t>
                        </m:r>
                        <m: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d>
                    <m:r>
                      <a:rPr lang="ar-AE" sz="2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,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ar-AE" sz="2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,</m:t>
                        </m:r>
                        <m:r>
                          <a:rPr lang="ar-AE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ar-AE" sz="2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ar-AE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e-IL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הציגו כמה שיותר דרכים לחישוב שטח המשולש </a:t>
                </a:r>
                <a:r>
                  <a:rPr lang="en-US" sz="2800" b="1" dirty="0"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ABC</a:t>
                </a:r>
                <a:r>
                  <a:rPr lang="he-IL" sz="2800" b="1" dirty="0"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.</a:t>
                </a:r>
                <a:endPara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80441-495F-43A5-8D91-85F69909E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5" y="1995296"/>
                <a:ext cx="8662987" cy="1565365"/>
              </a:xfrm>
              <a:prstGeom prst="rect">
                <a:avLst/>
              </a:prstGeom>
              <a:blipFill>
                <a:blip r:embed="rId3"/>
                <a:stretch>
                  <a:fillRect t="-4280" b="-101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5D80256-25D9-4E61-8BBF-8DE2CC069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9285C-109D-4C07-9731-E040059C8B6E}"/>
              </a:ext>
            </a:extLst>
          </p:cNvPr>
          <p:cNvSpPr txBox="1"/>
          <p:nvPr/>
        </p:nvSpPr>
        <p:spPr>
          <a:xfrm>
            <a:off x="3365013" y="1577649"/>
            <a:ext cx="7753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בעיה 1:</a:t>
            </a:r>
          </a:p>
          <a:p>
            <a:pPr algn="r" rtl="1"/>
            <a:r>
              <a:rPr lang="LID4096" sz="2400" b="1" dirty="0"/>
              <a:t>נתון משולש שקדקודיו הן הנקודות C(2 ,1 ),B(4 ,7)  ,A(1 ,3)</a:t>
            </a:r>
            <a:r>
              <a:rPr lang="he-IL" sz="2400" b="1" dirty="0"/>
              <a:t>.</a:t>
            </a:r>
            <a:r>
              <a:rPr lang="LID4096" sz="2400" b="1" dirty="0"/>
              <a:t> </a:t>
            </a:r>
            <a:r>
              <a:rPr lang="he-IL" sz="2400" b="1" dirty="0"/>
              <a:t>חשבו את</a:t>
            </a:r>
            <a:r>
              <a:rPr lang="LID4096" sz="2400" b="1" dirty="0"/>
              <a:t> שטח המשולש ABC</a:t>
            </a:r>
            <a:r>
              <a:rPr lang="he-IL" sz="2400" b="1" dirty="0"/>
              <a:t>.</a:t>
            </a:r>
            <a:endParaRPr lang="LID4096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F909A-D8BC-4064-BF24-3EB64B6F4B24}"/>
              </a:ext>
            </a:extLst>
          </p:cNvPr>
          <p:cNvSpPr txBox="1"/>
          <p:nvPr/>
        </p:nvSpPr>
        <p:spPr>
          <a:xfrm>
            <a:off x="1828800" y="4169682"/>
            <a:ext cx="7439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בעיה 2:</a:t>
            </a:r>
          </a:p>
          <a:p>
            <a:pPr algn="r" rtl="1"/>
            <a:r>
              <a:rPr lang="he-IL" sz="2400" b="1" dirty="0"/>
              <a:t>שני תיכונים של המשולש מאונכים זה לזה ושווים ל- 6 ו- 8. </a:t>
            </a:r>
          </a:p>
          <a:p>
            <a:pPr algn="r" rtl="1"/>
            <a:r>
              <a:rPr lang="he-IL" sz="2400" b="1" dirty="0"/>
              <a:t>חשבו את אורך התיכון השלישי.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33549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0D5C368-7936-4E1F-93BD-E0A88ECA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40575-8BB6-4A9D-AB4B-15FBD54C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97" y="832360"/>
            <a:ext cx="10945215" cy="433013"/>
          </a:xfrm>
        </p:spPr>
        <p:txBody>
          <a:bodyPr>
            <a:normAutofit/>
          </a:bodyPr>
          <a:lstStyle/>
          <a:p>
            <a:pPr algn="ctr" rtl="1"/>
            <a:r>
              <a:rPr lang="he-IL" sz="2400" dirty="0">
                <a:latin typeface="Guttman Vilna" panose="02010401010101010101" pitchFamily="2" charset="-79"/>
                <a:cs typeface="Guttman Vilna" panose="02010401010101010101" pitchFamily="2" charset="-79"/>
              </a:rPr>
              <a:t>שני תיכונים של המשולש מאונכים זה לזה ושווים ל 6 ו 8. חשבו את אורך התיכון השלישי.</a:t>
            </a:r>
            <a:endParaRPr lang="en-US" sz="2400" dirty="0">
              <a:cs typeface="Guttman Vilna" panose="02010401010101010101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B3A71D-BC49-460B-A89F-23CBBBE00679}"/>
              </a:ext>
            </a:extLst>
          </p:cNvPr>
          <p:cNvSpPr/>
          <p:nvPr/>
        </p:nvSpPr>
        <p:spPr>
          <a:xfrm>
            <a:off x="11163542" y="284176"/>
            <a:ext cx="935241" cy="45652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8A2E7D-DC84-4018-84E2-95CA72632AA9}"/>
              </a:ext>
            </a:extLst>
          </p:cNvPr>
          <p:cNvSpPr/>
          <p:nvPr/>
        </p:nvSpPr>
        <p:spPr>
          <a:xfrm>
            <a:off x="5704114" y="1879811"/>
            <a:ext cx="469783" cy="478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F5ABF5-5037-487B-BB74-A43701F6B451}"/>
              </a:ext>
            </a:extLst>
          </p:cNvPr>
          <p:cNvSpPr/>
          <p:nvPr/>
        </p:nvSpPr>
        <p:spPr>
          <a:xfrm>
            <a:off x="7352953" y="4985220"/>
            <a:ext cx="469783" cy="478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21A0F0-8C22-4D0C-96C1-03685A51AC3C}"/>
              </a:ext>
            </a:extLst>
          </p:cNvPr>
          <p:cNvSpPr/>
          <p:nvPr/>
        </p:nvSpPr>
        <p:spPr>
          <a:xfrm>
            <a:off x="11026226" y="4953699"/>
            <a:ext cx="469783" cy="478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027FF28-00D1-43BF-A227-38368FCC1A5C}"/>
                  </a:ext>
                </a:extLst>
              </p:cNvPr>
              <p:cNvSpPr/>
              <p:nvPr/>
            </p:nvSpPr>
            <p:spPr>
              <a:xfrm>
                <a:off x="8550950" y="3414564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027FF28-00D1-43BF-A227-38368FCC1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950" y="3414564"/>
                <a:ext cx="469783" cy="4781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126AD8F-D14F-400F-A9FC-CA6ECE7B30EE}"/>
              </a:ext>
            </a:extLst>
          </p:cNvPr>
          <p:cNvSpPr/>
          <p:nvPr/>
        </p:nvSpPr>
        <p:spPr>
          <a:xfrm>
            <a:off x="9455306" y="5224305"/>
            <a:ext cx="228316" cy="260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C14ECAD-C9E2-487C-8EED-442237DB8065}"/>
              </a:ext>
            </a:extLst>
          </p:cNvPr>
          <p:cNvSpPr/>
          <p:nvPr/>
        </p:nvSpPr>
        <p:spPr>
          <a:xfrm>
            <a:off x="6587733" y="3667633"/>
            <a:ext cx="285227" cy="2773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441D2C-0873-4E07-AF38-DDCFBE9DFBEC}"/>
              </a:ext>
            </a:extLst>
          </p:cNvPr>
          <p:cNvCxnSpPr/>
          <p:nvPr/>
        </p:nvCxnSpPr>
        <p:spPr>
          <a:xfrm flipH="1">
            <a:off x="924413" y="6238191"/>
            <a:ext cx="251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5645D67-37A7-4215-AADA-46C9621D690B}"/>
              </a:ext>
            </a:extLst>
          </p:cNvPr>
          <p:cNvSpPr/>
          <p:nvPr/>
        </p:nvSpPr>
        <p:spPr>
          <a:xfrm>
            <a:off x="144995" y="1969896"/>
            <a:ext cx="2877072" cy="480616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EEE6C4-BA3D-4D39-BA3A-F12C83885C4C}"/>
              </a:ext>
            </a:extLst>
          </p:cNvPr>
          <p:cNvCxnSpPr>
            <a:cxnSpLocks/>
          </p:cNvCxnSpPr>
          <p:nvPr/>
        </p:nvCxnSpPr>
        <p:spPr>
          <a:xfrm>
            <a:off x="5935769" y="2265663"/>
            <a:ext cx="1874383" cy="30173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136D80-C5B6-4F4A-875F-C306E96556DA}"/>
              </a:ext>
            </a:extLst>
          </p:cNvPr>
          <p:cNvCxnSpPr>
            <a:cxnSpLocks/>
          </p:cNvCxnSpPr>
          <p:nvPr/>
        </p:nvCxnSpPr>
        <p:spPr>
          <a:xfrm>
            <a:off x="5935769" y="2265418"/>
            <a:ext cx="5202604" cy="2952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82B4CD-69E1-4EFA-8118-4A70AAABFD31}"/>
              </a:ext>
            </a:extLst>
          </p:cNvPr>
          <p:cNvCxnSpPr/>
          <p:nvPr/>
        </p:nvCxnSpPr>
        <p:spPr>
          <a:xfrm flipV="1">
            <a:off x="7784984" y="5192785"/>
            <a:ext cx="3353389" cy="899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C9D4F0-53C0-4E74-B815-C6E83A7C6EE2}"/>
              </a:ext>
            </a:extLst>
          </p:cNvPr>
          <p:cNvCxnSpPr>
            <a:cxnSpLocks/>
          </p:cNvCxnSpPr>
          <p:nvPr/>
        </p:nvCxnSpPr>
        <p:spPr>
          <a:xfrm flipV="1">
            <a:off x="7810149" y="3806295"/>
            <a:ext cx="822123" cy="144418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30CDEF-E6D4-4B92-945C-FC728012D964}"/>
              </a:ext>
            </a:extLst>
          </p:cNvPr>
          <p:cNvCxnSpPr>
            <a:cxnSpLocks/>
          </p:cNvCxnSpPr>
          <p:nvPr/>
        </p:nvCxnSpPr>
        <p:spPr>
          <a:xfrm flipH="1" flipV="1">
            <a:off x="6872960" y="3786753"/>
            <a:ext cx="4290581" cy="145101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EFD7FCD4-4DA9-4DA6-A582-08CBAED39127}"/>
              </a:ext>
            </a:extLst>
          </p:cNvPr>
          <p:cNvSpPr/>
          <p:nvPr/>
        </p:nvSpPr>
        <p:spPr>
          <a:xfrm rot="18117301">
            <a:off x="8185644" y="4210429"/>
            <a:ext cx="351427" cy="186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1B0207D-4047-49A0-B503-0EBCBA55B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39" y="3767058"/>
            <a:ext cx="3736405" cy="2471133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F454E9-EB12-43F3-93F6-3AD40A08B18F}"/>
              </a:ext>
            </a:extLst>
          </p:cNvPr>
          <p:cNvCxnSpPr/>
          <p:nvPr/>
        </p:nvCxnSpPr>
        <p:spPr>
          <a:xfrm>
            <a:off x="5935769" y="2265418"/>
            <a:ext cx="3585737" cy="297235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1D6854E-C771-49A8-B671-80EAB1060B1D}"/>
                  </a:ext>
                </a:extLst>
              </p:cNvPr>
              <p:cNvSpPr/>
              <p:nvPr/>
            </p:nvSpPr>
            <p:spPr>
              <a:xfrm>
                <a:off x="8227241" y="3938265"/>
                <a:ext cx="314900" cy="22368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1D6854E-C771-49A8-B671-80EAB1060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41" y="3938265"/>
                <a:ext cx="314900" cy="223683"/>
              </a:xfrm>
              <a:prstGeom prst="roundRect">
                <a:avLst/>
              </a:prstGeom>
              <a:blipFill>
                <a:blip r:embed="rId5"/>
                <a:stretch>
                  <a:fillRect l="-11765" t="-2703" b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BE6E10D-2C72-4F93-AA90-770C6C1198A3}"/>
              </a:ext>
            </a:extLst>
          </p:cNvPr>
          <p:cNvSpPr/>
          <p:nvPr/>
        </p:nvSpPr>
        <p:spPr>
          <a:xfrm>
            <a:off x="2404968" y="1674069"/>
            <a:ext cx="2108411" cy="18227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נתון: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CM, AE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תיכונים</a:t>
            </a:r>
          </a:p>
          <a:p>
            <a:pPr algn="ctr" rt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CMꞱBN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BN=8, CM=6</a:t>
            </a:r>
          </a:p>
          <a:p>
            <a:pPr algn="ctr" rtl="1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צ.ל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1E82959A-C95E-4D5F-981F-E22D0D5DE70B}"/>
                  </a:ext>
                </a:extLst>
              </p:cNvPr>
              <p:cNvSpPr/>
              <p:nvPr/>
            </p:nvSpPr>
            <p:spPr>
              <a:xfrm>
                <a:off x="7194805" y="1472939"/>
                <a:ext cx="4815519" cy="138489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e-IL" dirty="0"/>
                  <a:t>על פי משפט על מפגש התיכונים</a:t>
                </a:r>
              </a:p>
              <a:p>
                <a:pPr algn="ctr"/>
                <a:r>
                  <a:rPr lang="en-US" dirty="0"/>
                  <a:t>CP=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CM=4, BP=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BN=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AE</m:t>
                    </m:r>
                  </m:oMath>
                </a14:m>
                <a:endParaRPr lang="en-US" dirty="0"/>
              </a:p>
              <a:p>
                <a:pPr algn="ctr" rtl="1"/>
                <a:r>
                  <a:rPr lang="he-IL" dirty="0"/>
                  <a:t>ב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CPB</a:t>
                </a:r>
                <a:r>
                  <a:rPr lang="en-US" dirty="0"/>
                  <a:t> </a:t>
                </a:r>
                <a:r>
                  <a:rPr lang="he-IL" dirty="0"/>
                  <a:t> על פי נתון ומשפט </a:t>
                </a:r>
                <a:r>
                  <a:rPr lang="he-IL" dirty="0" err="1"/>
                  <a:t>פתגורוס</a:t>
                </a:r>
                <a:endParaRPr lang="he-IL" dirty="0"/>
              </a:p>
              <a:p>
                <a:pPr algn="ctr" rt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=16+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256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1E82959A-C95E-4D5F-981F-E22D0D5DE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805" y="1472939"/>
                <a:ext cx="4815519" cy="1384892"/>
              </a:xfrm>
              <a:prstGeom prst="roundRect">
                <a:avLst/>
              </a:prstGeom>
              <a:blipFill>
                <a:blip r:embed="rId6"/>
                <a:stretch>
                  <a:fillRect t="-3493" b="-34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5D53584-CC9A-4DD8-B800-BF848FD9077D}"/>
                  </a:ext>
                </a:extLst>
              </p:cNvPr>
              <p:cNvSpPr/>
              <p:nvPr/>
            </p:nvSpPr>
            <p:spPr>
              <a:xfrm>
                <a:off x="8004932" y="5386729"/>
                <a:ext cx="2900747" cy="138489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he-IL" dirty="0"/>
                  <a:t>על פי המשפט על תיכון ליתר במשולש ישר זווית</a:t>
                </a:r>
              </a:p>
              <a:p>
                <a:pPr algn="ctr"/>
                <a:r>
                  <a:rPr lang="en-US" dirty="0"/>
                  <a:t>PE=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CB=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         AE=</a:t>
                </a:r>
                <a:r>
                  <a:rPr lang="en-US" sz="2400" dirty="0"/>
                  <a:t>10</a:t>
                </a:r>
              </a:p>
            </p:txBody>
          </p:sp>
        </mc:Choice>
        <mc:Fallback xmlns=""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5D53584-CC9A-4DD8-B800-BF848FD90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932" y="5386729"/>
                <a:ext cx="2900747" cy="1384892"/>
              </a:xfrm>
              <a:prstGeom prst="roundRect">
                <a:avLst/>
              </a:prstGeom>
              <a:blipFill>
                <a:blip r:embed="rId7"/>
                <a:stretch>
                  <a:fillRect l="-418" r="-209" b="-829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row: Right 71">
            <a:extLst>
              <a:ext uri="{FF2B5EF4-FFF2-40B4-BE49-F238E27FC236}">
                <a16:creationId xmlns:a16="http://schemas.microsoft.com/office/drawing/2014/main" id="{F2BF1FB9-C409-4A6A-823B-31524A5F4C18}"/>
              </a:ext>
            </a:extLst>
          </p:cNvPr>
          <p:cNvSpPr/>
          <p:nvPr/>
        </p:nvSpPr>
        <p:spPr>
          <a:xfrm>
            <a:off x="9493521" y="6493227"/>
            <a:ext cx="403255" cy="156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175C42E-868F-4EDF-9530-702106E84BA8}"/>
              </a:ext>
            </a:extLst>
          </p:cNvPr>
          <p:cNvSpPr/>
          <p:nvPr/>
        </p:nvSpPr>
        <p:spPr>
          <a:xfrm>
            <a:off x="5463960" y="314343"/>
            <a:ext cx="2735965" cy="426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דרך גיאומטרית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7C74F0-41AD-4906-BC34-1E0FE4B656B4}"/>
              </a:ext>
            </a:extLst>
          </p:cNvPr>
          <p:cNvCxnSpPr>
            <a:cxnSpLocks/>
          </p:cNvCxnSpPr>
          <p:nvPr/>
        </p:nvCxnSpPr>
        <p:spPr>
          <a:xfrm>
            <a:off x="1948949" y="3998355"/>
            <a:ext cx="2078123" cy="202728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8E6DB9-2DBB-49EB-8E6D-B96E695D6518}"/>
              </a:ext>
            </a:extLst>
          </p:cNvPr>
          <p:cNvSpPr/>
          <p:nvPr/>
        </p:nvSpPr>
        <p:spPr>
          <a:xfrm rot="19826223">
            <a:off x="107606" y="544505"/>
            <a:ext cx="1858407" cy="349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פיתרון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2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37DF796-013D-4686-BB3C-7203A36A4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8" y="85112"/>
            <a:ext cx="12192000" cy="68545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ABB5B1-CF82-43AB-AB6C-BC76456C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1006137"/>
            <a:ext cx="11486387" cy="342212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2133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שני תיכונים של המשולש מאונכים זה לזה ושווים ל 6 ו 8. חשבו את אורך התיכון השלישי בשלוש דרכים</a:t>
            </a:r>
            <a:endParaRPr lang="en-US" sz="2133" dirty="0">
              <a:cs typeface="Guttman Aharoni" panose="02010401010101010101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A3F745-FD8C-4A5D-BAF4-02A68BF47BEE}"/>
              </a:ext>
            </a:extLst>
          </p:cNvPr>
          <p:cNvSpPr/>
          <p:nvPr/>
        </p:nvSpPr>
        <p:spPr>
          <a:xfrm>
            <a:off x="11318607" y="208675"/>
            <a:ext cx="771787" cy="377504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5795E-9EF9-4171-A6EA-0E8D6D77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4" y="1470222"/>
            <a:ext cx="3736405" cy="247113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12D676-A0FB-406C-BA39-AE77543C57C1}"/>
              </a:ext>
            </a:extLst>
          </p:cNvPr>
          <p:cNvSpPr/>
          <p:nvPr/>
        </p:nvSpPr>
        <p:spPr>
          <a:xfrm>
            <a:off x="4984714" y="277255"/>
            <a:ext cx="2735965" cy="426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דרך וקוטרית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8763CA-D62C-4087-B032-DBB3B18EE9AC}"/>
              </a:ext>
            </a:extLst>
          </p:cNvPr>
          <p:cNvCxnSpPr>
            <a:cxnSpLocks/>
          </p:cNvCxnSpPr>
          <p:nvPr/>
        </p:nvCxnSpPr>
        <p:spPr>
          <a:xfrm flipH="1">
            <a:off x="1657047" y="2742841"/>
            <a:ext cx="505756" cy="101256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0F078F-9CDC-44E6-88C7-E31671886AA2}"/>
              </a:ext>
            </a:extLst>
          </p:cNvPr>
          <p:cNvCxnSpPr>
            <a:cxnSpLocks/>
          </p:cNvCxnSpPr>
          <p:nvPr/>
        </p:nvCxnSpPr>
        <p:spPr>
          <a:xfrm>
            <a:off x="1103446" y="2705788"/>
            <a:ext cx="2613916" cy="10159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53ED6C2-9EAB-443F-A4A4-AB2846645A39}"/>
                  </a:ext>
                </a:extLst>
              </p:cNvPr>
              <p:cNvSpPr/>
              <p:nvPr/>
            </p:nvSpPr>
            <p:spPr>
              <a:xfrm>
                <a:off x="6038522" y="2292780"/>
                <a:ext cx="4815519" cy="69244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e-IL" dirty="0"/>
                  <a:t>על פי משפט על מפגש התיכונים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53ED6C2-9EAB-443F-A4A4-AB2846645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22" y="2292780"/>
                <a:ext cx="4815519" cy="692447"/>
              </a:xfrm>
              <a:prstGeom prst="roundRect">
                <a:avLst/>
              </a:prstGeom>
              <a:blipFill>
                <a:blip r:embed="rId4"/>
                <a:stretch>
                  <a:fillRect t="-8621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1EE35A5-0677-45CE-909B-AA0EA5BAE0F0}"/>
                  </a:ext>
                </a:extLst>
              </p:cNvPr>
              <p:cNvSpPr/>
              <p:nvPr/>
            </p:nvSpPr>
            <p:spPr>
              <a:xfrm>
                <a:off x="5605774" y="3512399"/>
                <a:ext cx="5568619" cy="85791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e-IL" dirty="0"/>
                  <a:t>על פי משפט על מפגש התיכונים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𝑃𝐸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</m:acc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1EE35A5-0677-45CE-909B-AA0EA5BAE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74" y="3512399"/>
                <a:ext cx="5568619" cy="85791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E95BCB-04D7-49D9-A832-5AB3F14EC198}"/>
                  </a:ext>
                </a:extLst>
              </p:cNvPr>
              <p:cNvSpPr txBox="1"/>
              <p:nvPr/>
            </p:nvSpPr>
            <p:spPr>
              <a:xfrm>
                <a:off x="890413" y="4763480"/>
                <a:ext cx="1015856" cy="431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(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E95BCB-04D7-49D9-A832-5AB3F14EC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13" y="4763480"/>
                <a:ext cx="1015856" cy="431593"/>
              </a:xfrm>
              <a:prstGeom prst="rect">
                <a:avLst/>
              </a:prstGeom>
              <a:blipFill>
                <a:blip r:embed="rId6"/>
                <a:stretch>
                  <a:fillRect r="-13174" b="-183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C41348-11A7-4B62-96C2-BF583CF9D468}"/>
                  </a:ext>
                </a:extLst>
              </p:cNvPr>
              <p:cNvSpPr txBox="1"/>
              <p:nvPr/>
            </p:nvSpPr>
            <p:spPr>
              <a:xfrm>
                <a:off x="1832595" y="4719387"/>
                <a:ext cx="1514612" cy="47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𝑁𝐵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+2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C41348-11A7-4B62-96C2-BF583CF9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95" y="4719387"/>
                <a:ext cx="1514612" cy="479875"/>
              </a:xfrm>
              <a:prstGeom prst="rect">
                <a:avLst/>
              </a:prstGeom>
              <a:blipFill>
                <a:blip r:embed="rId7"/>
                <a:stretch>
                  <a:fillRect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E39E-3A4C-4501-BB94-D0C9A231A8AD}"/>
                  </a:ext>
                </a:extLst>
              </p:cNvPr>
              <p:cNvSpPr txBox="1"/>
              <p:nvPr/>
            </p:nvSpPr>
            <p:spPr>
              <a:xfrm>
                <a:off x="2847241" y="4710308"/>
                <a:ext cx="2065107" cy="481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E39E-3A4C-4501-BB94-D0C9A231A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41" y="4710308"/>
                <a:ext cx="2065107" cy="4817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56ED56-1F6C-4952-8E5E-4E205E6271FA}"/>
                  </a:ext>
                </a:extLst>
              </p:cNvPr>
              <p:cNvSpPr txBox="1"/>
              <p:nvPr/>
            </p:nvSpPr>
            <p:spPr>
              <a:xfrm>
                <a:off x="968980" y="5299623"/>
                <a:ext cx="2654963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56ED56-1F6C-4952-8E5E-4E205E627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80" y="5299623"/>
                <a:ext cx="2654963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E2DAE7-3FD1-4E90-8B13-08888CC82794}"/>
                  </a:ext>
                </a:extLst>
              </p:cNvPr>
              <p:cNvSpPr txBox="1"/>
              <p:nvPr/>
            </p:nvSpPr>
            <p:spPr>
              <a:xfrm>
                <a:off x="1600825" y="5924424"/>
                <a:ext cx="1004304" cy="751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𝑷𝑬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𝑨𝑬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E2DAE7-3FD1-4E90-8B13-08888CC8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25" y="5924424"/>
                <a:ext cx="1004304" cy="7514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185CAE-C807-4050-877D-02508EDDAE92}"/>
              </a:ext>
            </a:extLst>
          </p:cNvPr>
          <p:cNvCxnSpPr/>
          <p:nvPr/>
        </p:nvCxnSpPr>
        <p:spPr>
          <a:xfrm>
            <a:off x="612617" y="1733657"/>
            <a:ext cx="2088859" cy="2021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CE05CF-2E9D-4A2F-9D8B-1D043CEE42CA}"/>
                  </a:ext>
                </a:extLst>
              </p:cNvPr>
              <p:cNvSpPr txBox="1"/>
              <p:nvPr/>
            </p:nvSpPr>
            <p:spPr>
              <a:xfrm>
                <a:off x="891623" y="4219470"/>
                <a:ext cx="2578909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𝑃𝐸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𝑁𝐵</m:t>
                                  </m:r>
                                </m:e>
                              </m:ac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CE05CF-2E9D-4A2F-9D8B-1D043CEE4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23" y="4219470"/>
                <a:ext cx="2578909" cy="520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863140E-CD28-4D7D-A1FD-FB64B914BE14}"/>
              </a:ext>
            </a:extLst>
          </p:cNvPr>
          <p:cNvSpPr/>
          <p:nvPr/>
        </p:nvSpPr>
        <p:spPr>
          <a:xfrm rot="19826223">
            <a:off x="107606" y="544505"/>
            <a:ext cx="1858407" cy="349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פיתרון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C6561F1-102C-4F2F-A1E4-6FA50821BB24}"/>
              </a:ext>
            </a:extLst>
          </p:cNvPr>
          <p:cNvSpPr/>
          <p:nvPr/>
        </p:nvSpPr>
        <p:spPr>
          <a:xfrm>
            <a:off x="1727465" y="2648374"/>
            <a:ext cx="469783" cy="478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4B441C-20A0-46AB-8761-8935752683C2}"/>
              </a:ext>
            </a:extLst>
          </p:cNvPr>
          <p:cNvSpPr/>
          <p:nvPr/>
        </p:nvSpPr>
        <p:spPr>
          <a:xfrm>
            <a:off x="2501029" y="3607362"/>
            <a:ext cx="469783" cy="478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337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2110FCB-8B87-447C-AECA-D67CA4DA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AF2752-A84F-4FC6-897D-271B65FC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4" y="3503259"/>
            <a:ext cx="3736405" cy="24711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B9CD9D-FB34-460C-B498-DE0F44DA1089}"/>
              </a:ext>
            </a:extLst>
          </p:cNvPr>
          <p:cNvCxnSpPr>
            <a:cxnSpLocks/>
          </p:cNvCxnSpPr>
          <p:nvPr/>
        </p:nvCxnSpPr>
        <p:spPr>
          <a:xfrm flipH="1" flipV="1">
            <a:off x="9496339" y="2265029"/>
            <a:ext cx="75501" cy="34173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D75C6D-E7D0-4917-9A68-93924C02D249}"/>
              </a:ext>
            </a:extLst>
          </p:cNvPr>
          <p:cNvCxnSpPr>
            <a:cxnSpLocks/>
          </p:cNvCxnSpPr>
          <p:nvPr/>
        </p:nvCxnSpPr>
        <p:spPr>
          <a:xfrm flipV="1">
            <a:off x="8436071" y="4819706"/>
            <a:ext cx="3224627" cy="834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DB97D7-8C7F-40D2-945B-9647F6C92D4D}"/>
              </a:ext>
            </a:extLst>
          </p:cNvPr>
          <p:cNvSpPr/>
          <p:nvPr/>
        </p:nvSpPr>
        <p:spPr>
          <a:xfrm>
            <a:off x="9192938" y="3618680"/>
            <a:ext cx="469783" cy="478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b="1" dirty="0">
                <a:solidFill>
                  <a:schemeClr val="bg1"/>
                </a:solidFill>
              </a:rPr>
              <a:t>4</a:t>
            </a:r>
            <a:endParaRPr lang="en-US" sz="11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41E6BD7-48E8-4776-8DAE-D26B58B44509}"/>
                  </a:ext>
                </a:extLst>
              </p:cNvPr>
              <p:cNvSpPr/>
              <p:nvPr/>
            </p:nvSpPr>
            <p:spPr>
              <a:xfrm>
                <a:off x="10752109" y="4772867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11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11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41E6BD7-48E8-4776-8DAE-D26B58B44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109" y="4772867"/>
                <a:ext cx="469783" cy="4781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77B270-BE45-4E0B-85C7-7691B5F13A5B}"/>
                  </a:ext>
                </a:extLst>
              </p:cNvPr>
              <p:cNvSpPr/>
              <p:nvPr/>
            </p:nvSpPr>
            <p:spPr>
              <a:xfrm>
                <a:off x="8571454" y="4772866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77B270-BE45-4E0B-85C7-7691B5F13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54" y="4772866"/>
                <a:ext cx="469783" cy="47817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8EB83D-B933-48CA-8C21-EDD065D4ECA6}"/>
              </a:ext>
            </a:extLst>
          </p:cNvPr>
          <p:cNvCxnSpPr>
            <a:cxnSpLocks/>
          </p:cNvCxnSpPr>
          <p:nvPr/>
        </p:nvCxnSpPr>
        <p:spPr>
          <a:xfrm>
            <a:off x="9552963" y="3889165"/>
            <a:ext cx="1423320" cy="9169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2103D7-0AC3-489E-A814-4AFE61D71E99}"/>
              </a:ext>
            </a:extLst>
          </p:cNvPr>
          <p:cNvCxnSpPr>
            <a:cxnSpLocks/>
          </p:cNvCxnSpPr>
          <p:nvPr/>
        </p:nvCxnSpPr>
        <p:spPr>
          <a:xfrm flipH="1">
            <a:off x="8238930" y="4819707"/>
            <a:ext cx="2748069" cy="9095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B72121-E023-4705-9147-EEF2A6484389}"/>
              </a:ext>
            </a:extLst>
          </p:cNvPr>
          <p:cNvCxnSpPr>
            <a:cxnSpLocks/>
          </p:cNvCxnSpPr>
          <p:nvPr/>
        </p:nvCxnSpPr>
        <p:spPr>
          <a:xfrm flipH="1">
            <a:off x="8238929" y="3857767"/>
            <a:ext cx="1295160" cy="1871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1B686FA-1680-407F-92F1-5962643F4808}"/>
                  </a:ext>
                </a:extLst>
              </p:cNvPr>
              <p:cNvSpPr/>
              <p:nvPr/>
            </p:nvSpPr>
            <p:spPr>
              <a:xfrm>
                <a:off x="10644359" y="4837535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1B686FA-1680-407F-92F1-5962643F4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359" y="4837535"/>
                <a:ext cx="469783" cy="478173"/>
              </a:xfrm>
              <a:prstGeom prst="roundRect">
                <a:avLst/>
              </a:prstGeom>
              <a:blipFill>
                <a:blip r:embed="rId6"/>
                <a:stretch>
                  <a:fillRect l="-46753" r="-33766" b="-8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CB63D5E-8AED-4F61-A2AA-FDB33C5DC467}"/>
                  </a:ext>
                </a:extLst>
              </p:cNvPr>
              <p:cNvSpPr/>
              <p:nvPr/>
            </p:nvSpPr>
            <p:spPr>
              <a:xfrm>
                <a:off x="9427829" y="3522558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CB63D5E-8AED-4F61-A2AA-FDB33C5DC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829" y="3522558"/>
                <a:ext cx="469783" cy="478173"/>
              </a:xfrm>
              <a:prstGeom prst="roundRect">
                <a:avLst/>
              </a:prstGeom>
              <a:blipFill>
                <a:blip r:embed="rId7"/>
                <a:stretch>
                  <a:fillRect l="-31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14FCD83-F4CD-4B20-A4DF-EB030ED05557}"/>
                  </a:ext>
                </a:extLst>
              </p:cNvPr>
              <p:cNvSpPr/>
              <p:nvPr/>
            </p:nvSpPr>
            <p:spPr>
              <a:xfrm>
                <a:off x="7850427" y="5490127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14FCD83-F4CD-4B20-A4DF-EB030ED05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27" y="5490127"/>
                <a:ext cx="469783" cy="4781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CCA478-BCA5-410F-8569-C073F6365FB8}"/>
              </a:ext>
            </a:extLst>
          </p:cNvPr>
          <p:cNvCxnSpPr/>
          <p:nvPr/>
        </p:nvCxnSpPr>
        <p:spPr>
          <a:xfrm flipV="1">
            <a:off x="8238930" y="4347651"/>
            <a:ext cx="2025695" cy="13815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25671F7-B44A-49EA-B548-3A1940515E3B}"/>
                  </a:ext>
                </a:extLst>
              </p:cNvPr>
              <p:cNvSpPr/>
              <p:nvPr/>
            </p:nvSpPr>
            <p:spPr>
              <a:xfrm>
                <a:off x="9114362" y="4505980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25671F7-B44A-49EA-B548-3A1940515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362" y="4505980"/>
                <a:ext cx="469783" cy="478173"/>
              </a:xfrm>
              <a:prstGeom prst="roundRect">
                <a:avLst/>
              </a:prstGeom>
              <a:blipFill>
                <a:blip r:embed="rId9"/>
                <a:stretch>
                  <a:fillRect l="-42857" r="-11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50713B6-1CC1-442B-AF28-85C6CAF57B7D}"/>
                  </a:ext>
                </a:extLst>
              </p:cNvPr>
              <p:cNvSpPr/>
              <p:nvPr/>
            </p:nvSpPr>
            <p:spPr>
              <a:xfrm>
                <a:off x="10161282" y="3987734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1333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333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33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1333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333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33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333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50713B6-1CC1-442B-AF28-85C6CAF57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282" y="3987734"/>
                <a:ext cx="469783" cy="478173"/>
              </a:xfrm>
              <a:prstGeom prst="roundRect">
                <a:avLst/>
              </a:prstGeom>
              <a:blipFill>
                <a:blip r:embed="rId10"/>
                <a:stretch>
                  <a:fillRect l="-32468" r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53A1A-80CA-42B2-B1FC-D2629801471D}"/>
                  </a:ext>
                </a:extLst>
              </p:cNvPr>
              <p:cNvSpPr txBox="1"/>
              <p:nvPr/>
            </p:nvSpPr>
            <p:spPr>
              <a:xfrm flipH="1">
                <a:off x="5786725" y="2536559"/>
                <a:ext cx="1782079" cy="70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53A1A-80CA-42B2-B1FC-D26298014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86725" y="2536559"/>
                <a:ext cx="1782079" cy="7015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1C9F58-40B6-4358-9D26-5FB8E598937F}"/>
                  </a:ext>
                </a:extLst>
              </p:cNvPr>
              <p:cNvSpPr txBox="1"/>
              <p:nvPr/>
            </p:nvSpPr>
            <p:spPr>
              <a:xfrm>
                <a:off x="5805808" y="3502341"/>
                <a:ext cx="1743912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1C9F58-40B6-4358-9D26-5FB8E5989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08" y="3502341"/>
                <a:ext cx="1743912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97ABE9-327F-417C-9697-D0493DC13E06}"/>
                  </a:ext>
                </a:extLst>
              </p:cNvPr>
              <p:cNvSpPr txBox="1"/>
              <p:nvPr/>
            </p:nvSpPr>
            <p:spPr>
              <a:xfrm>
                <a:off x="5315835" y="4212398"/>
                <a:ext cx="3012107" cy="393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𝑃𝐸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97ABE9-327F-417C-9697-D0493DC1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835" y="4212398"/>
                <a:ext cx="3012107" cy="393185"/>
              </a:xfrm>
              <a:prstGeom prst="rect">
                <a:avLst/>
              </a:prstGeom>
              <a:blipFill>
                <a:blip r:embed="rId13"/>
                <a:stretch>
                  <a:fillRect l="-2632" t="-6154" r="-1417" b="-2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F67B0F-A325-4C26-AB4F-ABD0A24B8001}"/>
                  </a:ext>
                </a:extLst>
              </p:cNvPr>
              <p:cNvSpPr txBox="1"/>
              <p:nvPr/>
            </p:nvSpPr>
            <p:spPr>
              <a:xfrm>
                <a:off x="6430072" y="4811849"/>
                <a:ext cx="1004848" cy="751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𝑷𝑬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𝑨𝑬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F67B0F-A325-4C26-AB4F-ABD0A24B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072" y="4811849"/>
                <a:ext cx="1004848" cy="7514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58ADEA36-3945-4552-8B49-92E23E8D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97" y="753005"/>
            <a:ext cx="10972800" cy="853620"/>
          </a:xfrm>
        </p:spPr>
        <p:txBody>
          <a:bodyPr>
            <a:normAutofit/>
          </a:bodyPr>
          <a:lstStyle/>
          <a:p>
            <a:pPr algn="ctr" rtl="1"/>
            <a:r>
              <a:rPr lang="he-IL" sz="2133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שני תיכונים של המשולש מאונכים זה לזה ושווים ל 6 ו 8. חשבו את אורך התיכון השלישי בשלוש דרכים</a:t>
            </a:r>
            <a:endParaRPr lang="en-US" sz="2133" dirty="0">
              <a:cs typeface="Guttman Aharoni" panose="02010401010101010101" pitchFamily="2" charset="-79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60AEDD5-76BE-4C00-B15B-F58F51FAAEC3}"/>
              </a:ext>
            </a:extLst>
          </p:cNvPr>
          <p:cNvSpPr/>
          <p:nvPr/>
        </p:nvSpPr>
        <p:spPr>
          <a:xfrm>
            <a:off x="11163542" y="284176"/>
            <a:ext cx="935241" cy="45652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82FA5A-DF0E-41DD-9CC1-378BA4289E02}"/>
              </a:ext>
            </a:extLst>
          </p:cNvPr>
          <p:cNvSpPr/>
          <p:nvPr/>
        </p:nvSpPr>
        <p:spPr>
          <a:xfrm>
            <a:off x="4943872" y="326646"/>
            <a:ext cx="2735965" cy="426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דרך אנליטית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2E5EB2F-2F04-4B5B-8181-C73A63C50660}"/>
              </a:ext>
            </a:extLst>
          </p:cNvPr>
          <p:cNvSpPr/>
          <p:nvPr/>
        </p:nvSpPr>
        <p:spPr>
          <a:xfrm rot="19826223">
            <a:off x="-29780" y="499324"/>
            <a:ext cx="1858407" cy="349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פיתרון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43A9524-56B8-4771-A578-5CAE86480DCF}"/>
              </a:ext>
            </a:extLst>
          </p:cNvPr>
          <p:cNvSpPr/>
          <p:nvPr/>
        </p:nvSpPr>
        <p:spPr>
          <a:xfrm>
            <a:off x="1487488" y="1478437"/>
            <a:ext cx="2108411" cy="18227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>
                <a:solidFill>
                  <a:schemeClr val="bg1"/>
                </a:solidFill>
              </a:rPr>
              <a:t>נתון: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CM, AE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תיכונים</a:t>
            </a:r>
          </a:p>
          <a:p>
            <a:pPr algn="ctr" rt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CMꞱBN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BN=8, CM=6</a:t>
            </a:r>
          </a:p>
          <a:p>
            <a:pPr algn="ctr" rtl="1"/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צ.ל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C0ECA-C3FD-4FCB-B4F5-D0AA276B449F}"/>
              </a:ext>
            </a:extLst>
          </p:cNvPr>
          <p:cNvSpPr txBox="1"/>
          <p:nvPr/>
        </p:nvSpPr>
        <p:spPr>
          <a:xfrm>
            <a:off x="4775917" y="1976490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</a:t>
            </a:r>
            <a:r>
              <a:rPr lang="he-IL" sz="2400" dirty="0"/>
              <a:t> תיכון לכן </a:t>
            </a:r>
            <a:r>
              <a:rPr lang="en-US" sz="2400" dirty="0"/>
              <a:t>E</a:t>
            </a:r>
            <a:r>
              <a:rPr lang="he-IL" sz="2400" dirty="0"/>
              <a:t> אמצע הצלע </a:t>
            </a:r>
            <a:r>
              <a:rPr lang="en-US" sz="2400" dirty="0"/>
              <a:t>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2833CCB-F0E2-4845-98E1-F0197457F9DB}"/>
                  </a:ext>
                </a:extLst>
              </p:cNvPr>
              <p:cNvSpPr/>
              <p:nvPr/>
            </p:nvSpPr>
            <p:spPr>
              <a:xfrm>
                <a:off x="2150378" y="5052874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2833CCB-F0E2-4845-98E1-F0197457F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78" y="5052874"/>
                <a:ext cx="469783" cy="47817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D7164611-51C6-4098-B597-F4E95B4BC74E}"/>
                  </a:ext>
                </a:extLst>
              </p:cNvPr>
              <p:cNvSpPr/>
              <p:nvPr/>
            </p:nvSpPr>
            <p:spPr>
              <a:xfrm>
                <a:off x="1861613" y="5140476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1067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067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D7164611-51C6-4098-B597-F4E95B4BC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13" y="5140476"/>
                <a:ext cx="469783" cy="47817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33780547-6AA4-416B-9FEF-9439E23B5CE2}"/>
                  </a:ext>
                </a:extLst>
              </p:cNvPr>
              <p:cNvSpPr/>
              <p:nvPr/>
            </p:nvSpPr>
            <p:spPr>
              <a:xfrm>
                <a:off x="2125585" y="4615620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1067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067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33780547-6AA4-416B-9FEF-9439E23B5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85" y="4615620"/>
                <a:ext cx="469783" cy="47817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538FAE2-1F20-49F2-B89C-86522F8034FD}"/>
                  </a:ext>
                </a:extLst>
              </p:cNvPr>
              <p:cNvSpPr/>
              <p:nvPr/>
            </p:nvSpPr>
            <p:spPr>
              <a:xfrm>
                <a:off x="2583987" y="5241676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1067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1067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1067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67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538FAE2-1F20-49F2-B89C-86522F803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87" y="5241676"/>
                <a:ext cx="469783" cy="478173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704A8C1-2BCF-4D42-A9AA-9F8C0800371F}"/>
                  </a:ext>
                </a:extLst>
              </p:cNvPr>
              <p:cNvSpPr/>
              <p:nvPr/>
            </p:nvSpPr>
            <p:spPr>
              <a:xfrm>
                <a:off x="1668198" y="4938426"/>
                <a:ext cx="469783" cy="47817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1067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1067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he-IL" sz="1067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67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704A8C1-2BCF-4D42-A9AA-9F8C08003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98" y="4938426"/>
                <a:ext cx="469783" cy="478173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01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8B260-F046-46D0-9009-D0263200C6BF}"/>
              </a:ext>
            </a:extLst>
          </p:cNvPr>
          <p:cNvSpPr txBox="1"/>
          <p:nvPr/>
        </p:nvSpPr>
        <p:spPr>
          <a:xfrm>
            <a:off x="2394193" y="1491924"/>
            <a:ext cx="74036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solidFill>
                  <a:srgbClr val="2110C0"/>
                </a:solidFill>
              </a:rPr>
              <a:t>האם וכיצד הינך רואה עצמך עושה שימוש בבעיות מתמטיות לצמצום פערים בכיתה?</a:t>
            </a:r>
            <a:endParaRPr lang="LID4096" sz="3200" b="1" dirty="0">
              <a:solidFill>
                <a:srgbClr val="2110C0"/>
              </a:solidFill>
            </a:endParaRPr>
          </a:p>
        </p:txBody>
      </p:sp>
      <p:pic>
        <p:nvPicPr>
          <p:cNvPr id="2050" name="Picture 2" descr="הכנה לטיול בגן גורו בְּיוֹם שֵׁנִי ה8.5 נֵצֵא לְטַיֵּל בּגַּן גּוּרוּ &amp;quot;גַּן  גּוּרוֹ הוּא פַּארְק אוֹסְטְרָלִי יִחוּדִי וּבוֹ בַּעֲלֵי חַיִּים  וְצִמְחִיָּה מֵאוֹסְטְרַלְיָה הָרְחוֹקָה ...">
            <a:extLst>
              <a:ext uri="{FF2B5EF4-FFF2-40B4-BE49-F238E27FC236}">
                <a16:creationId xmlns:a16="http://schemas.microsoft.com/office/drawing/2014/main" id="{8B4B8BB7-5B4C-4CAE-8349-6F9A057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89" y="2733483"/>
            <a:ext cx="3960175" cy="39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79E89-041B-4B80-B5A6-0098C526B9F2}"/>
              </a:ext>
            </a:extLst>
          </p:cNvPr>
          <p:cNvSpPr/>
          <p:nvPr/>
        </p:nvSpPr>
        <p:spPr>
          <a:xfrm>
            <a:off x="2348313" y="1224793"/>
            <a:ext cx="7978536" cy="494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he-IL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13" y="5106697"/>
            <a:ext cx="1311594" cy="1415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66ABE6-5E81-438D-A780-DD1F30157FC3}"/>
              </a:ext>
            </a:extLst>
          </p:cNvPr>
          <p:cNvSpPr txBox="1">
            <a:spLocks/>
          </p:cNvSpPr>
          <p:nvPr/>
        </p:nvSpPr>
        <p:spPr>
          <a:xfrm>
            <a:off x="3168853" y="1563637"/>
            <a:ext cx="5470322" cy="40695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b="1" dirty="0">
                <a:cs typeface="+mn-cs"/>
              </a:rPr>
              <a:t>נחזור שוב לאחת הבעיות שפתרנו היום:         </a:t>
            </a:r>
            <a:r>
              <a:rPr lang="he-IL" sz="2400" b="1" dirty="0">
                <a:solidFill>
                  <a:srgbClr val="00B0F0"/>
                </a:solidFill>
                <a:latin typeface="Guttman Vilna" panose="02010401010101010101" pitchFamily="2" charset="-79"/>
                <a:cs typeface="+mn-cs"/>
              </a:rPr>
              <a:t>שני תיכונים של המשולש מאונכים זה לזה ושווים ל-6 ו- 8. חשבו את אורך התיכון השלישי.</a:t>
            </a:r>
            <a:br>
              <a:rPr lang="he-IL" sz="2400" b="1" dirty="0">
                <a:solidFill>
                  <a:srgbClr val="00B0F0"/>
                </a:solidFill>
                <a:latin typeface="Guttman Vilna" panose="02010401010101010101" pitchFamily="2" charset="-79"/>
                <a:cs typeface="+mn-cs"/>
              </a:rPr>
            </a:br>
            <a:endParaRPr lang="he-IL" sz="2400" b="1" dirty="0">
              <a:solidFill>
                <a:srgbClr val="00B0F0"/>
              </a:solidFill>
              <a:latin typeface="Guttman Vilna" panose="02010401010101010101" pitchFamily="2" charset="-79"/>
              <a:cs typeface="+mn-cs"/>
            </a:endParaRPr>
          </a:p>
          <a:p>
            <a:pPr algn="ctr" rtl="1"/>
            <a:endParaRPr lang="he-IL" sz="2400" b="1" dirty="0">
              <a:solidFill>
                <a:srgbClr val="00B0F0"/>
              </a:solidFill>
              <a:latin typeface="Guttman Vilna" panose="02010401010101010101" pitchFamily="2" charset="-79"/>
              <a:cs typeface="+mn-cs"/>
            </a:endParaRPr>
          </a:p>
          <a:p>
            <a:pPr algn="ctr" rtl="1"/>
            <a:r>
              <a:rPr lang="he-IL" sz="2400" b="1" dirty="0">
                <a:solidFill>
                  <a:srgbClr val="0070C0"/>
                </a:solidFill>
                <a:latin typeface="Guttman Vilna" panose="02010401010101010101" pitchFamily="2" charset="-79"/>
                <a:cs typeface="+mn-cs"/>
              </a:rPr>
              <a:t>שאלות חשיבה:</a:t>
            </a:r>
          </a:p>
          <a:p>
            <a:pPr algn="ctr" rtl="1"/>
            <a:br>
              <a:rPr lang="he-IL" sz="2400" b="1" dirty="0">
                <a:solidFill>
                  <a:srgbClr val="0070C0"/>
                </a:solidFill>
                <a:latin typeface="Guttman Vilna" panose="02010401010101010101" pitchFamily="2" charset="-79"/>
                <a:cs typeface="+mn-cs"/>
              </a:rPr>
            </a:br>
            <a:r>
              <a:rPr lang="he-IL" sz="2400" b="1" dirty="0">
                <a:latin typeface="Guttman Vilna" panose="02010401010101010101" pitchFamily="2" charset="-79"/>
                <a:cs typeface="+mn-cs"/>
              </a:rPr>
              <a:t>א. האם הנתונים האלה יכולים להתקיים במשולש ישר זווית?</a:t>
            </a:r>
            <a:br>
              <a:rPr lang="he-IL" sz="2400" b="1" dirty="0">
                <a:latin typeface="Guttman Vilna" panose="02010401010101010101" pitchFamily="2" charset="-79"/>
                <a:cs typeface="+mn-cs"/>
              </a:rPr>
            </a:br>
            <a:r>
              <a:rPr lang="he-IL" sz="2400" b="1" dirty="0">
                <a:latin typeface="Guttman Vilna" panose="02010401010101010101" pitchFamily="2" charset="-79"/>
                <a:cs typeface="+mn-cs"/>
              </a:rPr>
              <a:t>ב. איזה תנאי צריך לקיים משולש כדי שהנתונים האלה יהיו רלוונטיים עבורו?</a:t>
            </a:r>
            <a:endParaRPr lang="en-US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0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A079E89-041B-4B80-B5A6-0098C526B9F2}"/>
                  </a:ext>
                </a:extLst>
              </p:cNvPr>
              <p:cNvSpPr/>
              <p:nvPr/>
            </p:nvSpPr>
            <p:spPr>
              <a:xfrm>
                <a:off x="2348313" y="1224793"/>
                <a:ext cx="7978536" cy="494950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sz="3200" b="1" dirty="0"/>
                  <a:t>נתונה פונקציה רציפה </a:t>
                </a:r>
                <a:r>
                  <a:rPr lang="en-US" sz="3200" b="1" dirty="0"/>
                  <a:t>f(x)</a:t>
                </a:r>
              </a:p>
              <a:p>
                <a:pPr algn="ctr" rtl="1"/>
                <a:r>
                  <a:rPr lang="he-IL" sz="3200" b="1" dirty="0"/>
                  <a:t>שמקיימת עבור כל ערך של </a:t>
                </a:r>
                <a:r>
                  <a:rPr lang="en-US" sz="3200" b="1" dirty="0"/>
                  <a:t>X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e-IL" sz="32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32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he-IL" sz="3200" b="1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e-IL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he-IL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he-IL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e-IL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e-IL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  <a:p>
                <a:pPr algn="ctr" rtl="1"/>
                <a:r>
                  <a:rPr lang="he-IL" sz="3200" b="1" dirty="0"/>
                  <a:t>א. לפונקציה בהכרח יש נקודת קיצון</a:t>
                </a:r>
              </a:p>
              <a:p>
                <a:pPr algn="ctr" rtl="1"/>
                <a:r>
                  <a:rPr lang="he-IL" sz="3200" b="1" dirty="0"/>
                  <a:t>ב. לפונקציה בהכרח אין נקודות קיצון</a:t>
                </a:r>
              </a:p>
              <a:p>
                <a:pPr algn="ctr" rtl="1"/>
                <a:r>
                  <a:rPr lang="he-IL" sz="3200" b="1" dirty="0"/>
                  <a:t>ג. אי אפשר לדעת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A079E89-041B-4B80-B5A6-0098C526B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13" y="1224793"/>
                <a:ext cx="7978536" cy="49495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13" y="5106697"/>
            <a:ext cx="1311594" cy="1415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551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48B4D-FC0D-434F-B839-522185A1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032535" cy="2251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124D6C-ACA3-40D8-9D27-784D52068BAE}"/>
                  </a:ext>
                </a:extLst>
              </p:cNvPr>
              <p:cNvSpPr/>
              <p:nvPr/>
            </p:nvSpPr>
            <p:spPr>
              <a:xfrm>
                <a:off x="4943111" y="164642"/>
                <a:ext cx="6432715" cy="36484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sz="2400" b="1" dirty="0"/>
                  <a:t>עבור 0=</a:t>
                </a:r>
                <a:r>
                  <a:rPr lang="en-US" sz="2400" b="1" dirty="0"/>
                  <a:t>X</a:t>
                </a:r>
                <a:r>
                  <a:rPr lang="he-IL" sz="2400" b="1" dirty="0"/>
                  <a:t> מתקיים</a:t>
                </a:r>
                <a:r>
                  <a:rPr lang="he-IL" sz="24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e-I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e-I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e-IL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e-IL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e-IL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e-IL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he-IL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124D6C-ACA3-40D8-9D27-784D52068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11" y="164642"/>
                <a:ext cx="6432715" cy="3648401"/>
              </a:xfrm>
              <a:prstGeom prst="roundRect">
                <a:avLst/>
              </a:prstGeom>
              <a:blipFill>
                <a:blip r:embed="rId3"/>
                <a:stretch>
                  <a:fillRect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E8171DE-DDF4-43A3-9892-1E27381AF4A4}"/>
                  </a:ext>
                </a:extLst>
              </p:cNvPr>
              <p:cNvSpPr/>
              <p:nvPr/>
            </p:nvSpPr>
            <p:spPr>
              <a:xfrm>
                <a:off x="4943111" y="4197085"/>
                <a:ext cx="6432715" cy="201622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sz="2400" b="1" dirty="0"/>
                  <a:t>עבור 1=</a:t>
                </a:r>
                <a:r>
                  <a:rPr lang="en-US" sz="2400" b="1" dirty="0"/>
                  <a:t>X</a:t>
                </a:r>
                <a:r>
                  <a:rPr lang="he-IL" sz="2400" b="1" dirty="0"/>
                  <a:t> מתקיים</a:t>
                </a:r>
                <a:r>
                  <a:rPr lang="he-IL" sz="2400" dirty="0"/>
                  <a:t>: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he-IL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E8171DE-DDF4-43A3-9892-1E27381AF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11" y="4197085"/>
                <a:ext cx="6432715" cy="2016224"/>
              </a:xfrm>
              <a:prstGeom prst="roundRect">
                <a:avLst/>
              </a:prstGeom>
              <a:blipFill>
                <a:blip r:embed="rId4"/>
                <a:stretch>
                  <a:fillRect t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0DC6D5-8FCE-4986-AF7D-05EAD5731B75}"/>
              </a:ext>
            </a:extLst>
          </p:cNvPr>
          <p:cNvCxnSpPr/>
          <p:nvPr/>
        </p:nvCxnSpPr>
        <p:spPr>
          <a:xfrm>
            <a:off x="384086" y="3638550"/>
            <a:ext cx="32643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BDCA14-B101-4C79-AB89-5B7FCB9ECF7E}"/>
              </a:ext>
            </a:extLst>
          </p:cNvPr>
          <p:cNvCxnSpPr>
            <a:cxnSpLocks/>
          </p:cNvCxnSpPr>
          <p:nvPr/>
        </p:nvCxnSpPr>
        <p:spPr>
          <a:xfrm flipV="1">
            <a:off x="1391477" y="2339200"/>
            <a:ext cx="0" cy="1920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D0A8E24-4E61-460F-BEBD-4A8A224E89C0}"/>
              </a:ext>
            </a:extLst>
          </p:cNvPr>
          <p:cNvSpPr/>
          <p:nvPr/>
        </p:nvSpPr>
        <p:spPr>
          <a:xfrm>
            <a:off x="1343472" y="3367358"/>
            <a:ext cx="96011" cy="1232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148921-2A28-4365-95F2-6FE8541B13F2}"/>
              </a:ext>
            </a:extLst>
          </p:cNvPr>
          <p:cNvSpPr/>
          <p:nvPr/>
        </p:nvSpPr>
        <p:spPr>
          <a:xfrm>
            <a:off x="2340588" y="3357476"/>
            <a:ext cx="96011" cy="1232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ACCBBC-B214-465D-A438-83E1CF10B6BE}"/>
              </a:ext>
            </a:extLst>
          </p:cNvPr>
          <p:cNvSpPr/>
          <p:nvPr/>
        </p:nvSpPr>
        <p:spPr>
          <a:xfrm>
            <a:off x="1413925" y="2971144"/>
            <a:ext cx="952221" cy="444964"/>
          </a:xfrm>
          <a:custGeom>
            <a:avLst/>
            <a:gdLst>
              <a:gd name="connsiteX0" fmla="*/ 0 w 714166"/>
              <a:gd name="connsiteY0" fmla="*/ 333723 h 333723"/>
              <a:gd name="connsiteX1" fmla="*/ 66744 w 714166"/>
              <a:gd name="connsiteY1" fmla="*/ 240281 h 333723"/>
              <a:gd name="connsiteX2" fmla="*/ 93442 w 714166"/>
              <a:gd name="connsiteY2" fmla="*/ 206908 h 333723"/>
              <a:gd name="connsiteX3" fmla="*/ 133489 w 714166"/>
              <a:gd name="connsiteY3" fmla="*/ 166862 h 333723"/>
              <a:gd name="connsiteX4" fmla="*/ 186885 w 714166"/>
              <a:gd name="connsiteY4" fmla="*/ 126815 h 333723"/>
              <a:gd name="connsiteX5" fmla="*/ 213582 w 714166"/>
              <a:gd name="connsiteY5" fmla="*/ 113466 h 333723"/>
              <a:gd name="connsiteX6" fmla="*/ 280327 w 714166"/>
              <a:gd name="connsiteY6" fmla="*/ 60070 h 333723"/>
              <a:gd name="connsiteX7" fmla="*/ 307025 w 714166"/>
              <a:gd name="connsiteY7" fmla="*/ 46721 h 333723"/>
              <a:gd name="connsiteX8" fmla="*/ 340397 w 714166"/>
              <a:gd name="connsiteY8" fmla="*/ 26698 h 333723"/>
              <a:gd name="connsiteX9" fmla="*/ 380444 w 714166"/>
              <a:gd name="connsiteY9" fmla="*/ 13349 h 333723"/>
              <a:gd name="connsiteX10" fmla="*/ 413816 w 714166"/>
              <a:gd name="connsiteY10" fmla="*/ 0 h 333723"/>
              <a:gd name="connsiteX11" fmla="*/ 440514 w 714166"/>
              <a:gd name="connsiteY11" fmla="*/ 6675 h 333723"/>
              <a:gd name="connsiteX12" fmla="*/ 487235 w 714166"/>
              <a:gd name="connsiteY12" fmla="*/ 13349 h 333723"/>
              <a:gd name="connsiteX13" fmla="*/ 520607 w 714166"/>
              <a:gd name="connsiteY13" fmla="*/ 33373 h 333723"/>
              <a:gd name="connsiteX14" fmla="*/ 567328 w 714166"/>
              <a:gd name="connsiteY14" fmla="*/ 60070 h 333723"/>
              <a:gd name="connsiteX15" fmla="*/ 620724 w 714166"/>
              <a:gd name="connsiteY15" fmla="*/ 133489 h 333723"/>
              <a:gd name="connsiteX16" fmla="*/ 634073 w 714166"/>
              <a:gd name="connsiteY16" fmla="*/ 160187 h 333723"/>
              <a:gd name="connsiteX17" fmla="*/ 687468 w 714166"/>
              <a:gd name="connsiteY17" fmla="*/ 240281 h 333723"/>
              <a:gd name="connsiteX18" fmla="*/ 707492 w 714166"/>
              <a:gd name="connsiteY18" fmla="*/ 287002 h 333723"/>
              <a:gd name="connsiteX19" fmla="*/ 714166 w 714166"/>
              <a:gd name="connsiteY19" fmla="*/ 307025 h 33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4166" h="333723">
                <a:moveTo>
                  <a:pt x="0" y="333723"/>
                </a:moveTo>
                <a:cubicBezTo>
                  <a:pt x="32152" y="280135"/>
                  <a:pt x="13861" y="307588"/>
                  <a:pt x="66744" y="240281"/>
                </a:cubicBezTo>
                <a:cubicBezTo>
                  <a:pt x="75545" y="229079"/>
                  <a:pt x="83368" y="216981"/>
                  <a:pt x="93442" y="206908"/>
                </a:cubicBezTo>
                <a:cubicBezTo>
                  <a:pt x="106791" y="193559"/>
                  <a:pt x="116604" y="175305"/>
                  <a:pt x="133489" y="166862"/>
                </a:cubicBezTo>
                <a:cubicBezTo>
                  <a:pt x="198110" y="134552"/>
                  <a:pt x="119422" y="177413"/>
                  <a:pt x="186885" y="126815"/>
                </a:cubicBezTo>
                <a:cubicBezTo>
                  <a:pt x="194845" y="120845"/>
                  <a:pt x="205486" y="119249"/>
                  <a:pt x="213582" y="113466"/>
                </a:cubicBezTo>
                <a:cubicBezTo>
                  <a:pt x="236767" y="96905"/>
                  <a:pt x="257142" y="76631"/>
                  <a:pt x="280327" y="60070"/>
                </a:cubicBezTo>
                <a:cubicBezTo>
                  <a:pt x="288423" y="54287"/>
                  <a:pt x="298327" y="51553"/>
                  <a:pt x="307025" y="46721"/>
                </a:cubicBezTo>
                <a:cubicBezTo>
                  <a:pt x="318365" y="40421"/>
                  <a:pt x="328587" y="32066"/>
                  <a:pt x="340397" y="26698"/>
                </a:cubicBezTo>
                <a:cubicBezTo>
                  <a:pt x="353207" y="20875"/>
                  <a:pt x="367220" y="18158"/>
                  <a:pt x="380444" y="13349"/>
                </a:cubicBezTo>
                <a:cubicBezTo>
                  <a:pt x="391704" y="9255"/>
                  <a:pt x="402692" y="4450"/>
                  <a:pt x="413816" y="0"/>
                </a:cubicBezTo>
                <a:cubicBezTo>
                  <a:pt x="422715" y="2225"/>
                  <a:pt x="431489" y="5034"/>
                  <a:pt x="440514" y="6675"/>
                </a:cubicBezTo>
                <a:cubicBezTo>
                  <a:pt x="455992" y="9489"/>
                  <a:pt x="472311" y="8374"/>
                  <a:pt x="487235" y="13349"/>
                </a:cubicBezTo>
                <a:cubicBezTo>
                  <a:pt x="499542" y="17451"/>
                  <a:pt x="509606" y="26497"/>
                  <a:pt x="520607" y="33373"/>
                </a:cubicBezTo>
                <a:cubicBezTo>
                  <a:pt x="558333" y="56951"/>
                  <a:pt x="521768" y="37289"/>
                  <a:pt x="567328" y="60070"/>
                </a:cubicBezTo>
                <a:cubicBezTo>
                  <a:pt x="591756" y="90606"/>
                  <a:pt x="599966" y="98893"/>
                  <a:pt x="620724" y="133489"/>
                </a:cubicBezTo>
                <a:cubicBezTo>
                  <a:pt x="625843" y="142021"/>
                  <a:pt x="628800" y="151750"/>
                  <a:pt x="634073" y="160187"/>
                </a:cubicBezTo>
                <a:cubicBezTo>
                  <a:pt x="652091" y="189017"/>
                  <a:pt x="675744" y="205112"/>
                  <a:pt x="687468" y="240281"/>
                </a:cubicBezTo>
                <a:cubicBezTo>
                  <a:pt x="703125" y="287248"/>
                  <a:pt x="682744" y="229256"/>
                  <a:pt x="707492" y="287002"/>
                </a:cubicBezTo>
                <a:cubicBezTo>
                  <a:pt x="710263" y="293469"/>
                  <a:pt x="714166" y="307025"/>
                  <a:pt x="714166" y="3070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A7A2A4-B1A2-47BA-A60B-178C382CFF87}"/>
              </a:ext>
            </a:extLst>
          </p:cNvPr>
          <p:cNvCxnSpPr/>
          <p:nvPr/>
        </p:nvCxnSpPr>
        <p:spPr>
          <a:xfrm>
            <a:off x="384086" y="5762535"/>
            <a:ext cx="32643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386C5E-A612-4C41-BBC6-4110D596B32F}"/>
              </a:ext>
            </a:extLst>
          </p:cNvPr>
          <p:cNvCxnSpPr>
            <a:cxnSpLocks/>
          </p:cNvCxnSpPr>
          <p:nvPr/>
        </p:nvCxnSpPr>
        <p:spPr>
          <a:xfrm flipV="1">
            <a:off x="1384287" y="4485118"/>
            <a:ext cx="0" cy="1920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79CB603-69C5-4236-A140-20719995D8AB}"/>
              </a:ext>
            </a:extLst>
          </p:cNvPr>
          <p:cNvSpPr/>
          <p:nvPr/>
        </p:nvSpPr>
        <p:spPr>
          <a:xfrm>
            <a:off x="1334001" y="5479592"/>
            <a:ext cx="96011" cy="1232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04F3E5-CBF0-4F7E-BE8E-9FB75334FDC2}"/>
              </a:ext>
            </a:extLst>
          </p:cNvPr>
          <p:cNvSpPr/>
          <p:nvPr/>
        </p:nvSpPr>
        <p:spPr>
          <a:xfrm>
            <a:off x="2332643" y="5470940"/>
            <a:ext cx="96011" cy="1232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3D5725-1B8A-42F5-9EB0-A4EB8FF1EBB0}"/>
              </a:ext>
            </a:extLst>
          </p:cNvPr>
          <p:cNvSpPr/>
          <p:nvPr/>
        </p:nvSpPr>
        <p:spPr>
          <a:xfrm>
            <a:off x="1406086" y="5597641"/>
            <a:ext cx="970020" cy="391568"/>
          </a:xfrm>
          <a:custGeom>
            <a:avLst/>
            <a:gdLst>
              <a:gd name="connsiteX0" fmla="*/ 0 w 727515"/>
              <a:gd name="connsiteY0" fmla="*/ 13349 h 293676"/>
              <a:gd name="connsiteX1" fmla="*/ 13348 w 727515"/>
              <a:gd name="connsiteY1" fmla="*/ 60070 h 293676"/>
              <a:gd name="connsiteX2" fmla="*/ 73418 w 727515"/>
              <a:gd name="connsiteY2" fmla="*/ 120140 h 293676"/>
              <a:gd name="connsiteX3" fmla="*/ 113465 w 727515"/>
              <a:gd name="connsiteY3" fmla="*/ 160187 h 293676"/>
              <a:gd name="connsiteX4" fmla="*/ 160186 w 727515"/>
              <a:gd name="connsiteY4" fmla="*/ 206908 h 293676"/>
              <a:gd name="connsiteX5" fmla="*/ 186884 w 727515"/>
              <a:gd name="connsiteY5" fmla="*/ 220257 h 293676"/>
              <a:gd name="connsiteX6" fmla="*/ 220256 w 727515"/>
              <a:gd name="connsiteY6" fmla="*/ 240280 h 293676"/>
              <a:gd name="connsiteX7" fmla="*/ 246954 w 727515"/>
              <a:gd name="connsiteY7" fmla="*/ 246954 h 293676"/>
              <a:gd name="connsiteX8" fmla="*/ 300350 w 727515"/>
              <a:gd name="connsiteY8" fmla="*/ 266978 h 293676"/>
              <a:gd name="connsiteX9" fmla="*/ 373769 w 727515"/>
              <a:gd name="connsiteY9" fmla="*/ 293676 h 293676"/>
              <a:gd name="connsiteX10" fmla="*/ 427164 w 727515"/>
              <a:gd name="connsiteY10" fmla="*/ 280327 h 293676"/>
              <a:gd name="connsiteX11" fmla="*/ 447188 w 727515"/>
              <a:gd name="connsiteY11" fmla="*/ 273652 h 293676"/>
              <a:gd name="connsiteX12" fmla="*/ 500583 w 727515"/>
              <a:gd name="connsiteY12" fmla="*/ 220257 h 293676"/>
              <a:gd name="connsiteX13" fmla="*/ 533956 w 727515"/>
              <a:gd name="connsiteY13" fmla="*/ 200233 h 293676"/>
              <a:gd name="connsiteX14" fmla="*/ 574002 w 727515"/>
              <a:gd name="connsiteY14" fmla="*/ 173535 h 293676"/>
              <a:gd name="connsiteX15" fmla="*/ 600700 w 727515"/>
              <a:gd name="connsiteY15" fmla="*/ 140163 h 293676"/>
              <a:gd name="connsiteX16" fmla="*/ 667445 w 727515"/>
              <a:gd name="connsiteY16" fmla="*/ 86768 h 293676"/>
              <a:gd name="connsiteX17" fmla="*/ 687468 w 727515"/>
              <a:gd name="connsiteY17" fmla="*/ 53395 h 293676"/>
              <a:gd name="connsiteX18" fmla="*/ 707491 w 727515"/>
              <a:gd name="connsiteY18" fmla="*/ 33372 h 293676"/>
              <a:gd name="connsiteX19" fmla="*/ 727515 w 727515"/>
              <a:gd name="connsiteY19" fmla="*/ 0 h 2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7515" h="293676">
                <a:moveTo>
                  <a:pt x="0" y="13349"/>
                </a:moveTo>
                <a:cubicBezTo>
                  <a:pt x="4449" y="28923"/>
                  <a:pt x="4859" y="46276"/>
                  <a:pt x="13348" y="60070"/>
                </a:cubicBezTo>
                <a:cubicBezTo>
                  <a:pt x="36208" y="97218"/>
                  <a:pt x="51977" y="91553"/>
                  <a:pt x="73418" y="120140"/>
                </a:cubicBezTo>
                <a:cubicBezTo>
                  <a:pt x="120119" y="182407"/>
                  <a:pt x="68420" y="119646"/>
                  <a:pt x="113465" y="160187"/>
                </a:cubicBezTo>
                <a:cubicBezTo>
                  <a:pt x="129836" y="174921"/>
                  <a:pt x="140487" y="197058"/>
                  <a:pt x="160186" y="206908"/>
                </a:cubicBezTo>
                <a:cubicBezTo>
                  <a:pt x="169085" y="211358"/>
                  <a:pt x="178186" y="215425"/>
                  <a:pt x="186884" y="220257"/>
                </a:cubicBezTo>
                <a:cubicBezTo>
                  <a:pt x="198224" y="226557"/>
                  <a:pt x="208401" y="235011"/>
                  <a:pt x="220256" y="240280"/>
                </a:cubicBezTo>
                <a:cubicBezTo>
                  <a:pt x="228639" y="244005"/>
                  <a:pt x="238055" y="244729"/>
                  <a:pt x="246954" y="246954"/>
                </a:cubicBezTo>
                <a:cubicBezTo>
                  <a:pt x="281800" y="270184"/>
                  <a:pt x="251499" y="253655"/>
                  <a:pt x="300350" y="266978"/>
                </a:cubicBezTo>
                <a:cubicBezTo>
                  <a:pt x="327284" y="274324"/>
                  <a:pt x="348176" y="283438"/>
                  <a:pt x="373769" y="293676"/>
                </a:cubicBezTo>
                <a:cubicBezTo>
                  <a:pt x="391567" y="289226"/>
                  <a:pt x="409464" y="285154"/>
                  <a:pt x="427164" y="280327"/>
                </a:cubicBezTo>
                <a:cubicBezTo>
                  <a:pt x="433952" y="278476"/>
                  <a:pt x="441079" y="277143"/>
                  <a:pt x="447188" y="273652"/>
                </a:cubicBezTo>
                <a:cubicBezTo>
                  <a:pt x="493743" y="247049"/>
                  <a:pt x="456102" y="259796"/>
                  <a:pt x="500583" y="220257"/>
                </a:cubicBezTo>
                <a:cubicBezTo>
                  <a:pt x="510279" y="211638"/>
                  <a:pt x="523011" y="207198"/>
                  <a:pt x="533956" y="200233"/>
                </a:cubicBezTo>
                <a:cubicBezTo>
                  <a:pt x="547491" y="191620"/>
                  <a:pt x="562077" y="184267"/>
                  <a:pt x="574002" y="173535"/>
                </a:cubicBezTo>
                <a:cubicBezTo>
                  <a:pt x="584591" y="164005"/>
                  <a:pt x="590627" y="150236"/>
                  <a:pt x="600700" y="140163"/>
                </a:cubicBezTo>
                <a:cubicBezTo>
                  <a:pt x="630884" y="109979"/>
                  <a:pt x="639203" y="105594"/>
                  <a:pt x="667445" y="86768"/>
                </a:cubicBezTo>
                <a:cubicBezTo>
                  <a:pt x="674119" y="75644"/>
                  <a:pt x="679684" y="63773"/>
                  <a:pt x="687468" y="53395"/>
                </a:cubicBezTo>
                <a:cubicBezTo>
                  <a:pt x="693131" y="45844"/>
                  <a:pt x="701448" y="40623"/>
                  <a:pt x="707491" y="33372"/>
                </a:cubicBezTo>
                <a:cubicBezTo>
                  <a:pt x="717558" y="21291"/>
                  <a:pt x="720999" y="13031"/>
                  <a:pt x="7275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1543D4-5956-4A59-BE0D-083E7028FB34}"/>
              </a:ext>
            </a:extLst>
          </p:cNvPr>
          <p:cNvSpPr/>
          <p:nvPr/>
        </p:nvSpPr>
        <p:spPr>
          <a:xfrm>
            <a:off x="1967544" y="6405331"/>
            <a:ext cx="9601064" cy="288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התשובה הנכונה היא א': לפונקציה בהכרח יש לפחות נקודת קיצון פנימית אחת </a:t>
            </a:r>
            <a:endParaRPr lang="en-US" sz="2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8F0B72-26DA-445B-8994-87DB6BA27079}"/>
              </a:ext>
            </a:extLst>
          </p:cNvPr>
          <p:cNvSpPr/>
          <p:nvPr/>
        </p:nvSpPr>
        <p:spPr>
          <a:xfrm>
            <a:off x="11256760" y="0"/>
            <a:ext cx="935241" cy="45652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7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7D370-0EDA-4859-8BD0-FE04C541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8B767-1E07-44FE-A768-8D778DC460BE}"/>
              </a:ext>
            </a:extLst>
          </p:cNvPr>
          <p:cNvSpPr txBox="1"/>
          <p:nvPr/>
        </p:nvSpPr>
        <p:spPr>
          <a:xfrm>
            <a:off x="11324129" y="32276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4164-DE8B-445C-B9C4-5733CAC6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2708" y="1542365"/>
            <a:ext cx="8772218" cy="4768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B2EE8-73A9-4908-9865-825E0DB45809}"/>
              </a:ext>
            </a:extLst>
          </p:cNvPr>
          <p:cNvSpPr/>
          <p:nvPr/>
        </p:nvSpPr>
        <p:spPr>
          <a:xfrm>
            <a:off x="2313747" y="896034"/>
            <a:ext cx="9475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מהי למידה המבוססת על פתרון בעיות מתמטיות?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E29D52-2723-4444-8A49-F2CDBFC2A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39" y="2609121"/>
            <a:ext cx="2399339" cy="3532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C82F38-241B-4856-BC7C-CECE2F771BF3}"/>
              </a:ext>
            </a:extLst>
          </p:cNvPr>
          <p:cNvSpPr/>
          <p:nvPr/>
        </p:nvSpPr>
        <p:spPr>
          <a:xfrm>
            <a:off x="877239" y="2609121"/>
            <a:ext cx="2399339" cy="35320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E83D02-18E1-448F-8C46-751D76A2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93A4C8-98C0-45E5-8A5F-01A558C9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0290">
            <a:off x="390407" y="1010427"/>
            <a:ext cx="4344408" cy="2148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37D71-8480-48A8-A1AB-DB0556F9F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0" y="4485118"/>
            <a:ext cx="4409849" cy="1900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8559A-51F2-4DCB-9F27-EBC4EA7D7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801" y="4485119"/>
            <a:ext cx="4409849" cy="185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B8EEE-9CDE-4AEF-B318-EB84C4B0F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3636">
            <a:off x="7412401" y="1041767"/>
            <a:ext cx="4405256" cy="210520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85F5141-E310-42C6-BF11-8C6E35E88D32}"/>
              </a:ext>
            </a:extLst>
          </p:cNvPr>
          <p:cNvSpPr/>
          <p:nvPr/>
        </p:nvSpPr>
        <p:spPr>
          <a:xfrm>
            <a:off x="4175787" y="2572555"/>
            <a:ext cx="4224469" cy="1520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he-IL" sz="2400" dirty="0"/>
              <a:t>דיביט מתמטי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312685-6E86-4510-B19D-70F94877F682}"/>
              </a:ext>
            </a:extLst>
          </p:cNvPr>
          <p:cNvSpPr/>
          <p:nvPr/>
        </p:nvSpPr>
        <p:spPr>
          <a:xfrm>
            <a:off x="11256760" y="50194"/>
            <a:ext cx="935241" cy="45652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2542E-E23F-459B-A9F6-7C05A8C07AAF}"/>
              </a:ext>
            </a:extLst>
          </p:cNvPr>
          <p:cNvSpPr txBox="1"/>
          <p:nvPr/>
        </p:nvSpPr>
        <p:spPr>
          <a:xfrm>
            <a:off x="1750147" y="506719"/>
            <a:ext cx="8662987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Mathematical Debate</a:t>
            </a:r>
            <a:endParaRPr lang="ar-AE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2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046A61-EDCE-4AB2-BD63-C380A1A4C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1CE3BF-C9C9-4049-9414-7BE11519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787" y="836712"/>
            <a:ext cx="1715877" cy="86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3F70A-9B72-4068-A2F3-001A8ACC7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587" y="1980180"/>
            <a:ext cx="1795077" cy="864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C4356-F67F-412E-9C60-D853DF46E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616" y="3159428"/>
            <a:ext cx="1811049" cy="864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221CF-6680-4F9E-9F07-53094E95F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787" y="4318521"/>
            <a:ext cx="1728192" cy="864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C94A8-6161-4BED-A12F-5651825D1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512" y="5253203"/>
            <a:ext cx="960107" cy="11653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5F3B07-8257-4AAE-BF49-B18BB1A128C6}"/>
              </a:ext>
            </a:extLst>
          </p:cNvPr>
          <p:cNvSpPr/>
          <p:nvPr/>
        </p:nvSpPr>
        <p:spPr>
          <a:xfrm>
            <a:off x="3887755" y="96522"/>
            <a:ext cx="3936437" cy="1056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he-IL" sz="2400" dirty="0"/>
              <a:t>דיביט מתמטי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B385EB-0C06-4368-BEF5-3BD8D68D0B7F}"/>
              </a:ext>
            </a:extLst>
          </p:cNvPr>
          <p:cNvSpPr/>
          <p:nvPr/>
        </p:nvSpPr>
        <p:spPr>
          <a:xfrm>
            <a:off x="1631504" y="1234717"/>
            <a:ext cx="8448939" cy="49925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 algn="ctr" rtl="1">
              <a:buFont typeface="Wingdings" panose="05000000000000000000" pitchFamily="2" charset="2"/>
              <a:buChar char="v"/>
            </a:pPr>
            <a:r>
              <a:rPr lang="he-IL" sz="2400" dirty="0"/>
              <a:t>תחרות קבוצתית</a:t>
            </a:r>
          </a:p>
          <a:p>
            <a:pPr marL="380990" indent="-380990" algn="ctr" rtl="1">
              <a:buFont typeface="Wingdings" panose="05000000000000000000" pitchFamily="2" charset="2"/>
              <a:buChar char="v"/>
            </a:pPr>
            <a:r>
              <a:rPr lang="he-IL" sz="2400" dirty="0"/>
              <a:t>שלב א': 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כל הקבוצות מקבלות אותו סט בעיות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 דנים בקבוצות על דרכי הפתרון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משתדלים לפתור את הבעיות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מסבירים את הפתרונות לכל חברי  הקבוצה כך שכל אחד יכול להציג את הפתרון מול הקהל</a:t>
            </a:r>
          </a:p>
          <a:p>
            <a:pPr marL="380990" indent="-380990" algn="ctr" rtl="1">
              <a:buFont typeface="Wingdings" panose="05000000000000000000" pitchFamily="2" charset="2"/>
              <a:buChar char="v"/>
            </a:pPr>
            <a:r>
              <a:rPr lang="he-IL" sz="2400" dirty="0"/>
              <a:t>שלב ב'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הצגה פומבית של הפתרונות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עבור כל אחת מהבעיות נציג של אחת הקבוצות מציג את הפתרון במלאה</a:t>
            </a:r>
          </a:p>
          <a:p>
            <a:pPr marL="380990" indent="-380990" algn="ctr" rtl="1">
              <a:buFont typeface="Wingdings" panose="05000000000000000000" pitchFamily="2" charset="2"/>
              <a:buChar char="Ø"/>
            </a:pPr>
            <a:r>
              <a:rPr lang="he-IL" sz="2400" dirty="0"/>
              <a:t>נציג של קבוצה אחרת מבקר את נכונות הפתרון, שואל שאלות, מבקש הסברים. כל הקהל יכול להצטרף לדיון</a:t>
            </a:r>
            <a:endParaRPr lang="en-US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C37DB7-1E58-4655-AFB7-79E89DFB9998}"/>
              </a:ext>
            </a:extLst>
          </p:cNvPr>
          <p:cNvSpPr/>
          <p:nvPr/>
        </p:nvSpPr>
        <p:spPr>
          <a:xfrm>
            <a:off x="11256760" y="50194"/>
            <a:ext cx="935241" cy="45652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1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9C66EA-2B87-490E-9628-68174DE87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1C066B1-B2D6-4F01-A3B4-5444B7F532AE}"/>
              </a:ext>
            </a:extLst>
          </p:cNvPr>
          <p:cNvSpPr/>
          <p:nvPr/>
        </p:nvSpPr>
        <p:spPr>
          <a:xfrm>
            <a:off x="4127782" y="164638"/>
            <a:ext cx="3936437" cy="1056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he-IL" sz="2400" dirty="0"/>
              <a:t>דיביט מתמטי</a:t>
            </a: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8A676C-38DA-406A-9504-398D18AB2BC2}"/>
              </a:ext>
            </a:extLst>
          </p:cNvPr>
          <p:cNvSpPr/>
          <p:nvPr/>
        </p:nvSpPr>
        <p:spPr>
          <a:xfrm>
            <a:off x="3407701" y="1700808"/>
            <a:ext cx="6048672" cy="480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he-IL" sz="2400" dirty="0"/>
              <a:t>קטע מדיון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8FE9EA3-BF5E-4008-8F62-64BFA2C07E4D}"/>
                  </a:ext>
                </a:extLst>
              </p:cNvPr>
              <p:cNvSpPr/>
              <p:nvPr/>
            </p:nvSpPr>
            <p:spPr>
              <a:xfrm>
                <a:off x="8088740" y="2468893"/>
                <a:ext cx="3936437" cy="355239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e-IL" sz="2400" dirty="0"/>
                  <a:t>תוך דיון על אחת הבעיות בכיתה ח' היה צורך לענות לשאלה: האם גרפים של הפונקציות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he-IL" sz="2400" dirty="0"/>
                  <a:t>נחתכים?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8FE9EA3-BF5E-4008-8F62-64BFA2C07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40" y="2468893"/>
                <a:ext cx="3936437" cy="35523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0AE9EE9-D94D-45A2-BD1A-67B98D704D61}"/>
                  </a:ext>
                </a:extLst>
              </p:cNvPr>
              <p:cNvSpPr/>
              <p:nvPr/>
            </p:nvSpPr>
            <p:spPr>
              <a:xfrm>
                <a:off x="166823" y="2468893"/>
                <a:ext cx="3936437" cy="355239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b="1" dirty="0"/>
                  <a:t>מבקר:</a:t>
                </a:r>
                <a:r>
                  <a:rPr lang="he-IL" dirty="0"/>
                  <a:t> אבל </a:t>
                </a:r>
                <a:r>
                  <a:rPr lang="en-US" dirty="0"/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he-IL" dirty="0"/>
                  <a:t> הזזה של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he-IL" dirty="0"/>
                  <a:t> והם נפגשים.</a:t>
                </a:r>
                <a:endParaRPr lang="en-US" dirty="0"/>
              </a:p>
              <a:p>
                <a:pPr algn="ctr"/>
                <a:r>
                  <a:rPr lang="he-IL" b="1" i="1" dirty="0"/>
                  <a:t>נציג: </a:t>
                </a:r>
                <a:r>
                  <a:rPr lang="he-IL" dirty="0"/>
                  <a:t>זה מקרים שונים. במקרה </a:t>
                </a:r>
                <a:r>
                  <a:rPr lang="he-IL" dirty="0">
                    <a:solidFill>
                      <a:schemeClr val="tx1"/>
                    </a:solidFill>
                  </a:rPr>
                  <a:t>של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e-IL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ו</m:t>
                    </m:r>
                    <m:r>
                      <a:rPr lang="he-IL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tx1"/>
                    </a:solidFill>
                  </a:rPr>
                  <a:t>ההזזה היא אופקית ו במקרה של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e-IL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ו</m:t>
                    </m:r>
                    <m:r>
                      <a:rPr lang="he-IL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>
                    <a:solidFill>
                      <a:schemeClr val="tx1"/>
                    </a:solidFill>
                  </a:rPr>
                  <a:t> ההזזה </a:t>
                </a:r>
                <a:r>
                  <a:rPr lang="he-IL" dirty="0"/>
                  <a:t>אנכית</a:t>
                </a:r>
              </a:p>
              <a:p>
                <a:pPr algn="ctr"/>
                <a:r>
                  <a:rPr lang="he-IL" b="1" dirty="0"/>
                  <a:t>מבקר: </a:t>
                </a:r>
                <a:r>
                  <a:rPr lang="he-IL" dirty="0"/>
                  <a:t>אתה רוצה להגיד שאם ההזזה אנכית אז לגרפים אף פעם אין נקודות חיתון?</a:t>
                </a:r>
              </a:p>
              <a:p>
                <a:pPr algn="ctr"/>
                <a:r>
                  <a:rPr lang="he-IL" b="1" dirty="0"/>
                  <a:t>נציג: </a:t>
                </a:r>
                <a:r>
                  <a:rPr lang="he-IL" dirty="0"/>
                  <a:t>כן, אנחנו חושבים כך</a:t>
                </a:r>
              </a:p>
              <a:p>
                <a:pPr algn="ctr"/>
                <a:r>
                  <a:rPr lang="he-IL" b="1" dirty="0"/>
                  <a:t>מבקר</a:t>
                </a:r>
                <a:r>
                  <a:rPr lang="he-IL" dirty="0"/>
                  <a:t>: אתם יכולים להוכיח את זה?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0AE9EE9-D94D-45A2-BD1A-67B98D704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3" y="2468893"/>
                <a:ext cx="3936437" cy="355239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A4A036-214A-4274-8F1B-63389971D32B}"/>
              </a:ext>
            </a:extLst>
          </p:cNvPr>
          <p:cNvSpPr/>
          <p:nvPr/>
        </p:nvSpPr>
        <p:spPr>
          <a:xfrm>
            <a:off x="4349073" y="2468893"/>
            <a:ext cx="3493853" cy="3771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B05C9-5079-4D9B-8002-4208ACA6793C}"/>
                  </a:ext>
                </a:extLst>
              </p:cNvPr>
              <p:cNvSpPr txBox="1"/>
              <p:nvPr/>
            </p:nvSpPr>
            <p:spPr>
              <a:xfrm>
                <a:off x="4367808" y="2468894"/>
                <a:ext cx="3264363" cy="4689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867" dirty="0"/>
                  <a:t>באופן בלתי צפוי לכולם, נציג הקבוצה שהציג את הפתרון הציע את התשובה הבאה:</a:t>
                </a:r>
              </a:p>
              <a:p>
                <a:pPr algn="ctr" rtl="1"/>
                <a:r>
                  <a:rPr lang="he-IL" sz="1867" b="1" dirty="0"/>
                  <a:t>נציג:</a:t>
                </a:r>
                <a:r>
                  <a:rPr lang="he-IL" sz="1867" dirty="0"/>
                  <a:t> קל לראות ש</a:t>
                </a:r>
              </a:p>
              <a:p>
                <a:pPr algn="ctr" rtl="1"/>
                <a:r>
                  <a:rPr lang="he-IL" sz="1867" dirty="0"/>
                  <a:t> </a:t>
                </a:r>
                <a:r>
                  <a:rPr lang="en-US" sz="1867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67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67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67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67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67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67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67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67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1867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67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67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867" dirty="0"/>
              </a:p>
              <a:p>
                <a:pPr algn="ctr" rtl="1"/>
                <a:r>
                  <a:rPr lang="he-IL" sz="1867" dirty="0"/>
                  <a:t>זה אותה פונקציה רק בהזזה. לכן אין להן נקודות חיתוך</a:t>
                </a:r>
              </a:p>
              <a:p>
                <a:pPr algn="ctr" rtl="1"/>
                <a:r>
                  <a:rPr lang="he-IL" sz="1867" b="1" dirty="0"/>
                  <a:t>מבקר</a:t>
                </a:r>
                <a:r>
                  <a:rPr lang="he-IL" sz="1867" dirty="0"/>
                  <a:t>: זאת אומרת שלדעתכם אם גרף אחד הוא הזזה של הגרף השני אז הם אף פעם לא יפגשו?</a:t>
                </a:r>
              </a:p>
              <a:p>
                <a:pPr algn="ctr" rtl="1"/>
                <a:r>
                  <a:rPr lang="he-IL" sz="1867" b="1" dirty="0"/>
                  <a:t>נציג:</a:t>
                </a:r>
                <a:r>
                  <a:rPr lang="he-IL" sz="1867" dirty="0"/>
                  <a:t> כן, בטח</a:t>
                </a:r>
              </a:p>
              <a:p>
                <a:pPr algn="ctr" rtl="1"/>
                <a:r>
                  <a:rPr lang="he-IL" sz="1867" dirty="0"/>
                  <a:t> אבל </a:t>
                </a:r>
                <a:r>
                  <a:rPr lang="en-US" sz="1867" dirty="0"/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67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67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67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67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67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67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67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67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1867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67" dirty="0"/>
                  <a:t> </a:t>
                </a:r>
                <a:r>
                  <a:rPr lang="he-IL" sz="1867" dirty="0"/>
                  <a:t> הזזה של </a:t>
                </a:r>
                <a:r>
                  <a:rPr lang="en-US" sz="1867" dirty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67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67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67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67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67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67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67" dirty="0"/>
                  <a:t> </a:t>
                </a:r>
                <a:r>
                  <a:rPr lang="he-IL" sz="1867" dirty="0"/>
                  <a:t> והם נפגשים.</a:t>
                </a:r>
                <a:endParaRPr lang="en-US" sz="1867" dirty="0"/>
              </a:p>
              <a:p>
                <a:endParaRPr lang="he-IL" sz="1867" dirty="0"/>
              </a:p>
              <a:p>
                <a:endParaRPr lang="he-IL" sz="1867" dirty="0"/>
              </a:p>
              <a:p>
                <a:endParaRPr lang="en-US" sz="1867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B05C9-5079-4D9B-8002-4208ACA67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2468894"/>
                <a:ext cx="3264363" cy="4689489"/>
              </a:xfrm>
              <a:prstGeom prst="rect">
                <a:avLst/>
              </a:prstGeom>
              <a:blipFill>
                <a:blip r:embed="rId5"/>
                <a:stretch>
                  <a:fillRect l="-3364" t="-650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6456C7-B640-4A4E-93B3-BD1D587AD3AF}"/>
              </a:ext>
            </a:extLst>
          </p:cNvPr>
          <p:cNvSpPr/>
          <p:nvPr/>
        </p:nvSpPr>
        <p:spPr>
          <a:xfrm>
            <a:off x="11256760" y="0"/>
            <a:ext cx="935241" cy="45652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59DA1-E157-44B5-A317-5CB74A802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140" y="520202"/>
            <a:ext cx="1990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5DDAB-9683-48E0-B803-AEACE93AC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AE511C7-FE25-4597-B079-6CBDAED37601}"/>
              </a:ext>
            </a:extLst>
          </p:cNvPr>
          <p:cNvSpPr/>
          <p:nvPr/>
        </p:nvSpPr>
        <p:spPr>
          <a:xfrm>
            <a:off x="3887755" y="96522"/>
            <a:ext cx="3936437" cy="1056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he-IL" sz="2400" dirty="0"/>
              <a:t>דיביט מתמטי</a:t>
            </a:r>
            <a:endParaRPr 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1DD336-4B6F-4F4C-B1DC-F64CE7DC43FE}"/>
              </a:ext>
            </a:extLst>
          </p:cNvPr>
          <p:cNvSpPr/>
          <p:nvPr/>
        </p:nvSpPr>
        <p:spPr>
          <a:xfrm>
            <a:off x="7885177" y="260648"/>
            <a:ext cx="4128459" cy="59526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he-IL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סוגים:</a:t>
            </a:r>
          </a:p>
          <a:p>
            <a:pPr marL="380990" indent="-380990" algn="ctr" rtl="1">
              <a:buFont typeface="Wingdings" panose="05000000000000000000" pitchFamily="2" charset="2"/>
              <a:buChar char="ü"/>
            </a:pPr>
            <a:r>
              <a:rPr lang="he-IL" sz="2400" dirty="0"/>
              <a:t>מיני דיביט (שיעור אחד: 15 דקות דיון ופתרון בקבוצות, 30 דקות  הצגת הפתרונות)</a:t>
            </a:r>
          </a:p>
          <a:p>
            <a:pPr marL="380990" indent="-380990" algn="ctr" rtl="1">
              <a:buFont typeface="Wingdings" panose="05000000000000000000" pitchFamily="2" charset="2"/>
              <a:buChar char="ü"/>
            </a:pPr>
            <a:r>
              <a:rPr lang="he-IL" sz="2400" dirty="0"/>
              <a:t>סיכום נושא, הכנה למבחן (שעתיים או שלוש: שעה אחת פתרון, שעה אחת או שעתיים הצגת הפתרונות)</a:t>
            </a:r>
          </a:p>
          <a:p>
            <a:pPr marL="380990" indent="-380990" algn="ctr" rtl="1">
              <a:buFont typeface="Wingdings" panose="05000000000000000000" pitchFamily="2" charset="2"/>
              <a:buChar char="ü"/>
            </a:pPr>
            <a:r>
              <a:rPr lang="he-IL" sz="2400" dirty="0"/>
              <a:t>יום מתמטיקה</a:t>
            </a:r>
          </a:p>
          <a:p>
            <a:pPr marL="380990" indent="-380990" algn="ctr" rtl="1">
              <a:buFont typeface="Wingdings" panose="05000000000000000000" pitchFamily="2" charset="2"/>
              <a:buChar char="ü"/>
            </a:pPr>
            <a:r>
              <a:rPr lang="he-IL" sz="2400" dirty="0"/>
              <a:t>תחרות בין כיתות שונות, בתי הספר, קבוצות גיל שונות</a:t>
            </a: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7F59D4-DA3A-4ADD-828E-7B23BCF0B04A}"/>
              </a:ext>
            </a:extLst>
          </p:cNvPr>
          <p:cNvSpPr/>
          <p:nvPr/>
        </p:nvSpPr>
        <p:spPr>
          <a:xfrm>
            <a:off x="2766119" y="1245734"/>
            <a:ext cx="4896544" cy="48715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מטרות: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למידה פעילה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חוויה לימודית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העלאת מוטיבציה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אתגר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לימוד מעמיתים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העמקת ההבנה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שבירת שיגרה</a:t>
            </a:r>
          </a:p>
          <a:p>
            <a:pPr marL="380990" indent="-380990" algn="r" rtl="1">
              <a:buFont typeface="Wingdings" panose="05000000000000000000" pitchFamily="2" charset="2"/>
              <a:buChar char="ü"/>
            </a:pPr>
            <a:r>
              <a:rPr lang="he-IL" sz="2400" dirty="0"/>
              <a:t>טיפול בבעיות נפוצות</a:t>
            </a:r>
          </a:p>
          <a:p>
            <a:pPr algn="ctr"/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7A808C-C333-4986-9980-672184964CF1}"/>
              </a:ext>
            </a:extLst>
          </p:cNvPr>
          <p:cNvSpPr/>
          <p:nvPr/>
        </p:nvSpPr>
        <p:spPr>
          <a:xfrm>
            <a:off x="47326" y="2180861"/>
            <a:ext cx="2592289" cy="38404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133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תוצאות:</a:t>
            </a:r>
          </a:p>
          <a:p>
            <a:pPr algn="ctr"/>
            <a:r>
              <a:rPr lang="he-IL" sz="2133" dirty="0"/>
              <a:t>תלמיד כיתה י"ב:</a:t>
            </a:r>
          </a:p>
          <a:p>
            <a:pPr algn="ctr"/>
            <a:r>
              <a:rPr lang="he-IL" sz="2133" dirty="0">
                <a:latin typeface="Guttman Yad" panose="02010401010101010101" pitchFamily="2" charset="-79"/>
                <a:cs typeface="Guttman Yad" panose="02010401010101010101" pitchFamily="2" charset="-79"/>
              </a:rPr>
              <a:t>"</a:t>
            </a:r>
            <a:r>
              <a:rPr lang="he-IL" sz="2133" dirty="0"/>
              <a:t> </a:t>
            </a:r>
            <a:r>
              <a:rPr lang="he-IL" sz="1867" dirty="0">
                <a:latin typeface="Guttman Yad" panose="02010401010101010101" pitchFamily="2" charset="-79"/>
                <a:cs typeface="Guttman Yad" panose="02010401010101010101" pitchFamily="2" charset="-79"/>
              </a:rPr>
              <a:t>מי היה יכול להאמין שבן אדם שלימודים זה דבר האחרון שמעניין אותו ישב שעות על בעיות בגיאומטריה ויהיה ייכפת לו עד אינסוף להוכיח לכולם שפתרנו נכון"</a:t>
            </a:r>
            <a:endParaRPr lang="en-US" sz="1867" dirty="0">
              <a:cs typeface="Guttman Yad" panose="02010401010101010101" pitchFamily="2" charset="-79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FCC9CA-CF39-4EA8-B05C-8EE0BBD24026}"/>
              </a:ext>
            </a:extLst>
          </p:cNvPr>
          <p:cNvSpPr/>
          <p:nvPr/>
        </p:nvSpPr>
        <p:spPr>
          <a:xfrm>
            <a:off x="11280576" y="50194"/>
            <a:ext cx="911424" cy="210455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בס"ד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724DD-711D-4C40-A053-5C0A6D72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139" y="1476463"/>
            <a:ext cx="1886478" cy="20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80441-495F-43A5-8D91-85F69909EE6C}"/>
              </a:ext>
            </a:extLst>
          </p:cNvPr>
          <p:cNvSpPr txBox="1"/>
          <p:nvPr/>
        </p:nvSpPr>
        <p:spPr>
          <a:xfrm>
            <a:off x="2060714" y="395088"/>
            <a:ext cx="3904591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ציפיות</a:t>
            </a:r>
            <a:endParaRPr lang="ar-AE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MyPen | ציפייה מתוקה.">
            <a:extLst>
              <a:ext uri="{FF2B5EF4-FFF2-40B4-BE49-F238E27FC236}">
                <a16:creationId xmlns:a16="http://schemas.microsoft.com/office/drawing/2014/main" id="{3BBB06A0-CA0F-41EB-B61E-C0B9E861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8" y="509905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בלון בועה 24 אומברה תכלת">
            <a:extLst>
              <a:ext uri="{FF2B5EF4-FFF2-40B4-BE49-F238E27FC236}">
                <a16:creationId xmlns:a16="http://schemas.microsoft.com/office/drawing/2014/main" id="{8E3E9F0F-334B-4BF8-9C85-5290E383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91" y="118275"/>
            <a:ext cx="3904590" cy="35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22E16-EC2C-44F9-826D-679AB89E73B1}"/>
              </a:ext>
            </a:extLst>
          </p:cNvPr>
          <p:cNvSpPr txBox="1"/>
          <p:nvPr/>
        </p:nvSpPr>
        <p:spPr>
          <a:xfrm>
            <a:off x="8287409" y="1399305"/>
            <a:ext cx="3904591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dirty="0">
                <a:solidFill>
                  <a:srgbClr val="211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להיחשף לדרך חשיבה שונה מהרגיל</a:t>
            </a:r>
            <a:endParaRPr lang="ar-AE" sz="2800" b="1" dirty="0">
              <a:solidFill>
                <a:srgbClr val="211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8" descr="בלון בועה 24 אומברה תכלת">
            <a:extLst>
              <a:ext uri="{FF2B5EF4-FFF2-40B4-BE49-F238E27FC236}">
                <a16:creationId xmlns:a16="http://schemas.microsoft.com/office/drawing/2014/main" id="{C02933A1-DAD0-43A8-94F9-3DF97DDA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5" y="879541"/>
            <a:ext cx="4500698" cy="40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DB4518-AC08-4FF3-BCA3-9142E80F65EF}"/>
              </a:ext>
            </a:extLst>
          </p:cNvPr>
          <p:cNvSpPr txBox="1"/>
          <p:nvPr/>
        </p:nvSpPr>
        <p:spPr>
          <a:xfrm>
            <a:off x="845812" y="2670183"/>
            <a:ext cx="3904591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מענה להטרוגניות בכיתה</a:t>
            </a:r>
            <a:endParaRPr lang="ar-AE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8" descr="בלון בועה 24 אומברה תכלת">
            <a:extLst>
              <a:ext uri="{FF2B5EF4-FFF2-40B4-BE49-F238E27FC236}">
                <a16:creationId xmlns:a16="http://schemas.microsoft.com/office/drawing/2014/main" id="{C495CE88-C17A-435F-B42D-B0050907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53" y="207019"/>
            <a:ext cx="4864696" cy="44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9CABD0-5BCF-488C-84DF-1AE4E61E8C84}"/>
              </a:ext>
            </a:extLst>
          </p:cNvPr>
          <p:cNvSpPr txBox="1"/>
          <p:nvPr/>
        </p:nvSpPr>
        <p:spPr>
          <a:xfrm>
            <a:off x="4594421" y="1940566"/>
            <a:ext cx="3904591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רכישת דרכי הוראה וכלים מגוונים לעבודה בכיתה</a:t>
            </a:r>
            <a:endParaRPr lang="ar-AE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8" descr="בלון בועה 24 אומברה תכלת">
            <a:extLst>
              <a:ext uri="{FF2B5EF4-FFF2-40B4-BE49-F238E27FC236}">
                <a16:creationId xmlns:a16="http://schemas.microsoft.com/office/drawing/2014/main" id="{AFB3528E-27CF-49F6-8FA3-9A2475A2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1" y="2380215"/>
            <a:ext cx="4864696" cy="44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B0BA14-262D-4C8A-B6A6-5D665826903C}"/>
              </a:ext>
            </a:extLst>
          </p:cNvPr>
          <p:cNvSpPr txBox="1"/>
          <p:nvPr/>
        </p:nvSpPr>
        <p:spPr>
          <a:xfrm>
            <a:off x="7693820" y="4457291"/>
            <a:ext cx="3904591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שיח ולמידת עמיתים</a:t>
            </a:r>
            <a:endParaRPr lang="ar-AE" sz="2800" b="1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8" descr="בלון בועה 24 אומברה תכלת">
            <a:extLst>
              <a:ext uri="{FF2B5EF4-FFF2-40B4-BE49-F238E27FC236}">
                <a16:creationId xmlns:a16="http://schemas.microsoft.com/office/drawing/2014/main" id="{0B98D57C-B660-4100-BF41-F7B65497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42" y="2908549"/>
            <a:ext cx="4864696" cy="44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CA6123-CCBB-41ED-9757-62FFCAF92035}"/>
              </a:ext>
            </a:extLst>
          </p:cNvPr>
          <p:cNvSpPr txBox="1"/>
          <p:nvPr/>
        </p:nvSpPr>
        <p:spPr>
          <a:xfrm>
            <a:off x="3034110" y="4387551"/>
            <a:ext cx="3904591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ללמוד דרכים שונות לפתרון בעיות</a:t>
            </a:r>
            <a:endParaRPr lang="ar-AE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5251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{130CC577-AE94-48CF-AC8D-8B73B83E278A}tf56160789_win32</Template>
  <TotalTime>12147</TotalTime>
  <Words>1098</Words>
  <Application>Microsoft Office PowerPoint</Application>
  <PresentationFormat>Widescreen</PresentationFormat>
  <Paragraphs>182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Bookman Old Style</vt:lpstr>
      <vt:lpstr>Calibri</vt:lpstr>
      <vt:lpstr>Cambria Math</vt:lpstr>
      <vt:lpstr>David</vt:lpstr>
      <vt:lpstr>Franklin Gothic Book</vt:lpstr>
      <vt:lpstr>Guttman Aharoni</vt:lpstr>
      <vt:lpstr>Guttman Vilna</vt:lpstr>
      <vt:lpstr>Guttman Yad</vt:lpstr>
      <vt:lpstr>Guttman Yad-Brush</vt:lpstr>
      <vt:lpstr>Wingdings</vt:lpstr>
      <vt:lpstr>1_RetrospectVTI</vt:lpstr>
      <vt:lpstr>קהילת יב"ע מתמטיקה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שני תיכונים של המשולש מאונכים זה לזה ושווים ל 6 ו 8. חשבו את אורך התיכון השלישי.</vt:lpstr>
      <vt:lpstr>שני תיכונים של המשולש מאונכים זה לזה ושווים ל 6 ו 8. חשבו את אורך התיכון השלישי בשלוש דרכים</vt:lpstr>
      <vt:lpstr>שני תיכונים של המשולש מאונכים זה לזה ושווים ל 6 ו 8. חשבו את אורך התיכון השלישי בשלוש דרכים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מהלכי"ם מעלים את הרף לכיתות המתמטיקה</dc:title>
  <dc:creator>Mirela Widder</dc:creator>
  <cp:lastModifiedBy>Mirela Widder</cp:lastModifiedBy>
  <cp:revision>31</cp:revision>
  <dcterms:created xsi:type="dcterms:W3CDTF">2021-10-27T11:45:01Z</dcterms:created>
  <dcterms:modified xsi:type="dcterms:W3CDTF">2021-12-08T20:21:09Z</dcterms:modified>
</cp:coreProperties>
</file>