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8" r:id="rId2"/>
    <p:sldId id="256" r:id="rId3"/>
    <p:sldId id="389" r:id="rId4"/>
    <p:sldId id="269" r:id="rId5"/>
    <p:sldId id="360" r:id="rId6"/>
    <p:sldId id="363" r:id="rId7"/>
    <p:sldId id="367" r:id="rId8"/>
    <p:sldId id="369" r:id="rId9"/>
    <p:sldId id="380" r:id="rId10"/>
    <p:sldId id="383" r:id="rId11"/>
    <p:sldId id="378" r:id="rId12"/>
    <p:sldId id="385" r:id="rId13"/>
    <p:sldId id="387" r:id="rId14"/>
    <p:sldId id="362" r:id="rId15"/>
    <p:sldId id="368" r:id="rId16"/>
    <p:sldId id="396" r:id="rId17"/>
    <p:sldId id="398" r:id="rId18"/>
    <p:sldId id="400" r:id="rId19"/>
    <p:sldId id="403" r:id="rId20"/>
    <p:sldId id="404" r:id="rId2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7" d="100"/>
          <a:sy n="67" d="100"/>
        </p:scale>
        <p:origin x="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07:51:49.120"/>
    </inkml:context>
    <inkml:brush xml:id="br0">
      <inkml:brushProperty name="width" value="0.35" units="cm"/>
      <inkml:brushProperty name="height" value="0.35" units="cm"/>
      <inkml:brushProperty name="color" value="#FFFFFF"/>
    </inkml:brush>
  </inkml:definitions>
  <inkml:trace contextRef="#ctx0" brushRef="#br0">0 71 24575,'68'1'0,"-21"1"0,0-3 0,1-1 0,53-11 0,-53 5 0,49-2 0,-36 5 0,20-10 0,-59 9 0,1 2 0,24-2 0,345 3 0,-200 5 0,801-2-1365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4T07:51:52.590"/>
    </inkml:context>
    <inkml:brush xml:id="br0">
      <inkml:brushProperty name="width" value="0.35" units="cm"/>
      <inkml:brushProperty name="height" value="0.35" units="cm"/>
      <inkml:brushProperty name="color" value="#FFFFFF"/>
    </inkml:brush>
  </inkml:definitions>
  <inkml:trace contextRef="#ctx0" brushRef="#br0">0 40 24575,'0'-6'0,"0"-7"0,0-8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0F6B14D-E8B4-48F7-8254-B4DAAA5E6300}" type="datetimeFigureOut">
              <a:rPr lang="he-IL" smtClean="0"/>
              <a:t>כ"ט/שבט/תשפ"ג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3E2BC92-101F-4DB0-935C-59FB63F05393}" type="slidenum">
              <a:rPr lang="he-IL" smtClean="0"/>
              <a:t>‹#›</a:t>
            </a:fld>
            <a:endParaRPr lang="he-IL"/>
          </a:p>
        </p:txBody>
      </p:sp>
    </p:spTree>
    <p:extLst>
      <p:ext uri="{BB962C8B-B14F-4D97-AF65-F5344CB8AC3E}">
        <p14:creationId xmlns:p14="http://schemas.microsoft.com/office/powerpoint/2010/main" val="23899984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960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C42395-64BE-4A00-6172-BF1C499FFBC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985A1A8-72B6-8094-B416-B75008EA6E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16C37BB-0CAE-6D10-E52F-46584C506B1F}"/>
              </a:ext>
            </a:extLst>
          </p:cNvPr>
          <p:cNvSpPr>
            <a:spLocks noGrp="1"/>
          </p:cNvSpPr>
          <p:nvPr>
            <p:ph type="dt" sz="half" idx="10"/>
          </p:nvPr>
        </p:nvSpPr>
        <p:spPr/>
        <p:txBody>
          <a:bodyPr/>
          <a:lstStyle/>
          <a:p>
            <a:fld id="{91EC7F7D-D221-471B-9112-B1A0F8E78BF3}" type="datetimeFigureOut">
              <a:rPr lang="he-IL" smtClean="0"/>
              <a:t>כ"ט/שבט/תשפ"ג</a:t>
            </a:fld>
            <a:endParaRPr lang="he-IL"/>
          </a:p>
        </p:txBody>
      </p:sp>
      <p:sp>
        <p:nvSpPr>
          <p:cNvPr id="5" name="מציין מיקום של כותרת תחתונה 4">
            <a:extLst>
              <a:ext uri="{FF2B5EF4-FFF2-40B4-BE49-F238E27FC236}">
                <a16:creationId xmlns:a16="http://schemas.microsoft.com/office/drawing/2014/main" id="{63FFB0F4-D204-6E82-C274-42E88257239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A34E7C9-99AD-6ABF-46ED-D66343E11E3A}"/>
              </a:ext>
            </a:extLst>
          </p:cNvPr>
          <p:cNvSpPr>
            <a:spLocks noGrp="1"/>
          </p:cNvSpPr>
          <p:nvPr>
            <p:ph type="sldNum" sz="quarter" idx="12"/>
          </p:nvPr>
        </p:nvSpPr>
        <p:spPr/>
        <p:txBody>
          <a:bodyPr/>
          <a:lstStyle/>
          <a:p>
            <a:fld id="{1E92A944-04A6-4E30-A07D-F32FC0AC12BE}" type="slidenum">
              <a:rPr lang="he-IL" smtClean="0"/>
              <a:t>‹#›</a:t>
            </a:fld>
            <a:endParaRPr lang="he-IL"/>
          </a:p>
        </p:txBody>
      </p:sp>
    </p:spTree>
    <p:extLst>
      <p:ext uri="{BB962C8B-B14F-4D97-AF65-F5344CB8AC3E}">
        <p14:creationId xmlns:p14="http://schemas.microsoft.com/office/powerpoint/2010/main" val="355456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A9331C3-E458-2068-5DF5-9D2A757B892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FB02B17-0B34-97E5-3783-A31FA4EA2FC4}"/>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B13A83A-4398-1DCD-9022-8ABB163E79C9}"/>
              </a:ext>
            </a:extLst>
          </p:cNvPr>
          <p:cNvSpPr>
            <a:spLocks noGrp="1"/>
          </p:cNvSpPr>
          <p:nvPr>
            <p:ph type="dt" sz="half" idx="10"/>
          </p:nvPr>
        </p:nvSpPr>
        <p:spPr/>
        <p:txBody>
          <a:bodyPr/>
          <a:lstStyle/>
          <a:p>
            <a:fld id="{91EC7F7D-D221-471B-9112-B1A0F8E78BF3}" type="datetimeFigureOut">
              <a:rPr lang="he-IL" smtClean="0"/>
              <a:t>כ"ט/שבט/תשפ"ג</a:t>
            </a:fld>
            <a:endParaRPr lang="he-IL"/>
          </a:p>
        </p:txBody>
      </p:sp>
      <p:sp>
        <p:nvSpPr>
          <p:cNvPr id="5" name="מציין מיקום של כותרת תחתונה 4">
            <a:extLst>
              <a:ext uri="{FF2B5EF4-FFF2-40B4-BE49-F238E27FC236}">
                <a16:creationId xmlns:a16="http://schemas.microsoft.com/office/drawing/2014/main" id="{164C0BE7-01F5-EFF0-D2D5-12F3F80B97B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BD8AFFB-BE06-6C59-B933-6A83FE6A36D8}"/>
              </a:ext>
            </a:extLst>
          </p:cNvPr>
          <p:cNvSpPr>
            <a:spLocks noGrp="1"/>
          </p:cNvSpPr>
          <p:nvPr>
            <p:ph type="sldNum" sz="quarter" idx="12"/>
          </p:nvPr>
        </p:nvSpPr>
        <p:spPr/>
        <p:txBody>
          <a:bodyPr/>
          <a:lstStyle/>
          <a:p>
            <a:fld id="{1E92A944-04A6-4E30-A07D-F32FC0AC12BE}" type="slidenum">
              <a:rPr lang="he-IL" smtClean="0"/>
              <a:t>‹#›</a:t>
            </a:fld>
            <a:endParaRPr lang="he-IL"/>
          </a:p>
        </p:txBody>
      </p:sp>
    </p:spTree>
    <p:extLst>
      <p:ext uri="{BB962C8B-B14F-4D97-AF65-F5344CB8AC3E}">
        <p14:creationId xmlns:p14="http://schemas.microsoft.com/office/powerpoint/2010/main" val="327534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432D4CF-CF6E-0B5E-0021-F4AD7E9D134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924C8AC-A8BC-B238-1A67-0D3AED2DF2E6}"/>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F8AF43F-8D08-0DDB-C360-2EF071DFF071}"/>
              </a:ext>
            </a:extLst>
          </p:cNvPr>
          <p:cNvSpPr>
            <a:spLocks noGrp="1"/>
          </p:cNvSpPr>
          <p:nvPr>
            <p:ph type="dt" sz="half" idx="10"/>
          </p:nvPr>
        </p:nvSpPr>
        <p:spPr/>
        <p:txBody>
          <a:bodyPr/>
          <a:lstStyle/>
          <a:p>
            <a:fld id="{91EC7F7D-D221-471B-9112-B1A0F8E78BF3}" type="datetimeFigureOut">
              <a:rPr lang="he-IL" smtClean="0"/>
              <a:t>כ"ט/שבט/תשפ"ג</a:t>
            </a:fld>
            <a:endParaRPr lang="he-IL"/>
          </a:p>
        </p:txBody>
      </p:sp>
      <p:sp>
        <p:nvSpPr>
          <p:cNvPr id="5" name="מציין מיקום של כותרת תחתונה 4">
            <a:extLst>
              <a:ext uri="{FF2B5EF4-FFF2-40B4-BE49-F238E27FC236}">
                <a16:creationId xmlns:a16="http://schemas.microsoft.com/office/drawing/2014/main" id="{05447B93-FFB6-431E-9F38-2AB913A6EC9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E3B84EA-F79F-AF0A-F25C-009962E7383A}"/>
              </a:ext>
            </a:extLst>
          </p:cNvPr>
          <p:cNvSpPr>
            <a:spLocks noGrp="1"/>
          </p:cNvSpPr>
          <p:nvPr>
            <p:ph type="sldNum" sz="quarter" idx="12"/>
          </p:nvPr>
        </p:nvSpPr>
        <p:spPr/>
        <p:txBody>
          <a:bodyPr/>
          <a:lstStyle/>
          <a:p>
            <a:fld id="{1E92A944-04A6-4E30-A07D-F32FC0AC12BE}" type="slidenum">
              <a:rPr lang="he-IL" smtClean="0"/>
              <a:t>‹#›</a:t>
            </a:fld>
            <a:endParaRPr lang="he-IL"/>
          </a:p>
        </p:txBody>
      </p:sp>
    </p:spTree>
    <p:extLst>
      <p:ext uri="{BB962C8B-B14F-4D97-AF65-F5344CB8AC3E}">
        <p14:creationId xmlns:p14="http://schemas.microsoft.com/office/powerpoint/2010/main" val="842428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pencil - Light paper">
  <p:cSld name="One pencil - Light paper">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1" y="0"/>
            <a:ext cx="12192007" cy="6858000"/>
          </a:xfrm>
          <a:prstGeom prst="rect">
            <a:avLst/>
          </a:prstGeom>
          <a:noFill/>
          <a:ln>
            <a:noFill/>
          </a:ln>
        </p:spPr>
      </p:pic>
      <p:sp>
        <p:nvSpPr>
          <p:cNvPr id="759" name="Google Shape;759;p13"/>
          <p:cNvSpPr txBox="1">
            <a:spLocks noGrp="1"/>
          </p:cNvSpPr>
          <p:nvPr>
            <p:ph type="sldNum" idx="12"/>
          </p:nvPr>
        </p:nvSpPr>
        <p:spPr>
          <a:xfrm>
            <a:off x="11553372" y="169705"/>
            <a:ext cx="435600" cy="36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21127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54E7F4-E1A2-C634-FA5C-8935A11A180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8F91568-774D-3E8C-6A70-57099166C8F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CD9E34-201D-578F-FC8A-E3581D6BBD1D}"/>
              </a:ext>
            </a:extLst>
          </p:cNvPr>
          <p:cNvSpPr>
            <a:spLocks noGrp="1"/>
          </p:cNvSpPr>
          <p:nvPr>
            <p:ph type="dt" sz="half" idx="10"/>
          </p:nvPr>
        </p:nvSpPr>
        <p:spPr/>
        <p:txBody>
          <a:bodyPr/>
          <a:lstStyle/>
          <a:p>
            <a:fld id="{91EC7F7D-D221-471B-9112-B1A0F8E78BF3}" type="datetimeFigureOut">
              <a:rPr lang="he-IL" smtClean="0"/>
              <a:t>כ"ט/שבט/תשפ"ג</a:t>
            </a:fld>
            <a:endParaRPr lang="he-IL"/>
          </a:p>
        </p:txBody>
      </p:sp>
      <p:sp>
        <p:nvSpPr>
          <p:cNvPr id="5" name="מציין מיקום של כותרת תחתונה 4">
            <a:extLst>
              <a:ext uri="{FF2B5EF4-FFF2-40B4-BE49-F238E27FC236}">
                <a16:creationId xmlns:a16="http://schemas.microsoft.com/office/drawing/2014/main" id="{01060627-42B5-4584-B82F-60BD3601F95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1C8F511-8B67-6C2E-6D1A-CFE9F61C39A3}"/>
              </a:ext>
            </a:extLst>
          </p:cNvPr>
          <p:cNvSpPr>
            <a:spLocks noGrp="1"/>
          </p:cNvSpPr>
          <p:nvPr>
            <p:ph type="sldNum" sz="quarter" idx="12"/>
          </p:nvPr>
        </p:nvSpPr>
        <p:spPr/>
        <p:txBody>
          <a:bodyPr/>
          <a:lstStyle/>
          <a:p>
            <a:fld id="{1E92A944-04A6-4E30-A07D-F32FC0AC12BE}" type="slidenum">
              <a:rPr lang="he-IL" smtClean="0"/>
              <a:t>‹#›</a:t>
            </a:fld>
            <a:endParaRPr lang="he-IL"/>
          </a:p>
        </p:txBody>
      </p:sp>
    </p:spTree>
    <p:extLst>
      <p:ext uri="{BB962C8B-B14F-4D97-AF65-F5344CB8AC3E}">
        <p14:creationId xmlns:p14="http://schemas.microsoft.com/office/powerpoint/2010/main" val="420262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35ED6C-FF06-7B69-6004-3FAFD832B18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143415-42F1-FA78-549E-B613D79B87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F0792A3-CAEA-17D4-AA67-E576D9123934}"/>
              </a:ext>
            </a:extLst>
          </p:cNvPr>
          <p:cNvSpPr>
            <a:spLocks noGrp="1"/>
          </p:cNvSpPr>
          <p:nvPr>
            <p:ph type="dt" sz="half" idx="10"/>
          </p:nvPr>
        </p:nvSpPr>
        <p:spPr/>
        <p:txBody>
          <a:bodyPr/>
          <a:lstStyle/>
          <a:p>
            <a:fld id="{91EC7F7D-D221-471B-9112-B1A0F8E78BF3}" type="datetimeFigureOut">
              <a:rPr lang="he-IL" smtClean="0"/>
              <a:t>כ"ט/שבט/תשפ"ג</a:t>
            </a:fld>
            <a:endParaRPr lang="he-IL"/>
          </a:p>
        </p:txBody>
      </p:sp>
      <p:sp>
        <p:nvSpPr>
          <p:cNvPr id="5" name="מציין מיקום של כותרת תחתונה 4">
            <a:extLst>
              <a:ext uri="{FF2B5EF4-FFF2-40B4-BE49-F238E27FC236}">
                <a16:creationId xmlns:a16="http://schemas.microsoft.com/office/drawing/2014/main" id="{DFD8DEB2-C112-137F-4B5C-D6C40EF061D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23B1F93-1748-EF99-59F5-F0D57AC50775}"/>
              </a:ext>
            </a:extLst>
          </p:cNvPr>
          <p:cNvSpPr>
            <a:spLocks noGrp="1"/>
          </p:cNvSpPr>
          <p:nvPr>
            <p:ph type="sldNum" sz="quarter" idx="12"/>
          </p:nvPr>
        </p:nvSpPr>
        <p:spPr/>
        <p:txBody>
          <a:bodyPr/>
          <a:lstStyle/>
          <a:p>
            <a:fld id="{1E92A944-04A6-4E30-A07D-F32FC0AC12BE}" type="slidenum">
              <a:rPr lang="he-IL" smtClean="0"/>
              <a:t>‹#›</a:t>
            </a:fld>
            <a:endParaRPr lang="he-IL"/>
          </a:p>
        </p:txBody>
      </p:sp>
    </p:spTree>
    <p:extLst>
      <p:ext uri="{BB962C8B-B14F-4D97-AF65-F5344CB8AC3E}">
        <p14:creationId xmlns:p14="http://schemas.microsoft.com/office/powerpoint/2010/main" val="10837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3447CC-E850-9B9D-38BF-C8A208F7165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DEDAD76-BED3-D21F-FB5B-64703BCE326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A347C06-DBC7-824C-8E8C-0CAD0DA8FC7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F50FE414-4201-22F7-B16B-6C76AC21176A}"/>
              </a:ext>
            </a:extLst>
          </p:cNvPr>
          <p:cNvSpPr>
            <a:spLocks noGrp="1"/>
          </p:cNvSpPr>
          <p:nvPr>
            <p:ph type="dt" sz="half" idx="10"/>
          </p:nvPr>
        </p:nvSpPr>
        <p:spPr/>
        <p:txBody>
          <a:bodyPr/>
          <a:lstStyle/>
          <a:p>
            <a:fld id="{91EC7F7D-D221-471B-9112-B1A0F8E78BF3}" type="datetimeFigureOut">
              <a:rPr lang="he-IL" smtClean="0"/>
              <a:t>כ"ט/שבט/תשפ"ג</a:t>
            </a:fld>
            <a:endParaRPr lang="he-IL"/>
          </a:p>
        </p:txBody>
      </p:sp>
      <p:sp>
        <p:nvSpPr>
          <p:cNvPr id="6" name="מציין מיקום של כותרת תחתונה 5">
            <a:extLst>
              <a:ext uri="{FF2B5EF4-FFF2-40B4-BE49-F238E27FC236}">
                <a16:creationId xmlns:a16="http://schemas.microsoft.com/office/drawing/2014/main" id="{74B5594F-6C67-A66F-6CC5-A813ABD7BCF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7485C5A-8671-1ABC-EB57-B4DF337D98E6}"/>
              </a:ext>
            </a:extLst>
          </p:cNvPr>
          <p:cNvSpPr>
            <a:spLocks noGrp="1"/>
          </p:cNvSpPr>
          <p:nvPr>
            <p:ph type="sldNum" sz="quarter" idx="12"/>
          </p:nvPr>
        </p:nvSpPr>
        <p:spPr/>
        <p:txBody>
          <a:bodyPr/>
          <a:lstStyle/>
          <a:p>
            <a:fld id="{1E92A944-04A6-4E30-A07D-F32FC0AC12BE}" type="slidenum">
              <a:rPr lang="he-IL" smtClean="0"/>
              <a:t>‹#›</a:t>
            </a:fld>
            <a:endParaRPr lang="he-IL"/>
          </a:p>
        </p:txBody>
      </p:sp>
    </p:spTree>
    <p:extLst>
      <p:ext uri="{BB962C8B-B14F-4D97-AF65-F5344CB8AC3E}">
        <p14:creationId xmlns:p14="http://schemas.microsoft.com/office/powerpoint/2010/main" val="4514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607B73-A751-FCFB-29F5-F45EDE75674D}"/>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E071F21-3FE1-4F06-B190-517AD2CDFA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94B887EA-6C25-D849-D108-8C8BD9BA773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F227427-23A2-866B-F01A-00FB0C840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060B772-CB91-156D-48CB-37DE63C46987}"/>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9AAA06D-B0D8-3CBB-C7D9-7A41711705AF}"/>
              </a:ext>
            </a:extLst>
          </p:cNvPr>
          <p:cNvSpPr>
            <a:spLocks noGrp="1"/>
          </p:cNvSpPr>
          <p:nvPr>
            <p:ph type="dt" sz="half" idx="10"/>
          </p:nvPr>
        </p:nvSpPr>
        <p:spPr/>
        <p:txBody>
          <a:bodyPr/>
          <a:lstStyle/>
          <a:p>
            <a:fld id="{91EC7F7D-D221-471B-9112-B1A0F8E78BF3}" type="datetimeFigureOut">
              <a:rPr lang="he-IL" smtClean="0"/>
              <a:t>כ"ט/שבט/תשפ"ג</a:t>
            </a:fld>
            <a:endParaRPr lang="he-IL"/>
          </a:p>
        </p:txBody>
      </p:sp>
      <p:sp>
        <p:nvSpPr>
          <p:cNvPr id="8" name="מציין מיקום של כותרת תחתונה 7">
            <a:extLst>
              <a:ext uri="{FF2B5EF4-FFF2-40B4-BE49-F238E27FC236}">
                <a16:creationId xmlns:a16="http://schemas.microsoft.com/office/drawing/2014/main" id="{416F2414-516C-4FE5-9B4F-7E52D9ED66A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6A3D197-C677-B0DF-6FA1-14775B7E89C9}"/>
              </a:ext>
            </a:extLst>
          </p:cNvPr>
          <p:cNvSpPr>
            <a:spLocks noGrp="1"/>
          </p:cNvSpPr>
          <p:nvPr>
            <p:ph type="sldNum" sz="quarter" idx="12"/>
          </p:nvPr>
        </p:nvSpPr>
        <p:spPr/>
        <p:txBody>
          <a:bodyPr/>
          <a:lstStyle/>
          <a:p>
            <a:fld id="{1E92A944-04A6-4E30-A07D-F32FC0AC12BE}" type="slidenum">
              <a:rPr lang="he-IL" smtClean="0"/>
              <a:t>‹#›</a:t>
            </a:fld>
            <a:endParaRPr lang="he-IL"/>
          </a:p>
        </p:txBody>
      </p:sp>
    </p:spTree>
    <p:extLst>
      <p:ext uri="{BB962C8B-B14F-4D97-AF65-F5344CB8AC3E}">
        <p14:creationId xmlns:p14="http://schemas.microsoft.com/office/powerpoint/2010/main" val="89267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A14C3EE-4358-3931-EC85-34949278842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16BABCD-423B-45E2-E48C-ABA9D4A812CC}"/>
              </a:ext>
            </a:extLst>
          </p:cNvPr>
          <p:cNvSpPr>
            <a:spLocks noGrp="1"/>
          </p:cNvSpPr>
          <p:nvPr>
            <p:ph type="dt" sz="half" idx="10"/>
          </p:nvPr>
        </p:nvSpPr>
        <p:spPr/>
        <p:txBody>
          <a:bodyPr/>
          <a:lstStyle/>
          <a:p>
            <a:fld id="{91EC7F7D-D221-471B-9112-B1A0F8E78BF3}" type="datetimeFigureOut">
              <a:rPr lang="he-IL" smtClean="0"/>
              <a:t>כ"ט/שבט/תשפ"ג</a:t>
            </a:fld>
            <a:endParaRPr lang="he-IL"/>
          </a:p>
        </p:txBody>
      </p:sp>
      <p:sp>
        <p:nvSpPr>
          <p:cNvPr id="4" name="מציין מיקום של כותרת תחתונה 3">
            <a:extLst>
              <a:ext uri="{FF2B5EF4-FFF2-40B4-BE49-F238E27FC236}">
                <a16:creationId xmlns:a16="http://schemas.microsoft.com/office/drawing/2014/main" id="{C5133631-BF9B-E9DC-2621-E49FF36D5C0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486AAA0-ADC9-C12D-6329-6733FC9108BC}"/>
              </a:ext>
            </a:extLst>
          </p:cNvPr>
          <p:cNvSpPr>
            <a:spLocks noGrp="1"/>
          </p:cNvSpPr>
          <p:nvPr>
            <p:ph type="sldNum" sz="quarter" idx="12"/>
          </p:nvPr>
        </p:nvSpPr>
        <p:spPr/>
        <p:txBody>
          <a:bodyPr/>
          <a:lstStyle/>
          <a:p>
            <a:fld id="{1E92A944-04A6-4E30-A07D-F32FC0AC12BE}" type="slidenum">
              <a:rPr lang="he-IL" smtClean="0"/>
              <a:t>‹#›</a:t>
            </a:fld>
            <a:endParaRPr lang="he-IL"/>
          </a:p>
        </p:txBody>
      </p:sp>
    </p:spTree>
    <p:extLst>
      <p:ext uri="{BB962C8B-B14F-4D97-AF65-F5344CB8AC3E}">
        <p14:creationId xmlns:p14="http://schemas.microsoft.com/office/powerpoint/2010/main" val="171080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67B73E2C-8C39-27FE-21CE-7547B5B70DC8}"/>
              </a:ext>
            </a:extLst>
          </p:cNvPr>
          <p:cNvSpPr>
            <a:spLocks noGrp="1"/>
          </p:cNvSpPr>
          <p:nvPr>
            <p:ph type="dt" sz="half" idx="10"/>
          </p:nvPr>
        </p:nvSpPr>
        <p:spPr/>
        <p:txBody>
          <a:bodyPr/>
          <a:lstStyle/>
          <a:p>
            <a:fld id="{91EC7F7D-D221-471B-9112-B1A0F8E78BF3}" type="datetimeFigureOut">
              <a:rPr lang="he-IL" smtClean="0"/>
              <a:t>כ"ט/שבט/תשפ"ג</a:t>
            </a:fld>
            <a:endParaRPr lang="he-IL"/>
          </a:p>
        </p:txBody>
      </p:sp>
      <p:sp>
        <p:nvSpPr>
          <p:cNvPr id="3" name="מציין מיקום של כותרת תחתונה 2">
            <a:extLst>
              <a:ext uri="{FF2B5EF4-FFF2-40B4-BE49-F238E27FC236}">
                <a16:creationId xmlns:a16="http://schemas.microsoft.com/office/drawing/2014/main" id="{B5A502C9-D5BA-E2F9-09D3-19A284BCD29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14D254B-F313-37F5-927D-FEEF9A82E189}"/>
              </a:ext>
            </a:extLst>
          </p:cNvPr>
          <p:cNvSpPr>
            <a:spLocks noGrp="1"/>
          </p:cNvSpPr>
          <p:nvPr>
            <p:ph type="sldNum" sz="quarter" idx="12"/>
          </p:nvPr>
        </p:nvSpPr>
        <p:spPr/>
        <p:txBody>
          <a:bodyPr/>
          <a:lstStyle/>
          <a:p>
            <a:fld id="{1E92A944-04A6-4E30-A07D-F32FC0AC12BE}" type="slidenum">
              <a:rPr lang="he-IL" smtClean="0"/>
              <a:t>‹#›</a:t>
            </a:fld>
            <a:endParaRPr lang="he-IL"/>
          </a:p>
        </p:txBody>
      </p:sp>
    </p:spTree>
    <p:extLst>
      <p:ext uri="{BB962C8B-B14F-4D97-AF65-F5344CB8AC3E}">
        <p14:creationId xmlns:p14="http://schemas.microsoft.com/office/powerpoint/2010/main" val="348621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B88BD5-7D1A-502D-B8ED-B2E1DF0D32A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AF3BE12-3509-8BE0-56F7-6915BE58E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745E5C67-1A75-6028-6F75-13D26BEF4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C77BAED-B86A-78D3-B6E4-9A399ECD12CF}"/>
              </a:ext>
            </a:extLst>
          </p:cNvPr>
          <p:cNvSpPr>
            <a:spLocks noGrp="1"/>
          </p:cNvSpPr>
          <p:nvPr>
            <p:ph type="dt" sz="half" idx="10"/>
          </p:nvPr>
        </p:nvSpPr>
        <p:spPr/>
        <p:txBody>
          <a:bodyPr/>
          <a:lstStyle/>
          <a:p>
            <a:fld id="{91EC7F7D-D221-471B-9112-B1A0F8E78BF3}" type="datetimeFigureOut">
              <a:rPr lang="he-IL" smtClean="0"/>
              <a:t>כ"ט/שבט/תשפ"ג</a:t>
            </a:fld>
            <a:endParaRPr lang="he-IL"/>
          </a:p>
        </p:txBody>
      </p:sp>
      <p:sp>
        <p:nvSpPr>
          <p:cNvPr id="6" name="מציין מיקום של כותרת תחתונה 5">
            <a:extLst>
              <a:ext uri="{FF2B5EF4-FFF2-40B4-BE49-F238E27FC236}">
                <a16:creationId xmlns:a16="http://schemas.microsoft.com/office/drawing/2014/main" id="{04AF4F19-1A56-E809-FD61-25DA58BAF35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8538104-A536-29BA-1958-C8A5B7D4F448}"/>
              </a:ext>
            </a:extLst>
          </p:cNvPr>
          <p:cNvSpPr>
            <a:spLocks noGrp="1"/>
          </p:cNvSpPr>
          <p:nvPr>
            <p:ph type="sldNum" sz="quarter" idx="12"/>
          </p:nvPr>
        </p:nvSpPr>
        <p:spPr/>
        <p:txBody>
          <a:bodyPr/>
          <a:lstStyle/>
          <a:p>
            <a:fld id="{1E92A944-04A6-4E30-A07D-F32FC0AC12BE}" type="slidenum">
              <a:rPr lang="he-IL" smtClean="0"/>
              <a:t>‹#›</a:t>
            </a:fld>
            <a:endParaRPr lang="he-IL"/>
          </a:p>
        </p:txBody>
      </p:sp>
    </p:spTree>
    <p:extLst>
      <p:ext uri="{BB962C8B-B14F-4D97-AF65-F5344CB8AC3E}">
        <p14:creationId xmlns:p14="http://schemas.microsoft.com/office/powerpoint/2010/main" val="103439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604A9D-D6D2-8B29-A202-58A906B725C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D512421-0F97-CE74-2AFA-CB204763E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D94C781-00F5-9408-7340-7F425F8C1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BB3822F-A0EE-A7FC-C803-C3F0B79D20C4}"/>
              </a:ext>
            </a:extLst>
          </p:cNvPr>
          <p:cNvSpPr>
            <a:spLocks noGrp="1"/>
          </p:cNvSpPr>
          <p:nvPr>
            <p:ph type="dt" sz="half" idx="10"/>
          </p:nvPr>
        </p:nvSpPr>
        <p:spPr/>
        <p:txBody>
          <a:bodyPr/>
          <a:lstStyle/>
          <a:p>
            <a:fld id="{91EC7F7D-D221-471B-9112-B1A0F8E78BF3}" type="datetimeFigureOut">
              <a:rPr lang="he-IL" smtClean="0"/>
              <a:t>כ"ט/שבט/תשפ"ג</a:t>
            </a:fld>
            <a:endParaRPr lang="he-IL"/>
          </a:p>
        </p:txBody>
      </p:sp>
      <p:sp>
        <p:nvSpPr>
          <p:cNvPr id="6" name="מציין מיקום של כותרת תחתונה 5">
            <a:extLst>
              <a:ext uri="{FF2B5EF4-FFF2-40B4-BE49-F238E27FC236}">
                <a16:creationId xmlns:a16="http://schemas.microsoft.com/office/drawing/2014/main" id="{1DCDF895-18FE-9FAD-4D56-FA6D720132F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1006AEE-C27F-8DB5-A09A-2EC77B1FD808}"/>
              </a:ext>
            </a:extLst>
          </p:cNvPr>
          <p:cNvSpPr>
            <a:spLocks noGrp="1"/>
          </p:cNvSpPr>
          <p:nvPr>
            <p:ph type="sldNum" sz="quarter" idx="12"/>
          </p:nvPr>
        </p:nvSpPr>
        <p:spPr/>
        <p:txBody>
          <a:bodyPr/>
          <a:lstStyle/>
          <a:p>
            <a:fld id="{1E92A944-04A6-4E30-A07D-F32FC0AC12BE}" type="slidenum">
              <a:rPr lang="he-IL" smtClean="0"/>
              <a:t>‹#›</a:t>
            </a:fld>
            <a:endParaRPr lang="he-IL"/>
          </a:p>
        </p:txBody>
      </p:sp>
    </p:spTree>
    <p:extLst>
      <p:ext uri="{BB962C8B-B14F-4D97-AF65-F5344CB8AC3E}">
        <p14:creationId xmlns:p14="http://schemas.microsoft.com/office/powerpoint/2010/main" val="136412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5431A0F-FB9C-573D-6C66-4B73B7322DE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8A7656-BF1E-C097-1E57-D707E74F51D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D8AFD56-41CF-581B-A7D0-CDC1E33A18C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1EC7F7D-D221-471B-9112-B1A0F8E78BF3}" type="datetimeFigureOut">
              <a:rPr lang="he-IL" smtClean="0"/>
              <a:t>כ"ט/שבט/תשפ"ג</a:t>
            </a:fld>
            <a:endParaRPr lang="he-IL"/>
          </a:p>
        </p:txBody>
      </p:sp>
      <p:sp>
        <p:nvSpPr>
          <p:cNvPr id="5" name="מציין מיקום של כותרת תחתונה 4">
            <a:extLst>
              <a:ext uri="{FF2B5EF4-FFF2-40B4-BE49-F238E27FC236}">
                <a16:creationId xmlns:a16="http://schemas.microsoft.com/office/drawing/2014/main" id="{9D62FFD7-8725-2DA2-872A-9E4F75DC25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E49DC362-C019-FBDC-487F-E7B917A9981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E92A944-04A6-4E30-A07D-F32FC0AC12BE}" type="slidenum">
              <a:rPr lang="he-IL" smtClean="0"/>
              <a:t>‹#›</a:t>
            </a:fld>
            <a:endParaRPr lang="he-IL"/>
          </a:p>
        </p:txBody>
      </p:sp>
    </p:spTree>
    <p:extLst>
      <p:ext uri="{BB962C8B-B14F-4D97-AF65-F5344CB8AC3E}">
        <p14:creationId xmlns:p14="http://schemas.microsoft.com/office/powerpoint/2010/main" val="795468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eogebra.org/m/sp7tdwb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ashal.weizmann.ac.il/course/view.php?id=54#section-3" TargetMode="External"/><Relationship Id="rId2" Type="http://schemas.openxmlformats.org/officeDocument/2006/relationships/hyperlink" Target="https://mashal.weizmann.ac.il/mod/page/view.php?id=557" TargetMode="External"/><Relationship Id="rId1" Type="http://schemas.openxmlformats.org/officeDocument/2006/relationships/slideLayout" Target="../slideLayouts/slideLayout2.xml"/><Relationship Id="rId6" Type="http://schemas.openxmlformats.org/officeDocument/2006/relationships/image" Target="../media/image12.tmp"/><Relationship Id="rId5" Type="http://schemas.openxmlformats.org/officeDocument/2006/relationships/image" Target="../media/image11.tmp"/><Relationship Id="rId4" Type="http://schemas.openxmlformats.org/officeDocument/2006/relationships/image" Target="../media/image10.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forms.gle/QGG25Pu7gz8TepcG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4514-E5F2-4BF4-817E-01E5C865972F}"/>
              </a:ext>
            </a:extLst>
          </p:cNvPr>
          <p:cNvSpPr>
            <a:spLocks noGrp="1"/>
          </p:cNvSpPr>
          <p:nvPr>
            <p:ph type="ctrTitle"/>
          </p:nvPr>
        </p:nvSpPr>
        <p:spPr>
          <a:xfrm>
            <a:off x="2604304" y="2191957"/>
            <a:ext cx="8704162" cy="3596758"/>
          </a:xfrm>
        </p:spPr>
        <p:txBody>
          <a:bodyPr>
            <a:normAutofit fontScale="90000"/>
          </a:bodyPr>
          <a:lstStyle/>
          <a:p>
            <a:pPr algn="ctr"/>
            <a:br>
              <a:rPr lang="he-IL" dirty="0"/>
            </a:br>
            <a:br>
              <a:rPr lang="he-IL" dirty="0"/>
            </a:br>
            <a:br>
              <a:rPr lang="he-IL" dirty="0"/>
            </a:br>
            <a:r>
              <a:rPr lang="he-IL" sz="3600" b="1" dirty="0">
                <a:cs typeface="+mn-cs"/>
              </a:rPr>
              <a:t>קהילת </a:t>
            </a:r>
            <a:r>
              <a:rPr lang="he-IL" sz="3600" b="1" dirty="0" err="1">
                <a:cs typeface="+mn-cs"/>
              </a:rPr>
              <a:t>מהלכי"ם</a:t>
            </a:r>
            <a:br>
              <a:rPr lang="en-US" sz="3600" b="1" dirty="0">
                <a:cs typeface="+mn-cs"/>
              </a:rPr>
            </a:br>
            <a:r>
              <a:rPr lang="he-IL" sz="3600" b="1" dirty="0">
                <a:cs typeface="+mn-cs"/>
              </a:rPr>
              <a:t>מעלים את הרף לכיתות מתמטיקה</a:t>
            </a:r>
            <a:br>
              <a:rPr lang="he-IL" sz="3600" b="1" dirty="0">
                <a:cs typeface="+mn-cs"/>
              </a:rPr>
            </a:br>
            <a:r>
              <a:rPr lang="he-IL" sz="3600" b="1" dirty="0">
                <a:cs typeface="+mn-cs"/>
              </a:rPr>
              <a:t>קהילת מורי מתמטיקה </a:t>
            </a:r>
            <a:r>
              <a:rPr lang="he-IL" sz="3600" b="1" dirty="0" err="1">
                <a:cs typeface="+mn-cs"/>
              </a:rPr>
              <a:t>בדרכא</a:t>
            </a:r>
            <a:endParaRPr lang="en-US" sz="3600" b="1" dirty="0">
              <a:cs typeface="+mn-cs"/>
            </a:endParaRPr>
          </a:p>
        </p:txBody>
      </p:sp>
      <p:sp>
        <p:nvSpPr>
          <p:cNvPr id="3" name="Subtitle 2">
            <a:extLst>
              <a:ext uri="{FF2B5EF4-FFF2-40B4-BE49-F238E27FC236}">
                <a16:creationId xmlns:a16="http://schemas.microsoft.com/office/drawing/2014/main" id="{1DEFD003-8E2A-4782-99E8-5F76293C0440}"/>
              </a:ext>
            </a:extLst>
          </p:cNvPr>
          <p:cNvSpPr>
            <a:spLocks noGrp="1"/>
          </p:cNvSpPr>
          <p:nvPr>
            <p:ph type="subTitle" idx="1"/>
          </p:nvPr>
        </p:nvSpPr>
        <p:spPr>
          <a:xfrm>
            <a:off x="1523999" y="3276600"/>
            <a:ext cx="9420225" cy="1981200"/>
          </a:xfrm>
        </p:spPr>
        <p:txBody>
          <a:bodyPr>
            <a:normAutofit/>
          </a:bodyPr>
          <a:lstStyle/>
          <a:p>
            <a:r>
              <a:rPr lang="he-IL" dirty="0"/>
              <a:t>מכון ויצמן למדע, המחלקה להוראת המדעים</a:t>
            </a:r>
          </a:p>
        </p:txBody>
      </p:sp>
      <p:pic>
        <p:nvPicPr>
          <p:cNvPr id="17" name="תמונה 16">
            <a:extLst>
              <a:ext uri="{FF2B5EF4-FFF2-40B4-BE49-F238E27FC236}">
                <a16:creationId xmlns:a16="http://schemas.microsoft.com/office/drawing/2014/main" id="{130A7EDA-3555-44B2-8A27-5C82094166E1}"/>
              </a:ext>
            </a:extLst>
          </p:cNvPr>
          <p:cNvPicPr>
            <a:picLocks noChangeAspect="1"/>
          </p:cNvPicPr>
          <p:nvPr/>
        </p:nvPicPr>
        <p:blipFill>
          <a:blip r:embed="rId2"/>
          <a:stretch>
            <a:fillRect/>
          </a:stretch>
        </p:blipFill>
        <p:spPr>
          <a:xfrm>
            <a:off x="3345083" y="706058"/>
            <a:ext cx="6510759" cy="1158844"/>
          </a:xfrm>
          <a:prstGeom prst="rect">
            <a:avLst/>
          </a:prstGeom>
        </p:spPr>
      </p:pic>
    </p:spTree>
    <p:extLst>
      <p:ext uri="{BB962C8B-B14F-4D97-AF65-F5344CB8AC3E}">
        <p14:creationId xmlns:p14="http://schemas.microsoft.com/office/powerpoint/2010/main" val="117328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B1A4AC8-64AD-4A6B-A1AD-7325AAAFCCB5}"/>
              </a:ext>
            </a:extLst>
          </p:cNvPr>
          <p:cNvSpPr>
            <a:spLocks noGrp="1"/>
          </p:cNvSpPr>
          <p:nvPr>
            <p:ph type="title"/>
          </p:nvPr>
        </p:nvSpPr>
        <p:spPr/>
        <p:txBody>
          <a:bodyPr/>
          <a:lstStyle/>
          <a:p>
            <a:pPr algn="ctr"/>
            <a:r>
              <a:rPr lang="he-IL" b="1" dirty="0">
                <a:cs typeface="+mn-cs"/>
              </a:rPr>
              <a:t>המשך ניתוח- שלושת הריבועים</a:t>
            </a:r>
          </a:p>
        </p:txBody>
      </p:sp>
      <p:pic>
        <p:nvPicPr>
          <p:cNvPr id="5" name="מציין מיקום תוכן 4">
            <a:extLst>
              <a:ext uri="{FF2B5EF4-FFF2-40B4-BE49-F238E27FC236}">
                <a16:creationId xmlns:a16="http://schemas.microsoft.com/office/drawing/2014/main" id="{A631321B-003D-4F33-B729-F07E254B9FE1}"/>
              </a:ext>
            </a:extLst>
          </p:cNvPr>
          <p:cNvPicPr>
            <a:picLocks noGrp="1" noChangeAspect="1"/>
          </p:cNvPicPr>
          <p:nvPr>
            <p:ph idx="1"/>
          </p:nvPr>
        </p:nvPicPr>
        <p:blipFill>
          <a:blip r:embed="rId2"/>
          <a:stretch>
            <a:fillRect/>
          </a:stretch>
        </p:blipFill>
        <p:spPr>
          <a:xfrm>
            <a:off x="6096000" y="1533436"/>
            <a:ext cx="3695700" cy="3351686"/>
          </a:xfrm>
        </p:spPr>
      </p:pic>
    </p:spTree>
    <p:extLst>
      <p:ext uri="{BB962C8B-B14F-4D97-AF65-F5344CB8AC3E}">
        <p14:creationId xmlns:p14="http://schemas.microsoft.com/office/powerpoint/2010/main" val="113670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77A506-9723-4132-A4D6-5B480AAA2690}"/>
              </a:ext>
            </a:extLst>
          </p:cNvPr>
          <p:cNvSpPr>
            <a:spLocks noGrp="1"/>
          </p:cNvSpPr>
          <p:nvPr>
            <p:ph type="title"/>
          </p:nvPr>
        </p:nvSpPr>
        <p:spPr/>
        <p:txBody>
          <a:bodyPr/>
          <a:lstStyle/>
          <a:p>
            <a:pPr algn="ctr"/>
            <a:r>
              <a:rPr lang="he-IL" b="1" dirty="0" err="1">
                <a:cs typeface="+mn-cs"/>
              </a:rPr>
              <a:t>ישומון</a:t>
            </a:r>
            <a:r>
              <a:rPr lang="he-IL" b="1" dirty="0">
                <a:cs typeface="+mn-cs"/>
              </a:rPr>
              <a:t> ריבוע</a:t>
            </a:r>
          </a:p>
        </p:txBody>
      </p:sp>
      <p:sp>
        <p:nvSpPr>
          <p:cNvPr id="3" name="מציין מיקום תוכן 2">
            <a:extLst>
              <a:ext uri="{FF2B5EF4-FFF2-40B4-BE49-F238E27FC236}">
                <a16:creationId xmlns:a16="http://schemas.microsoft.com/office/drawing/2014/main" id="{236423B1-3619-4C99-AA56-5E76CD83832C}"/>
              </a:ext>
            </a:extLst>
          </p:cNvPr>
          <p:cNvSpPr>
            <a:spLocks noGrp="1"/>
          </p:cNvSpPr>
          <p:nvPr>
            <p:ph idx="1"/>
          </p:nvPr>
        </p:nvSpPr>
        <p:spPr/>
        <p:txBody>
          <a:bodyPr/>
          <a:lstStyle/>
          <a:p>
            <a:endParaRPr lang="en-US" dirty="0"/>
          </a:p>
          <a:p>
            <a:r>
              <a:rPr lang="en-US" dirty="0">
                <a:hlinkClick r:id="rId2"/>
              </a:rPr>
              <a:t>https://www.geogebra.org/m/sp7tdwb5</a:t>
            </a:r>
            <a:endParaRPr lang="en-US" dirty="0"/>
          </a:p>
          <a:p>
            <a:endParaRPr lang="en-US" dirty="0"/>
          </a:p>
        </p:txBody>
      </p:sp>
    </p:spTree>
    <p:extLst>
      <p:ext uri="{BB962C8B-B14F-4D97-AF65-F5344CB8AC3E}">
        <p14:creationId xmlns:p14="http://schemas.microsoft.com/office/powerpoint/2010/main" val="108746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5BAD3B-2A43-47E8-A010-6025FDE98778}"/>
              </a:ext>
            </a:extLst>
          </p:cNvPr>
          <p:cNvSpPr>
            <a:spLocks noGrp="1"/>
          </p:cNvSpPr>
          <p:nvPr>
            <p:ph type="title"/>
          </p:nvPr>
        </p:nvSpPr>
        <p:spPr/>
        <p:txBody>
          <a:bodyPr/>
          <a:lstStyle/>
          <a:p>
            <a:pPr algn="ctr"/>
            <a:r>
              <a:rPr lang="he-IL" b="1" dirty="0">
                <a:cs typeface="+mn-cs"/>
              </a:rPr>
              <a:t>שלושת הריבועים וסימטריה</a:t>
            </a:r>
          </a:p>
        </p:txBody>
      </p:sp>
      <p:sp>
        <p:nvSpPr>
          <p:cNvPr id="3" name="מציין מיקום תוכן 2">
            <a:extLst>
              <a:ext uri="{FF2B5EF4-FFF2-40B4-BE49-F238E27FC236}">
                <a16:creationId xmlns:a16="http://schemas.microsoft.com/office/drawing/2014/main" id="{5D7A0647-9E75-48F6-92C8-CD4D0F08EC48}"/>
              </a:ext>
            </a:extLst>
          </p:cNvPr>
          <p:cNvSpPr>
            <a:spLocks noGrp="1"/>
          </p:cNvSpPr>
          <p:nvPr>
            <p:ph idx="1"/>
          </p:nvPr>
        </p:nvSpPr>
        <p:spPr>
          <a:xfrm>
            <a:off x="2589212" y="1523999"/>
            <a:ext cx="8802688" cy="4619625"/>
          </a:xfrm>
        </p:spPr>
        <p:txBody>
          <a:bodyPr>
            <a:normAutofit/>
          </a:bodyPr>
          <a:lstStyle/>
          <a:p>
            <a:r>
              <a:rPr lang="he-IL" dirty="0"/>
              <a:t>דרך התבוננות במרובע הנתחם תוך כדי סיבוב הזווית ביחס לריבוע: כל אחת מהשוקיים של הזווית המסתובבת נמצאת בהכרח ברבעון אחר של הריבוע. אם נמקם את הרבעון כך שהפינה השמאלית העליונה, נניח, היא קודקוד הזווית - נראה ששתי השוקיים הן במצב סימטרי לחלוטין ביחס לאותו רבעון, ולכן גם מחלקות את הרבעון בדיוק באותה צורה, כלומר שני החלקים שנוצרים יהיו חופפים בהתאמה. כעת קל לראות שחלק א' וחלק ב' ביחד נותנים רבעון שלם בדיוק ולכן ה"סתם מרובע" שלנו, שהוא חלק ב + החופף של חלק א, שווה בשטחו לשטח רבעון.</a:t>
            </a:r>
          </a:p>
          <a:p>
            <a:endParaRPr lang="he-IL" dirty="0"/>
          </a:p>
        </p:txBody>
      </p:sp>
    </p:spTree>
    <p:extLst>
      <p:ext uri="{BB962C8B-B14F-4D97-AF65-F5344CB8AC3E}">
        <p14:creationId xmlns:p14="http://schemas.microsoft.com/office/powerpoint/2010/main" val="371352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AAFBCF-A354-4273-8109-B35ED69405B8}"/>
              </a:ext>
            </a:extLst>
          </p:cNvPr>
          <p:cNvSpPr>
            <a:spLocks noGrp="1"/>
          </p:cNvSpPr>
          <p:nvPr>
            <p:ph type="title"/>
          </p:nvPr>
        </p:nvSpPr>
        <p:spPr/>
        <p:txBody>
          <a:bodyPr/>
          <a:lstStyle/>
          <a:p>
            <a:pPr algn="ctr"/>
            <a:r>
              <a:rPr lang="he-IL" b="1" dirty="0">
                <a:cs typeface="+mn-cs"/>
              </a:rPr>
              <a:t>שלושת הריבועים וסיבוב</a:t>
            </a:r>
          </a:p>
        </p:txBody>
      </p:sp>
      <p:sp>
        <p:nvSpPr>
          <p:cNvPr id="3" name="מציין מיקום תוכן 2">
            <a:extLst>
              <a:ext uri="{FF2B5EF4-FFF2-40B4-BE49-F238E27FC236}">
                <a16:creationId xmlns:a16="http://schemas.microsoft.com/office/drawing/2014/main" id="{2A06A7E0-C846-4E8A-91CB-0DE1514158D9}"/>
              </a:ext>
            </a:extLst>
          </p:cNvPr>
          <p:cNvSpPr>
            <a:spLocks noGrp="1"/>
          </p:cNvSpPr>
          <p:nvPr>
            <p:ph idx="1"/>
          </p:nvPr>
        </p:nvSpPr>
        <p:spPr/>
        <p:txBody>
          <a:bodyPr>
            <a:normAutofit/>
          </a:bodyPr>
          <a:lstStyle/>
          <a:p>
            <a:r>
              <a:rPr lang="he-IL" dirty="0"/>
              <a:t>ניתן לשאול, למשל: האם יש צורות נוספות, חוץ מריבוע, שגם עליהן נוכל לקבל רצף של צורות שוות בשטחן תוך סיבוב הזווית מעליהן? או שאלה דומה, אך בצורה אחרת: מה המיוחד בריבוע שמאפשר את קבלת הרצף הזה? כמובן שאפשר לענות על כך בכמה דרכים. התכונה הבסיסית של ריבוע שעונה על כך היא שריבוע הוא צורה שאם נסובב אותה סביב מרכזה ב-90 מעלות אז הריבוע המסובב יתלכד במדויק עם הריבוע המקורי. זוהי תכונה "חזקה" ! מרובע שאינו ריבוע לא יקיים אותה. מה שחשוב לשים לב הוא שתכונה זו מספיקה לגמרי כדי לקיים את "ההסבר" שנתנו קודם.</a:t>
            </a:r>
          </a:p>
        </p:txBody>
      </p:sp>
    </p:spTree>
    <p:extLst>
      <p:ext uri="{BB962C8B-B14F-4D97-AF65-F5344CB8AC3E}">
        <p14:creationId xmlns:p14="http://schemas.microsoft.com/office/powerpoint/2010/main" val="186660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4CD890-98B9-47F1-AB84-6B676BEEBF30}"/>
              </a:ext>
            </a:extLst>
          </p:cNvPr>
          <p:cNvSpPr>
            <a:spLocks noGrp="1"/>
          </p:cNvSpPr>
          <p:nvPr>
            <p:ph type="title"/>
          </p:nvPr>
        </p:nvSpPr>
        <p:spPr/>
        <p:txBody>
          <a:bodyPr/>
          <a:lstStyle/>
          <a:p>
            <a:pPr algn="ctr"/>
            <a:r>
              <a:rPr lang="he-IL" b="1" dirty="0">
                <a:cs typeface="+mn-cs"/>
              </a:rPr>
              <a:t>מטרות</a:t>
            </a:r>
          </a:p>
        </p:txBody>
      </p:sp>
      <p:sp>
        <p:nvSpPr>
          <p:cNvPr id="3" name="מציין מיקום תוכן 2">
            <a:extLst>
              <a:ext uri="{FF2B5EF4-FFF2-40B4-BE49-F238E27FC236}">
                <a16:creationId xmlns:a16="http://schemas.microsoft.com/office/drawing/2014/main" id="{97469B87-A00E-4723-BD44-7CF6715209FD}"/>
              </a:ext>
            </a:extLst>
          </p:cNvPr>
          <p:cNvSpPr>
            <a:spLocks noGrp="1"/>
          </p:cNvSpPr>
          <p:nvPr>
            <p:ph idx="1"/>
          </p:nvPr>
        </p:nvSpPr>
        <p:spPr/>
        <p:txBody>
          <a:bodyPr>
            <a:normAutofit/>
          </a:bodyPr>
          <a:lstStyle/>
          <a:p>
            <a:r>
              <a:rPr lang="he-IL" dirty="0"/>
              <a:t>פיתוח חשיבה ביקורתית, יצירת עניין ושיח מתמטי בכיתה.</a:t>
            </a:r>
          </a:p>
          <a:p>
            <a:r>
              <a:rPr lang="he-IL" dirty="0"/>
              <a:t>יצירת הכללות והתבוננות בצורות הדינאמיות.</a:t>
            </a:r>
          </a:p>
          <a:p>
            <a:r>
              <a:rPr lang="he-IL" dirty="0"/>
              <a:t>הפיכת התלמיד ללומד פעיל.</a:t>
            </a:r>
          </a:p>
          <a:p>
            <a:r>
              <a:rPr lang="he-IL" dirty="0"/>
              <a:t>בתחום התוכן: העמקה במושג השטח ובתכונות של מרובעים, תוך שימוש בידע קודם (חפיפת משולשים) ובשיקולים נוספים.</a:t>
            </a:r>
          </a:p>
          <a:p>
            <a:r>
              <a:rPr lang="he-IL" dirty="0"/>
              <a:t>מטרות נוספות......</a:t>
            </a:r>
          </a:p>
        </p:txBody>
      </p:sp>
      <p:sp>
        <p:nvSpPr>
          <p:cNvPr id="4" name="Footer Placeholder 3"/>
          <p:cNvSpPr>
            <a:spLocks noGrp="1"/>
          </p:cNvSpPr>
          <p:nvPr>
            <p:ph type="ftr" sz="quarter" idx="11"/>
          </p:nvPr>
        </p:nvSpPr>
        <p:spPr/>
        <p:txBody>
          <a:bodyPr/>
          <a:lstStyle/>
          <a:p>
            <a:endParaRPr lang="he-IL" dirty="0"/>
          </a:p>
        </p:txBody>
      </p:sp>
    </p:spTree>
    <p:extLst>
      <p:ext uri="{BB962C8B-B14F-4D97-AF65-F5344CB8AC3E}">
        <p14:creationId xmlns:p14="http://schemas.microsoft.com/office/powerpoint/2010/main" val="317419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781064" cy="1325563"/>
          </a:xfrm>
        </p:spPr>
        <p:txBody>
          <a:bodyPr>
            <a:noAutofit/>
          </a:bodyPr>
          <a:lstStyle/>
          <a:p>
            <a:r>
              <a:rPr lang="he-IL" sz="3200" b="1" dirty="0">
                <a:cs typeface="+mn-cs"/>
              </a:rPr>
              <a:t>המאגר</a:t>
            </a:r>
            <a:br>
              <a:rPr lang="he-IL" sz="3200" dirty="0"/>
            </a:br>
            <a:r>
              <a:rPr lang="en-US" sz="3200" dirty="0"/>
              <a:t> </a:t>
            </a:r>
            <a:r>
              <a:rPr lang="en-US" sz="3200" dirty="0">
                <a:hlinkClick r:id="rId2"/>
              </a:rPr>
              <a:t>https://mashal.weizmann.ac.il/mod/page/view.php?id=557</a:t>
            </a:r>
            <a:br>
              <a:rPr lang="en-US" sz="3200" dirty="0"/>
            </a:br>
            <a:r>
              <a:rPr lang="he-IL" sz="3200" dirty="0"/>
              <a:t>טופס דיווח על הפעלה של בעיה</a:t>
            </a:r>
            <a:r>
              <a:rPr lang="en-US" sz="3200" dirty="0"/>
              <a:t>  </a:t>
            </a:r>
            <a:r>
              <a:rPr lang="he-IL" sz="3200" dirty="0"/>
              <a:t> </a:t>
            </a:r>
            <a:r>
              <a:rPr lang="he-IL" sz="1800" dirty="0">
                <a:hlinkClick r:id="rId3"/>
              </a:rPr>
              <a:t>קורס: קהילת מהלכים קבוצה א ברשת </a:t>
            </a:r>
            <a:r>
              <a:rPr lang="he-IL" sz="1800" dirty="0" err="1">
                <a:hlinkClick r:id="rId3"/>
              </a:rPr>
              <a:t>דרכא</a:t>
            </a:r>
            <a:r>
              <a:rPr lang="he-IL" sz="1800" dirty="0">
                <a:hlinkClick r:id="rId3"/>
              </a:rPr>
              <a:t> - תשפ"ג (</a:t>
            </a:r>
            <a:r>
              <a:rPr lang="en-US" sz="1800" dirty="0">
                <a:hlinkClick r:id="rId3"/>
              </a:rPr>
              <a:t>weizmann.ac.il)</a:t>
            </a:r>
            <a:br>
              <a:rPr lang="en-US" sz="3200" dirty="0"/>
            </a:br>
            <a:r>
              <a:rPr lang="he-IL" sz="3200" dirty="0"/>
              <a:t> </a:t>
            </a:r>
            <a:br>
              <a:rPr lang="he-IL" sz="3200" dirty="0"/>
            </a:br>
            <a:endParaRPr lang="he-IL" sz="3200" dirty="0"/>
          </a:p>
        </p:txBody>
      </p:sp>
      <p:pic>
        <p:nvPicPr>
          <p:cNvPr id="4" name="Content Placeholder 3"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924072" y="2993567"/>
            <a:ext cx="2095792" cy="1686160"/>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1428" y="1660632"/>
            <a:ext cx="2486372" cy="1724266"/>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8542" y="4382063"/>
            <a:ext cx="2905530" cy="1705213"/>
          </a:xfrm>
          <a:prstGeom prst="rect">
            <a:avLst/>
          </a:prstGeom>
        </p:spPr>
      </p:pic>
      <p:sp>
        <p:nvSpPr>
          <p:cNvPr id="6" name="Footer Placeholder 5"/>
          <p:cNvSpPr>
            <a:spLocks noGrp="1"/>
          </p:cNvSpPr>
          <p:nvPr>
            <p:ph type="ftr" sz="quarter" idx="11"/>
          </p:nvPr>
        </p:nvSpPr>
        <p:spPr/>
        <p:txBody>
          <a:bodyPr/>
          <a:lstStyle/>
          <a:p>
            <a:r>
              <a:rPr lang="he-IL" dirty="0" err="1"/>
              <a:t>מהלכי"ם</a:t>
            </a:r>
            <a:r>
              <a:rPr lang="he-IL" dirty="0"/>
              <a:t> - מפגש שלישי, </a:t>
            </a:r>
            <a:r>
              <a:rPr lang="he-IL" dirty="0" err="1"/>
              <a:t>דרכ"א</a:t>
            </a:r>
            <a:endParaRPr lang="he-IL" dirty="0"/>
          </a:p>
        </p:txBody>
      </p:sp>
    </p:spTree>
    <p:extLst>
      <p:ext uri="{BB962C8B-B14F-4D97-AF65-F5344CB8AC3E}">
        <p14:creationId xmlns:p14="http://schemas.microsoft.com/office/powerpoint/2010/main" val="361468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5B8DC1-736B-416E-B8DF-D24A33ACACBC}"/>
              </a:ext>
            </a:extLst>
          </p:cNvPr>
          <p:cNvSpPr>
            <a:spLocks noGrp="1"/>
          </p:cNvSpPr>
          <p:nvPr>
            <p:ph type="title"/>
          </p:nvPr>
        </p:nvSpPr>
        <p:spPr/>
        <p:txBody>
          <a:bodyPr/>
          <a:lstStyle/>
          <a:p>
            <a:pPr algn="ctr"/>
            <a:r>
              <a:rPr lang="he-IL" b="1" dirty="0"/>
              <a:t>בעיית תיקון ציון</a:t>
            </a:r>
          </a:p>
        </p:txBody>
      </p:sp>
      <p:sp>
        <p:nvSpPr>
          <p:cNvPr id="7" name="מציין מיקום תוכן 6">
            <a:extLst>
              <a:ext uri="{FF2B5EF4-FFF2-40B4-BE49-F238E27FC236}">
                <a16:creationId xmlns:a16="http://schemas.microsoft.com/office/drawing/2014/main" id="{57474ECA-4A8C-4A68-B92F-A7A19D7EE7E8}"/>
              </a:ext>
            </a:extLst>
          </p:cNvPr>
          <p:cNvSpPr>
            <a:spLocks noGrp="1"/>
          </p:cNvSpPr>
          <p:nvPr>
            <p:ph idx="1"/>
          </p:nvPr>
        </p:nvSpPr>
        <p:spPr>
          <a:xfrm>
            <a:off x="1956122" y="2133600"/>
            <a:ext cx="9375493" cy="4724400"/>
          </a:xfrm>
        </p:spPr>
        <p:txBody>
          <a:bodyPr>
            <a:normAutofit/>
          </a:bodyPr>
          <a:lstStyle/>
          <a:p>
            <a:r>
              <a:rPr lang="he-IL" sz="3600" dirty="0"/>
              <a:t>לאור הישגי הכיתה במתמטיקה, הציעה המורה 4 הצעות לפקטור (תיקון ציון), לדיון בכיתה.</a:t>
            </a:r>
          </a:p>
        </p:txBody>
      </p:sp>
    </p:spTree>
    <p:extLst>
      <p:ext uri="{BB962C8B-B14F-4D97-AF65-F5344CB8AC3E}">
        <p14:creationId xmlns:p14="http://schemas.microsoft.com/office/powerpoint/2010/main" val="203599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FAC6D3-9853-4E4B-BA0F-DC164E17C4AA}"/>
              </a:ext>
            </a:extLst>
          </p:cNvPr>
          <p:cNvSpPr>
            <a:spLocks noGrp="1"/>
          </p:cNvSpPr>
          <p:nvPr>
            <p:ph type="title"/>
          </p:nvPr>
        </p:nvSpPr>
        <p:spPr>
          <a:xfrm>
            <a:off x="2592926" y="624110"/>
            <a:ext cx="8877586" cy="1112093"/>
          </a:xfrm>
        </p:spPr>
        <p:txBody>
          <a:bodyPr/>
          <a:lstStyle/>
          <a:p>
            <a:pPr algn="ctr"/>
            <a:r>
              <a:rPr lang="he-IL" b="1" dirty="0">
                <a:cs typeface="+mn-cs"/>
              </a:rPr>
              <a:t>4 ההצעות</a:t>
            </a:r>
          </a:p>
        </p:txBody>
      </p:sp>
      <p:pic>
        <p:nvPicPr>
          <p:cNvPr id="9" name="מציין מיקום תוכן 8">
            <a:extLst>
              <a:ext uri="{FF2B5EF4-FFF2-40B4-BE49-F238E27FC236}">
                <a16:creationId xmlns:a16="http://schemas.microsoft.com/office/drawing/2014/main" id="{9EF4AD5A-7FAC-4BBB-BB7E-7E9680FC7E2F}"/>
              </a:ext>
            </a:extLst>
          </p:cNvPr>
          <p:cNvPicPr>
            <a:picLocks noGrp="1" noChangeAspect="1"/>
          </p:cNvPicPr>
          <p:nvPr>
            <p:ph idx="1"/>
          </p:nvPr>
        </p:nvPicPr>
        <p:blipFill>
          <a:blip r:embed="rId2"/>
          <a:stretch>
            <a:fillRect/>
          </a:stretch>
        </p:blipFill>
        <p:spPr>
          <a:xfrm>
            <a:off x="3261753" y="1693757"/>
            <a:ext cx="6669327" cy="5015711"/>
          </a:xfrm>
        </p:spPr>
      </p:pic>
    </p:spTree>
    <p:extLst>
      <p:ext uri="{BB962C8B-B14F-4D97-AF65-F5344CB8AC3E}">
        <p14:creationId xmlns:p14="http://schemas.microsoft.com/office/powerpoint/2010/main" val="1334419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68E6ED-D1E8-475E-AF3E-D30150B9682E}"/>
              </a:ext>
            </a:extLst>
          </p:cNvPr>
          <p:cNvSpPr>
            <a:spLocks noGrp="1"/>
          </p:cNvSpPr>
          <p:nvPr>
            <p:ph type="title"/>
          </p:nvPr>
        </p:nvSpPr>
        <p:spPr/>
        <p:txBody>
          <a:bodyPr/>
          <a:lstStyle/>
          <a:p>
            <a:pPr algn="ctr"/>
            <a:r>
              <a:rPr lang="he-IL" b="1" dirty="0">
                <a:cs typeface="+mn-cs"/>
              </a:rPr>
              <a:t>עיון בתיקון...</a:t>
            </a:r>
          </a:p>
        </p:txBody>
      </p:sp>
      <p:pic>
        <p:nvPicPr>
          <p:cNvPr id="5" name="מציין מיקום תוכן 4">
            <a:extLst>
              <a:ext uri="{FF2B5EF4-FFF2-40B4-BE49-F238E27FC236}">
                <a16:creationId xmlns:a16="http://schemas.microsoft.com/office/drawing/2014/main" id="{E09C8E20-87D2-4CE6-8A4E-747123C6A580}"/>
              </a:ext>
            </a:extLst>
          </p:cNvPr>
          <p:cNvPicPr>
            <a:picLocks noGrp="1" noChangeAspect="1"/>
          </p:cNvPicPr>
          <p:nvPr>
            <p:ph idx="1"/>
          </p:nvPr>
        </p:nvPicPr>
        <p:blipFill>
          <a:blip r:embed="rId2"/>
          <a:stretch>
            <a:fillRect/>
          </a:stretch>
        </p:blipFill>
        <p:spPr>
          <a:xfrm>
            <a:off x="2002420" y="2534857"/>
            <a:ext cx="9630389" cy="3124526"/>
          </a:xfrm>
        </p:spPr>
      </p:pic>
    </p:spTree>
    <p:extLst>
      <p:ext uri="{BB962C8B-B14F-4D97-AF65-F5344CB8AC3E}">
        <p14:creationId xmlns:p14="http://schemas.microsoft.com/office/powerpoint/2010/main" val="104600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34017C-7874-43DF-937F-693AA72D7041}"/>
              </a:ext>
            </a:extLst>
          </p:cNvPr>
          <p:cNvSpPr>
            <a:spLocks noGrp="1"/>
          </p:cNvSpPr>
          <p:nvPr>
            <p:ph type="title"/>
          </p:nvPr>
        </p:nvSpPr>
        <p:spPr/>
        <p:txBody>
          <a:bodyPr/>
          <a:lstStyle/>
          <a:p>
            <a:pPr algn="ctr"/>
            <a:r>
              <a:rPr lang="he-IL" b="1" dirty="0">
                <a:cs typeface="+mn-cs"/>
              </a:rPr>
              <a:t>פתרונות ורעיונות מרכזיים בבעיה</a:t>
            </a:r>
          </a:p>
        </p:txBody>
      </p:sp>
      <p:sp>
        <p:nvSpPr>
          <p:cNvPr id="3" name="מציין מיקום תוכן 2">
            <a:extLst>
              <a:ext uri="{FF2B5EF4-FFF2-40B4-BE49-F238E27FC236}">
                <a16:creationId xmlns:a16="http://schemas.microsoft.com/office/drawing/2014/main" id="{92113F92-D8E6-426F-9E86-FDCAFF4BED15}"/>
              </a:ext>
            </a:extLst>
          </p:cNvPr>
          <p:cNvSpPr>
            <a:spLocks noGrp="1"/>
          </p:cNvSpPr>
          <p:nvPr>
            <p:ph idx="1"/>
          </p:nvPr>
        </p:nvSpPr>
        <p:spPr/>
        <p:txBody>
          <a:bodyPr>
            <a:normAutofit/>
          </a:bodyPr>
          <a:lstStyle/>
          <a:p>
            <a:r>
              <a:rPr lang="he-IL" sz="3600" b="1" dirty="0"/>
              <a:t>מדריך למורה...</a:t>
            </a:r>
          </a:p>
        </p:txBody>
      </p:sp>
    </p:spTree>
    <p:extLst>
      <p:ext uri="{BB962C8B-B14F-4D97-AF65-F5344CB8AC3E}">
        <p14:creationId xmlns:p14="http://schemas.microsoft.com/office/powerpoint/2010/main" val="244802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CA8FDC-713D-954F-1550-3564D59139E5}"/>
              </a:ext>
            </a:extLst>
          </p:cNvPr>
          <p:cNvSpPr>
            <a:spLocks noGrp="1"/>
          </p:cNvSpPr>
          <p:nvPr>
            <p:ph type="ctrTitle"/>
          </p:nvPr>
        </p:nvSpPr>
        <p:spPr/>
        <p:txBody>
          <a:bodyPr>
            <a:normAutofit/>
          </a:bodyPr>
          <a:lstStyle/>
          <a:p>
            <a:r>
              <a:rPr lang="he-IL" sz="4000" b="1" dirty="0">
                <a:cs typeface="+mn-cs"/>
              </a:rPr>
              <a:t>מפגש שלישי קהילת </a:t>
            </a:r>
            <a:r>
              <a:rPr lang="he-IL" sz="4000" b="1" dirty="0" err="1">
                <a:cs typeface="+mn-cs"/>
              </a:rPr>
              <a:t>דרכא</a:t>
            </a:r>
            <a:endParaRPr lang="he-IL" sz="4000" b="1" dirty="0">
              <a:cs typeface="+mn-cs"/>
            </a:endParaRPr>
          </a:p>
        </p:txBody>
      </p:sp>
      <p:sp>
        <p:nvSpPr>
          <p:cNvPr id="3" name="כותרת משנה 2">
            <a:extLst>
              <a:ext uri="{FF2B5EF4-FFF2-40B4-BE49-F238E27FC236}">
                <a16:creationId xmlns:a16="http://schemas.microsoft.com/office/drawing/2014/main" id="{28E08703-E2B4-A987-6506-D581AE64EEC6}"/>
              </a:ext>
            </a:extLst>
          </p:cNvPr>
          <p:cNvSpPr>
            <a:spLocks noGrp="1"/>
          </p:cNvSpPr>
          <p:nvPr>
            <p:ph type="subTitle" idx="1"/>
          </p:nvPr>
        </p:nvSpPr>
        <p:spPr/>
        <p:txBody>
          <a:bodyPr>
            <a:normAutofit/>
          </a:bodyPr>
          <a:lstStyle/>
          <a:p>
            <a:r>
              <a:rPr lang="he-IL" sz="3600" b="1" dirty="0"/>
              <a:t>פברואר 2023</a:t>
            </a:r>
          </a:p>
        </p:txBody>
      </p:sp>
    </p:spTree>
    <p:extLst>
      <p:ext uri="{BB962C8B-B14F-4D97-AF65-F5344CB8AC3E}">
        <p14:creationId xmlns:p14="http://schemas.microsoft.com/office/powerpoint/2010/main" val="179584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72891E-BDF6-D81A-9A44-6C48AF4201E4}"/>
              </a:ext>
            </a:extLst>
          </p:cNvPr>
          <p:cNvSpPr>
            <a:spLocks noGrp="1"/>
          </p:cNvSpPr>
          <p:nvPr>
            <p:ph type="title"/>
          </p:nvPr>
        </p:nvSpPr>
        <p:spPr/>
        <p:txBody>
          <a:bodyPr>
            <a:normAutofit/>
          </a:bodyPr>
          <a:lstStyle/>
          <a:p>
            <a:pPr algn="ctr"/>
            <a:r>
              <a:rPr lang="he-IL" sz="4000" b="1" dirty="0">
                <a:cs typeface="+mn-cs"/>
              </a:rPr>
              <a:t>משוב</a:t>
            </a:r>
          </a:p>
        </p:txBody>
      </p:sp>
      <p:sp>
        <p:nvSpPr>
          <p:cNvPr id="3" name="מציין מיקום תוכן 2">
            <a:extLst>
              <a:ext uri="{FF2B5EF4-FFF2-40B4-BE49-F238E27FC236}">
                <a16:creationId xmlns:a16="http://schemas.microsoft.com/office/drawing/2014/main" id="{9DFC0B5A-CE5C-F981-2808-2BB5292C216A}"/>
              </a:ext>
            </a:extLst>
          </p:cNvPr>
          <p:cNvSpPr>
            <a:spLocks noGrp="1"/>
          </p:cNvSpPr>
          <p:nvPr>
            <p:ph idx="1"/>
          </p:nvPr>
        </p:nvSpPr>
        <p:spPr/>
        <p:txBody>
          <a:bodyPr>
            <a:normAutofit/>
          </a:bodyPr>
          <a:lstStyle/>
          <a:p>
            <a:r>
              <a:rPr lang="he-IL" sz="3200" dirty="0"/>
              <a:t>מה מהרעיונות החדשים אקח לעצמי?</a:t>
            </a:r>
          </a:p>
          <a:p>
            <a:r>
              <a:rPr lang="he-IL" sz="3200" dirty="0"/>
              <a:t>מה אקח לעמיתי?</a:t>
            </a:r>
          </a:p>
          <a:p>
            <a:r>
              <a:rPr lang="he-IL" sz="3200" dirty="0"/>
              <a:t>מה אקח לכיתה?</a:t>
            </a:r>
          </a:p>
          <a:p>
            <a:r>
              <a:rPr lang="he-IL" sz="3200"/>
              <a:t>מדוע?......  </a:t>
            </a:r>
            <a:endParaRPr lang="he-IL" sz="3200" dirty="0"/>
          </a:p>
          <a:p>
            <a:endParaRPr lang="he-IL" sz="3200" dirty="0"/>
          </a:p>
          <a:p>
            <a:pPr marL="0" indent="0">
              <a:buNone/>
            </a:pPr>
            <a:r>
              <a:rPr lang="he-IL" sz="3200" dirty="0">
                <a:hlinkClick r:id="rId2"/>
              </a:rPr>
              <a:t>קישור</a:t>
            </a:r>
            <a:r>
              <a:rPr lang="he-IL" sz="3200" dirty="0"/>
              <a:t> לשאלון משוב</a:t>
            </a:r>
          </a:p>
        </p:txBody>
      </p:sp>
    </p:spTree>
    <p:extLst>
      <p:ext uri="{BB962C8B-B14F-4D97-AF65-F5344CB8AC3E}">
        <p14:creationId xmlns:p14="http://schemas.microsoft.com/office/powerpoint/2010/main" val="137424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C9E1C8-EED3-4B2E-B6E8-EF2495937642}"/>
              </a:ext>
            </a:extLst>
          </p:cNvPr>
          <p:cNvSpPr>
            <a:spLocks noGrp="1"/>
          </p:cNvSpPr>
          <p:nvPr>
            <p:ph type="title"/>
          </p:nvPr>
        </p:nvSpPr>
        <p:spPr>
          <a:xfrm>
            <a:off x="2592729" y="624110"/>
            <a:ext cx="8911883" cy="1007920"/>
          </a:xfrm>
        </p:spPr>
        <p:txBody>
          <a:bodyPr>
            <a:normAutofit/>
          </a:bodyPr>
          <a:lstStyle/>
          <a:p>
            <a:r>
              <a:rPr lang="he-IL" dirty="0"/>
              <a:t>פויה- מתמטיקאי יהודי הונגרי, 1887-1985</a:t>
            </a:r>
          </a:p>
        </p:txBody>
      </p:sp>
      <p:pic>
        <p:nvPicPr>
          <p:cNvPr id="5" name="מציין מיקום תוכן 4">
            <a:extLst>
              <a:ext uri="{FF2B5EF4-FFF2-40B4-BE49-F238E27FC236}">
                <a16:creationId xmlns:a16="http://schemas.microsoft.com/office/drawing/2014/main" id="{EEBCC2F0-4C40-4460-BDA0-098A17CD05FD}"/>
              </a:ext>
            </a:extLst>
          </p:cNvPr>
          <p:cNvPicPr>
            <a:picLocks noGrp="1" noChangeAspect="1"/>
          </p:cNvPicPr>
          <p:nvPr>
            <p:ph idx="1"/>
          </p:nvPr>
        </p:nvPicPr>
        <p:blipFill>
          <a:blip r:embed="rId2"/>
          <a:stretch>
            <a:fillRect/>
          </a:stretch>
        </p:blipFill>
        <p:spPr>
          <a:xfrm>
            <a:off x="2314937" y="1670613"/>
            <a:ext cx="7949641" cy="4667318"/>
          </a:xfrm>
        </p:spPr>
      </p:pic>
    </p:spTree>
    <p:extLst>
      <p:ext uri="{BB962C8B-B14F-4D97-AF65-F5344CB8AC3E}">
        <p14:creationId xmlns:p14="http://schemas.microsoft.com/office/powerpoint/2010/main" val="269914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4"/>
          <p:cNvPicPr preferRelativeResize="0">
            <a:picLocks noGrp="1"/>
          </p:cNvPicPr>
          <p:nvPr>
            <p:ph type="body" idx="1"/>
          </p:nvPr>
        </p:nvPicPr>
        <p:blipFill rotWithShape="1">
          <a:blip r:embed="rId3">
            <a:alphaModFix/>
          </a:blip>
          <a:srcRect/>
          <a:stretch/>
        </p:blipFill>
        <p:spPr>
          <a:xfrm>
            <a:off x="887083" y="2270410"/>
            <a:ext cx="10183688" cy="4367156"/>
          </a:xfrm>
          <a:prstGeom prst="rect">
            <a:avLst/>
          </a:prstGeom>
          <a:noFill/>
          <a:ln>
            <a:noFill/>
          </a:ln>
        </p:spPr>
      </p:pic>
      <p:sp>
        <p:nvSpPr>
          <p:cNvPr id="2" name="TextBox 1"/>
          <p:cNvSpPr txBox="1"/>
          <p:nvPr/>
        </p:nvSpPr>
        <p:spPr>
          <a:xfrm>
            <a:off x="7560128" y="740763"/>
            <a:ext cx="1983920" cy="461665"/>
          </a:xfrm>
          <a:prstGeom prst="rect">
            <a:avLst/>
          </a:prstGeom>
          <a:solidFill>
            <a:schemeClr val="bg1"/>
          </a:solidFill>
        </p:spPr>
        <p:txBody>
          <a:bodyPr wrap="square" rtlCol="1">
            <a:spAutoFit/>
          </a:bodyPr>
          <a:lstStyle/>
          <a:p>
            <a:r>
              <a:rPr lang="he-IL" sz="2400" dirty="0">
                <a:solidFill>
                  <a:schemeClr val="accent2">
                    <a:lumMod val="50000"/>
                  </a:schemeClr>
                </a:solidFill>
              </a:rPr>
              <a:t>ממפגש קודם</a:t>
            </a:r>
          </a:p>
        </p:txBody>
      </p:sp>
      <p:sp>
        <p:nvSpPr>
          <p:cNvPr id="3" name="Footer Placeholder 2"/>
          <p:cNvSpPr>
            <a:spLocks noGrp="1"/>
          </p:cNvSpPr>
          <p:nvPr>
            <p:ph type="ftr" sz="quarter" idx="11"/>
          </p:nvPr>
        </p:nvSpPr>
        <p:spPr/>
        <p:txBody>
          <a:bodyPr/>
          <a:lstStyle/>
          <a:p>
            <a:r>
              <a:rPr lang="he-IL"/>
              <a:t>מהלכי"ם - מפגש שני קרית גת</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B09F93-95D7-45B4-856A-4593CD4B799C}"/>
              </a:ext>
            </a:extLst>
          </p:cNvPr>
          <p:cNvSpPr>
            <a:spLocks noGrp="1"/>
          </p:cNvSpPr>
          <p:nvPr>
            <p:ph type="title"/>
          </p:nvPr>
        </p:nvSpPr>
        <p:spPr>
          <a:xfrm>
            <a:off x="2152650" y="365127"/>
            <a:ext cx="7975798" cy="1325563"/>
          </a:xfrm>
        </p:spPr>
        <p:txBody>
          <a:bodyPr/>
          <a:lstStyle/>
          <a:p>
            <a:pPr algn="ctr"/>
            <a:r>
              <a:rPr lang="he-IL" b="1" dirty="0">
                <a:cs typeface="+mn-cs"/>
              </a:rPr>
              <a:t>בעיית שלושת הריבועים</a:t>
            </a:r>
            <a:br>
              <a:rPr lang="he-IL" b="1" dirty="0">
                <a:cs typeface="+mn-cs"/>
              </a:rPr>
            </a:br>
            <a:r>
              <a:rPr lang="he-IL" b="1" dirty="0" err="1">
                <a:cs typeface="+mn-cs"/>
              </a:rPr>
              <a:t>עדש"ה</a:t>
            </a:r>
            <a:endParaRPr lang="he-IL" b="1" dirty="0">
              <a:cs typeface="+mn-cs"/>
            </a:endParaRPr>
          </a:p>
        </p:txBody>
      </p:sp>
      <p:sp>
        <p:nvSpPr>
          <p:cNvPr id="3" name="מציין מיקום תוכן 2">
            <a:extLst>
              <a:ext uri="{FF2B5EF4-FFF2-40B4-BE49-F238E27FC236}">
                <a16:creationId xmlns:a16="http://schemas.microsoft.com/office/drawing/2014/main" id="{846627AB-7A74-4013-ADF9-B6ABAB964038}"/>
              </a:ext>
            </a:extLst>
          </p:cNvPr>
          <p:cNvSpPr>
            <a:spLocks noGrp="1"/>
          </p:cNvSpPr>
          <p:nvPr>
            <p:ph idx="1"/>
          </p:nvPr>
        </p:nvSpPr>
        <p:spPr>
          <a:xfrm>
            <a:off x="2589212" y="2133600"/>
            <a:ext cx="8927598" cy="4232476"/>
          </a:xfrm>
        </p:spPr>
        <p:txBody>
          <a:bodyPr>
            <a:normAutofit fontScale="92500" lnSpcReduction="20000"/>
          </a:bodyPr>
          <a:lstStyle/>
          <a:p>
            <a:r>
              <a:rPr lang="he-IL" sz="3600" dirty="0"/>
              <a:t>נתונים 3 ריבועים זהים, ו-3 משולשים ישרי זווית זהים, בהם קודקוד הזווית הישרה מונח במפגש אלכסוניו של כל ריבוע.</a:t>
            </a:r>
          </a:p>
          <a:p>
            <a:r>
              <a:rPr lang="he-IL" sz="3600" dirty="0"/>
              <a:t>התלמידים מתבקשים לסדר את הצורות לפי גודל השטח המשותף לריבוע והמשולש.</a:t>
            </a:r>
          </a:p>
          <a:p>
            <a:endParaRPr lang="he-IL" sz="3600" dirty="0"/>
          </a:p>
          <a:p>
            <a:pPr algn="ctr"/>
            <a:r>
              <a:rPr lang="he-IL" sz="3600" dirty="0"/>
              <a:t>פתרון המשימות</a:t>
            </a:r>
          </a:p>
          <a:p>
            <a:pPr marL="0" indent="0">
              <a:buNone/>
            </a:pPr>
            <a:endParaRPr lang="he-IL" sz="3600" dirty="0"/>
          </a:p>
          <a:p>
            <a:pPr algn="ctr"/>
            <a:r>
              <a:rPr lang="he-IL" sz="3600" dirty="0"/>
              <a:t>אפיון המשימות</a:t>
            </a:r>
          </a:p>
        </p:txBody>
      </p:sp>
    </p:spTree>
    <p:extLst>
      <p:ext uri="{BB962C8B-B14F-4D97-AF65-F5344CB8AC3E}">
        <p14:creationId xmlns:p14="http://schemas.microsoft.com/office/powerpoint/2010/main" val="253363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1458789" y="692696"/>
            <a:ext cx="10655933" cy="5348875"/>
          </a:xfrm>
          <a:prstGeom prst="rect">
            <a:avLst/>
          </a:prstGeom>
        </p:spPr>
      </p:pic>
      <p:sp>
        <p:nvSpPr>
          <p:cNvPr id="2" name="Footer Placeholder 1"/>
          <p:cNvSpPr>
            <a:spLocks noGrp="1"/>
          </p:cNvSpPr>
          <p:nvPr>
            <p:ph type="ftr" sz="quarter" idx="11"/>
          </p:nvPr>
        </p:nvSpPr>
        <p:spPr/>
        <p:txBody>
          <a:bodyPr/>
          <a:lstStyle/>
          <a:p>
            <a:r>
              <a:rPr lang="he-IL"/>
              <a:t>מהלכי"ם - מפגש שני קרית גת</a:t>
            </a:r>
          </a:p>
        </p:txBody>
      </p:sp>
    </p:spTree>
    <p:extLst>
      <p:ext uri="{BB962C8B-B14F-4D97-AF65-F5344CB8AC3E}">
        <p14:creationId xmlns:p14="http://schemas.microsoft.com/office/powerpoint/2010/main" val="169075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80109" y="28576"/>
            <a:ext cx="7831783" cy="1071580"/>
          </a:xfrm>
        </p:spPr>
        <p:txBody>
          <a:bodyPr>
            <a:noAutofit/>
          </a:bodyPr>
          <a:lstStyle/>
          <a:p>
            <a:pPr algn="ctr"/>
            <a:r>
              <a:rPr lang="he-IL" sz="3600" b="1" dirty="0">
                <a:solidFill>
                  <a:schemeClr val="bg2">
                    <a:lumMod val="50000"/>
                  </a:schemeClr>
                </a:solidFill>
                <a:cs typeface="+mn-cs"/>
              </a:rPr>
              <a:t>מה דומה ומה שונה בין </a:t>
            </a:r>
            <a:br>
              <a:rPr lang="he-IL" sz="3600" b="1" dirty="0">
                <a:solidFill>
                  <a:schemeClr val="bg2">
                    <a:lumMod val="50000"/>
                  </a:schemeClr>
                </a:solidFill>
                <a:cs typeface="+mn-cs"/>
              </a:rPr>
            </a:br>
            <a:r>
              <a:rPr lang="he-IL" sz="3600" b="1" dirty="0">
                <a:solidFill>
                  <a:schemeClr val="bg2">
                    <a:lumMod val="50000"/>
                  </a:schemeClr>
                </a:solidFill>
                <a:cs typeface="+mn-cs"/>
              </a:rPr>
              <a:t>שתי המטלות (הריבועים והשוקולד)?</a:t>
            </a: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720693448"/>
              </p:ext>
            </p:extLst>
          </p:nvPr>
        </p:nvGraphicFramePr>
        <p:xfrm>
          <a:off x="2207569" y="1412776"/>
          <a:ext cx="7831782" cy="4480560"/>
        </p:xfrm>
        <a:graphic>
          <a:graphicData uri="http://schemas.openxmlformats.org/drawingml/2006/table">
            <a:tbl>
              <a:tblPr rtl="1" firstRow="1" bandRow="1">
                <a:tableStyleId>{5C22544A-7EE6-4342-B048-85BDC9FD1C3A}</a:tableStyleId>
              </a:tblPr>
              <a:tblGrid>
                <a:gridCol w="3915891">
                  <a:extLst>
                    <a:ext uri="{9D8B030D-6E8A-4147-A177-3AD203B41FA5}">
                      <a16:colId xmlns:a16="http://schemas.microsoft.com/office/drawing/2014/main" val="2844883022"/>
                    </a:ext>
                  </a:extLst>
                </a:gridCol>
                <a:gridCol w="3915891">
                  <a:extLst>
                    <a:ext uri="{9D8B030D-6E8A-4147-A177-3AD203B41FA5}">
                      <a16:colId xmlns:a16="http://schemas.microsoft.com/office/drawing/2014/main" val="3940269203"/>
                    </a:ext>
                  </a:extLst>
                </a:gridCol>
              </a:tblGrid>
              <a:tr h="457200">
                <a:tc>
                  <a:txBody>
                    <a:bodyPr/>
                    <a:lstStyle/>
                    <a:p>
                      <a:pPr algn="r" rtl="1"/>
                      <a:r>
                        <a:rPr lang="he-IL" sz="2400" dirty="0"/>
                        <a:t>דומה</a:t>
                      </a:r>
                    </a:p>
                  </a:txBody>
                  <a:tcPr/>
                </a:tc>
                <a:tc>
                  <a:txBody>
                    <a:bodyPr/>
                    <a:lstStyle/>
                    <a:p>
                      <a:pPr algn="r" rtl="1"/>
                      <a:r>
                        <a:rPr lang="he-IL" sz="2400" dirty="0"/>
                        <a:t>שונה</a:t>
                      </a:r>
                    </a:p>
                  </a:txBody>
                  <a:tcPr/>
                </a:tc>
                <a:extLst>
                  <a:ext uri="{0D108BD9-81ED-4DB2-BD59-A6C34878D82A}">
                    <a16:rowId xmlns:a16="http://schemas.microsoft.com/office/drawing/2014/main" val="3628911233"/>
                  </a:ext>
                </a:extLst>
              </a:tr>
              <a:tr h="457200">
                <a:tc>
                  <a:txBody>
                    <a:bodyPr/>
                    <a:lstStyle/>
                    <a:p>
                      <a:pPr algn="r" rtl="1"/>
                      <a:r>
                        <a:rPr lang="he-IL" sz="2400" dirty="0"/>
                        <a:t>ריבועים</a:t>
                      </a:r>
                    </a:p>
                  </a:txBody>
                  <a:tcPr/>
                </a:tc>
                <a:tc>
                  <a:txBody>
                    <a:bodyPr/>
                    <a:lstStyle/>
                    <a:p>
                      <a:pPr algn="r" rtl="1"/>
                      <a:r>
                        <a:rPr lang="he-IL" sz="2400" dirty="0"/>
                        <a:t>הדגש על מפגש האלכסונים, באחד נתון, ובשני צריך להגיע לזה</a:t>
                      </a:r>
                    </a:p>
                  </a:txBody>
                  <a:tcPr/>
                </a:tc>
                <a:extLst>
                  <a:ext uri="{0D108BD9-81ED-4DB2-BD59-A6C34878D82A}">
                    <a16:rowId xmlns:a16="http://schemas.microsoft.com/office/drawing/2014/main" val="683617355"/>
                  </a:ext>
                </a:extLst>
              </a:tr>
              <a:tr h="457200">
                <a:tc>
                  <a:txBody>
                    <a:bodyPr/>
                    <a:lstStyle/>
                    <a:p>
                      <a:pPr algn="r" rtl="1"/>
                      <a:r>
                        <a:rPr lang="he-IL" sz="2400" dirty="0"/>
                        <a:t>הפתרון בעצם אותו הפתרון</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t>לא יודעים מה המטרה, אולי שטחים שונים</a:t>
                      </a:r>
                      <a:br>
                        <a:rPr lang="en-US" sz="2400" dirty="0"/>
                      </a:br>
                      <a:r>
                        <a:rPr lang="he-IL" sz="2400" dirty="0"/>
                        <a:t>בריבועים יודעים שהשטח צריך להיות שווה</a:t>
                      </a:r>
                    </a:p>
                    <a:p>
                      <a:pPr algn="r" rtl="1"/>
                      <a:endParaRPr lang="he-IL" sz="2400" dirty="0"/>
                    </a:p>
                  </a:txBody>
                  <a:tcPr/>
                </a:tc>
                <a:extLst>
                  <a:ext uri="{0D108BD9-81ED-4DB2-BD59-A6C34878D82A}">
                    <a16:rowId xmlns:a16="http://schemas.microsoft.com/office/drawing/2014/main" val="3875805977"/>
                  </a:ext>
                </a:extLst>
              </a:tr>
              <a:tr h="457200">
                <a:tc>
                  <a:txBody>
                    <a:bodyPr/>
                    <a:lstStyle/>
                    <a:p>
                      <a:pPr algn="r" rtl="1"/>
                      <a:endParaRPr lang="he-IL" sz="2400"/>
                    </a:p>
                  </a:txBody>
                  <a:tcPr/>
                </a:tc>
                <a:tc>
                  <a:txBody>
                    <a:bodyPr/>
                    <a:lstStyle/>
                    <a:p>
                      <a:pPr algn="r" rtl="1"/>
                      <a:endParaRPr lang="he-IL" sz="2400" dirty="0"/>
                    </a:p>
                  </a:txBody>
                  <a:tcPr/>
                </a:tc>
                <a:extLst>
                  <a:ext uri="{0D108BD9-81ED-4DB2-BD59-A6C34878D82A}">
                    <a16:rowId xmlns:a16="http://schemas.microsoft.com/office/drawing/2014/main" val="1613562910"/>
                  </a:ext>
                </a:extLst>
              </a:tr>
              <a:tr h="457200">
                <a:tc>
                  <a:txBody>
                    <a:bodyPr/>
                    <a:lstStyle/>
                    <a:p>
                      <a:pPr algn="r" rtl="1"/>
                      <a:endParaRPr lang="he-IL" sz="2400"/>
                    </a:p>
                  </a:txBody>
                  <a:tcPr/>
                </a:tc>
                <a:tc>
                  <a:txBody>
                    <a:bodyPr/>
                    <a:lstStyle/>
                    <a:p>
                      <a:pPr algn="r" rtl="1"/>
                      <a:endParaRPr lang="he-IL" sz="2400" dirty="0"/>
                    </a:p>
                  </a:txBody>
                  <a:tcPr/>
                </a:tc>
                <a:extLst>
                  <a:ext uri="{0D108BD9-81ED-4DB2-BD59-A6C34878D82A}">
                    <a16:rowId xmlns:a16="http://schemas.microsoft.com/office/drawing/2014/main" val="864775488"/>
                  </a:ext>
                </a:extLst>
              </a:tr>
            </a:tbl>
          </a:graphicData>
        </a:graphic>
      </p:graphicFrame>
      <p:sp>
        <p:nvSpPr>
          <p:cNvPr id="5" name="כותרת 1"/>
          <p:cNvSpPr txBox="1">
            <a:spLocks/>
          </p:cNvSpPr>
          <p:nvPr/>
        </p:nvSpPr>
        <p:spPr>
          <a:xfrm>
            <a:off x="714056" y="4381170"/>
            <a:ext cx="10060269" cy="2128109"/>
          </a:xfrm>
          <a:prstGeom prst="rect">
            <a:avLst/>
          </a:prstGeom>
        </p:spPr>
        <p:txBody>
          <a:bodyPr vert="horz" lIns="91440" tIns="45720" rIns="91440" bIns="45720" rtlCol="1" anchor="ctr">
            <a:noAutofit/>
          </a:bodyPr>
          <a:lstStyle>
            <a:lvl1pPr algn="r" defTabSz="685800" rtl="1" eaLnBrk="1" latinLnBrk="0" hangingPunct="1">
              <a:lnSpc>
                <a:spcPct val="90000"/>
              </a:lnSpc>
              <a:spcBef>
                <a:spcPct val="0"/>
              </a:spcBef>
              <a:buNone/>
              <a:defRPr sz="3300" kern="1200">
                <a:solidFill>
                  <a:schemeClr val="tx1"/>
                </a:solidFill>
                <a:latin typeface="+mj-lt"/>
                <a:ea typeface="+mj-ea"/>
                <a:cs typeface="+mj-cs"/>
              </a:defRPr>
            </a:lvl1pPr>
          </a:lstStyle>
          <a:p>
            <a:pPr marL="457189" indent="-457189">
              <a:lnSpc>
                <a:spcPct val="150000"/>
              </a:lnSpc>
              <a:buFont typeface="Wingdings" panose="05000000000000000000" pitchFamily="2" charset="2"/>
              <a:buChar char="ü"/>
            </a:pPr>
            <a:endParaRPr lang="he-IL" sz="3200" b="1" dirty="0">
              <a:solidFill>
                <a:schemeClr val="accent2">
                  <a:lumMod val="50000"/>
                </a:schemeClr>
              </a:solidFill>
              <a:cs typeface="+mn-cs"/>
            </a:endParaRPr>
          </a:p>
          <a:p>
            <a:pPr marL="457189" indent="-457189">
              <a:lnSpc>
                <a:spcPct val="150000"/>
              </a:lnSpc>
              <a:buFont typeface="Wingdings" panose="05000000000000000000" pitchFamily="2" charset="2"/>
              <a:buChar char="ü"/>
            </a:pPr>
            <a:r>
              <a:rPr lang="he-IL" sz="3200" b="1" dirty="0">
                <a:solidFill>
                  <a:schemeClr val="accent2">
                    <a:lumMod val="50000"/>
                  </a:schemeClr>
                </a:solidFill>
                <a:cs typeface="+mn-cs"/>
              </a:rPr>
              <a:t>מה המשמעות  של סדר המטלות?</a:t>
            </a:r>
          </a:p>
          <a:p>
            <a:pPr marL="457189" indent="-457189">
              <a:lnSpc>
                <a:spcPct val="150000"/>
              </a:lnSpc>
              <a:buFont typeface="Wingdings" panose="05000000000000000000" pitchFamily="2" charset="2"/>
              <a:buChar char="ü"/>
            </a:pPr>
            <a:r>
              <a:rPr lang="he-IL" sz="3200" b="1" dirty="0">
                <a:solidFill>
                  <a:schemeClr val="accent2">
                    <a:lumMod val="50000"/>
                  </a:schemeClr>
                </a:solidFill>
                <a:cs typeface="+mn-cs"/>
              </a:rPr>
              <a:t>באיזו כיתה ולאיזו מטרה הייתם לוקחים את המשימות, ובאיזה אופן?</a:t>
            </a:r>
          </a:p>
          <a:p>
            <a:pPr marL="457189" indent="-457189">
              <a:lnSpc>
                <a:spcPct val="150000"/>
              </a:lnSpc>
              <a:buFont typeface="Wingdings" panose="05000000000000000000" pitchFamily="2" charset="2"/>
              <a:buChar char="ü"/>
            </a:pPr>
            <a:endParaRPr lang="he-IL" sz="3200" b="1" dirty="0">
              <a:solidFill>
                <a:schemeClr val="accent2">
                  <a:lumMod val="50000"/>
                </a:schemeClr>
              </a:solidFill>
              <a:cs typeface="+mn-cs"/>
            </a:endParaRPr>
          </a:p>
        </p:txBody>
      </p:sp>
      <p:sp>
        <p:nvSpPr>
          <p:cNvPr id="3" name="TextBox 2"/>
          <p:cNvSpPr txBox="1"/>
          <p:nvPr/>
        </p:nvSpPr>
        <p:spPr>
          <a:xfrm>
            <a:off x="2063552" y="4437113"/>
            <a:ext cx="7776864" cy="307777"/>
          </a:xfrm>
          <a:prstGeom prst="rect">
            <a:avLst/>
          </a:prstGeom>
          <a:noFill/>
        </p:spPr>
        <p:txBody>
          <a:bodyPr wrap="square" rtlCol="1">
            <a:spAutoFit/>
          </a:bodyPr>
          <a:lstStyle/>
          <a:p>
            <a:pPr marL="342891" indent="-342891">
              <a:buFont typeface="Arial" panose="020B0604020202020204" pitchFamily="34" charset="0"/>
              <a:buChar char="•"/>
            </a:pPr>
            <a:endParaRPr lang="he-IL" sz="1400" dirty="0"/>
          </a:p>
        </p:txBody>
      </p:sp>
      <p:sp>
        <p:nvSpPr>
          <p:cNvPr id="6" name="Footer Placeholder 5"/>
          <p:cNvSpPr>
            <a:spLocks noGrp="1"/>
          </p:cNvSpPr>
          <p:nvPr>
            <p:ph type="ftr" sz="quarter" idx="11"/>
          </p:nvPr>
        </p:nvSpPr>
        <p:spPr/>
        <p:txBody>
          <a:bodyPr/>
          <a:lstStyle/>
          <a:p>
            <a:r>
              <a:rPr lang="he-IL"/>
              <a:t>מהלכי"ם - מפגש שני קרית גת</a:t>
            </a:r>
          </a:p>
        </p:txBody>
      </p:sp>
    </p:spTree>
    <p:extLst>
      <p:ext uri="{BB962C8B-B14F-4D97-AF65-F5344CB8AC3E}">
        <p14:creationId xmlns:p14="http://schemas.microsoft.com/office/powerpoint/2010/main" val="417385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6" name="Google Shape;786;p17"/>
          <p:cNvSpPr/>
          <p:nvPr/>
        </p:nvSpPr>
        <p:spPr>
          <a:xfrm>
            <a:off x="559046" y="533305"/>
            <a:ext cx="501324" cy="46303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lt2"/>
          </a:solidFill>
          <a:ln>
            <a:noFill/>
          </a:ln>
        </p:spPr>
        <p:txBody>
          <a:bodyPr spcFirstLastPara="1" wrap="square" lIns="121900" tIns="121900" rIns="121900" bIns="121900" anchor="ctr" anchorCtr="0">
            <a:noAutofit/>
          </a:bodyPr>
          <a:lstStyle/>
          <a:p>
            <a:pPr algn="l" rtl="0"/>
            <a:endParaRPr sz="2400"/>
          </a:p>
        </p:txBody>
      </p:sp>
      <p:pic>
        <p:nvPicPr>
          <p:cNvPr id="5" name="תמונה 4">
            <a:extLst>
              <a:ext uri="{FF2B5EF4-FFF2-40B4-BE49-F238E27FC236}">
                <a16:creationId xmlns:a16="http://schemas.microsoft.com/office/drawing/2014/main" id="{C8B75F7F-3A05-4622-A5DC-C4072A72F00C}"/>
              </a:ext>
            </a:extLst>
          </p:cNvPr>
          <p:cNvPicPr>
            <a:picLocks noChangeAspect="1"/>
          </p:cNvPicPr>
          <p:nvPr/>
        </p:nvPicPr>
        <p:blipFill>
          <a:blip r:embed="rId3"/>
          <a:stretch>
            <a:fillRect/>
          </a:stretch>
        </p:blipFill>
        <p:spPr>
          <a:xfrm>
            <a:off x="1052982" y="615950"/>
            <a:ext cx="10834217" cy="526267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דיו 1">
                <a:extLst>
                  <a:ext uri="{FF2B5EF4-FFF2-40B4-BE49-F238E27FC236}">
                    <a16:creationId xmlns:a16="http://schemas.microsoft.com/office/drawing/2014/main" id="{858B8ED8-C3AB-2DFC-2261-3CF01BEAA637}"/>
                  </a:ext>
                </a:extLst>
              </p14:cNvPr>
              <p14:cNvContentPartPr/>
              <p14:nvPr/>
            </p14:nvContentPartPr>
            <p14:xfrm>
              <a:off x="7500045" y="5583902"/>
              <a:ext cx="816480" cy="26640"/>
            </p14:xfrm>
          </p:contentPart>
        </mc:Choice>
        <mc:Fallback xmlns="">
          <p:pic>
            <p:nvPicPr>
              <p:cNvPr id="2" name="דיו 1">
                <a:extLst>
                  <a:ext uri="{FF2B5EF4-FFF2-40B4-BE49-F238E27FC236}">
                    <a16:creationId xmlns:a16="http://schemas.microsoft.com/office/drawing/2014/main" id="{858B8ED8-C3AB-2DFC-2261-3CF01BEAA637}"/>
                  </a:ext>
                </a:extLst>
              </p:cNvPr>
              <p:cNvPicPr/>
              <p:nvPr/>
            </p:nvPicPr>
            <p:blipFill>
              <a:blip r:embed="rId5"/>
              <a:stretch>
                <a:fillRect/>
              </a:stretch>
            </p:blipFill>
            <p:spPr>
              <a:xfrm>
                <a:off x="7437045" y="5521262"/>
                <a:ext cx="942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דיו 2">
                <a:extLst>
                  <a:ext uri="{FF2B5EF4-FFF2-40B4-BE49-F238E27FC236}">
                    <a16:creationId xmlns:a16="http://schemas.microsoft.com/office/drawing/2014/main" id="{B0E0F262-E25F-42AD-8176-B3140270CED6}"/>
                  </a:ext>
                </a:extLst>
              </p14:cNvPr>
              <p14:cNvContentPartPr/>
              <p14:nvPr/>
            </p14:nvContentPartPr>
            <p14:xfrm>
              <a:off x="8340645" y="5669222"/>
              <a:ext cx="360" cy="14760"/>
            </p14:xfrm>
          </p:contentPart>
        </mc:Choice>
        <mc:Fallback xmlns="">
          <p:pic>
            <p:nvPicPr>
              <p:cNvPr id="3" name="דיו 2">
                <a:extLst>
                  <a:ext uri="{FF2B5EF4-FFF2-40B4-BE49-F238E27FC236}">
                    <a16:creationId xmlns:a16="http://schemas.microsoft.com/office/drawing/2014/main" id="{B0E0F262-E25F-42AD-8176-B3140270CED6}"/>
                  </a:ext>
                </a:extLst>
              </p:cNvPr>
              <p:cNvPicPr/>
              <p:nvPr/>
            </p:nvPicPr>
            <p:blipFill>
              <a:blip r:embed="rId7"/>
              <a:stretch>
                <a:fillRect/>
              </a:stretch>
            </p:blipFill>
            <p:spPr>
              <a:xfrm>
                <a:off x="8277645" y="5606222"/>
                <a:ext cx="126000" cy="140400"/>
              </a:xfrm>
              <a:prstGeom prst="rect">
                <a:avLst/>
              </a:prstGeom>
            </p:spPr>
          </p:pic>
        </mc:Fallback>
      </mc:AlternateContent>
    </p:spTree>
    <p:extLst>
      <p:ext uri="{BB962C8B-B14F-4D97-AF65-F5344CB8AC3E}">
        <p14:creationId xmlns:p14="http://schemas.microsoft.com/office/powerpoint/2010/main" val="155626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F7277D3-9828-44EB-87B3-35D9852A0600}"/>
              </a:ext>
            </a:extLst>
          </p:cNvPr>
          <p:cNvSpPr>
            <a:spLocks noGrp="1"/>
          </p:cNvSpPr>
          <p:nvPr>
            <p:ph type="title"/>
          </p:nvPr>
        </p:nvSpPr>
        <p:spPr/>
        <p:txBody>
          <a:bodyPr/>
          <a:lstStyle/>
          <a:p>
            <a:pPr algn="ctr"/>
            <a:r>
              <a:rPr lang="he-IL" b="1" dirty="0">
                <a:cs typeface="+mn-cs"/>
              </a:rPr>
              <a:t>בעיית שלושת הריבועים</a:t>
            </a:r>
          </a:p>
        </p:txBody>
      </p:sp>
      <p:sp>
        <p:nvSpPr>
          <p:cNvPr id="3" name="מציין מיקום תוכן 2">
            <a:extLst>
              <a:ext uri="{FF2B5EF4-FFF2-40B4-BE49-F238E27FC236}">
                <a16:creationId xmlns:a16="http://schemas.microsoft.com/office/drawing/2014/main" id="{762041D2-6634-40B0-8F44-942E4E876408}"/>
              </a:ext>
            </a:extLst>
          </p:cNvPr>
          <p:cNvSpPr>
            <a:spLocks noGrp="1"/>
          </p:cNvSpPr>
          <p:nvPr>
            <p:ph idx="1"/>
          </p:nvPr>
        </p:nvSpPr>
        <p:spPr/>
        <p:txBody>
          <a:bodyPr>
            <a:normAutofit/>
          </a:bodyPr>
          <a:lstStyle/>
          <a:p>
            <a:r>
              <a:rPr lang="he-IL" dirty="0"/>
              <a:t>הבעיה עוסקת בשטח שנתחם בתוך ריבוע בין השוקיים של זווית ישרה אשר קודקודה מונח במרכז הריבוע. המטרות קשורות לעיסוק בגאומטריה של מרובעים, בעיקר ריבוע, בחפיפת משולשים וחישובי שטח שתלמידי כיתה ח', ט' אמורים לדעת. </a:t>
            </a:r>
          </a:p>
          <a:p>
            <a:r>
              <a:rPr lang="he-IL" dirty="0"/>
              <a:t>מתוך בניית המצבים ניתן לזהות משולשים ישרי זווית חופפים, שמתקבלים ע"י סיבוב. </a:t>
            </a:r>
            <a:r>
              <a:rPr lang="he-IL" dirty="0" err="1"/>
              <a:t>היישומון</a:t>
            </a:r>
            <a:r>
              <a:rPr lang="he-IL" dirty="0"/>
              <a:t> ממחיש זאת ממש. השטח שנגרע בצד אחד ע"י הסיבוב, מתווסף בצד השני. לכן כל שלושת השטחים שווים.</a:t>
            </a:r>
          </a:p>
        </p:txBody>
      </p:sp>
    </p:spTree>
    <p:extLst>
      <p:ext uri="{BB962C8B-B14F-4D97-AF65-F5344CB8AC3E}">
        <p14:creationId xmlns:p14="http://schemas.microsoft.com/office/powerpoint/2010/main" val="263567533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630</Words>
  <Application>Microsoft Office PowerPoint</Application>
  <PresentationFormat>מסך רחב</PresentationFormat>
  <Paragraphs>58</Paragraphs>
  <Slides>20</Slides>
  <Notes>2</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20</vt:i4>
      </vt:variant>
    </vt:vector>
  </HeadingPairs>
  <TitlesOfParts>
    <vt:vector size="25" baseType="lpstr">
      <vt:lpstr>Arial</vt:lpstr>
      <vt:lpstr>Calibri</vt:lpstr>
      <vt:lpstr>Calibri Light</vt:lpstr>
      <vt:lpstr>Wingdings</vt:lpstr>
      <vt:lpstr>ערכת נושא Office</vt:lpstr>
      <vt:lpstr>   קהילת מהלכי"ם מעלים את הרף לכיתות מתמטיקה קהילת מורי מתמטיקה בדרכא</vt:lpstr>
      <vt:lpstr>מפגש שלישי קהילת דרכא</vt:lpstr>
      <vt:lpstr>פויה- מתמטיקאי יהודי הונגרי, 1887-1985</vt:lpstr>
      <vt:lpstr>מצגת של PowerPoint‏</vt:lpstr>
      <vt:lpstr>בעיית שלושת הריבועים עדש"ה</vt:lpstr>
      <vt:lpstr>מצגת של PowerPoint‏</vt:lpstr>
      <vt:lpstr>מה דומה ומה שונה בין  שתי המטלות (הריבועים והשוקולד)?</vt:lpstr>
      <vt:lpstr>מצגת של PowerPoint‏</vt:lpstr>
      <vt:lpstr>בעיית שלושת הריבועים</vt:lpstr>
      <vt:lpstr>המשך ניתוח- שלושת הריבועים</vt:lpstr>
      <vt:lpstr>ישומון ריבוע</vt:lpstr>
      <vt:lpstr>שלושת הריבועים וסימטריה</vt:lpstr>
      <vt:lpstr>שלושת הריבועים וסיבוב</vt:lpstr>
      <vt:lpstr>מטרות</vt:lpstr>
      <vt:lpstr>המאגר  https://mashal.weizmann.ac.il/mod/page/view.php?id=557 טופס דיווח על הפעלה של בעיה   קורס: קהילת מהלכים קבוצה א ברשת דרכא - תשפ"ג (weizmann.ac.il)   </vt:lpstr>
      <vt:lpstr>בעיית תיקון ציון</vt:lpstr>
      <vt:lpstr>4 ההצעות</vt:lpstr>
      <vt:lpstr>עיון בתיקון...</vt:lpstr>
      <vt:lpstr>פתרונות ורעיונות מרכזיים בבעיה</vt:lpstr>
      <vt:lpstr>משוב</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מפגש שלישי קהילת דרכא</dc:title>
  <dc:creator>Yonah Amir</dc:creator>
  <cp:lastModifiedBy>esther gruenhut</cp:lastModifiedBy>
  <cp:revision>37</cp:revision>
  <dcterms:created xsi:type="dcterms:W3CDTF">2023-02-07T08:26:29Z</dcterms:created>
  <dcterms:modified xsi:type="dcterms:W3CDTF">2023-02-20T19:44:07Z</dcterms:modified>
</cp:coreProperties>
</file>