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notesMasterIdLst>
    <p:notesMasterId r:id="rId15"/>
  </p:notesMasterIdLst>
  <p:sldIdLst>
    <p:sldId id="256" r:id="rId2"/>
    <p:sldId id="395" r:id="rId3"/>
    <p:sldId id="400" r:id="rId4"/>
    <p:sldId id="390" r:id="rId5"/>
    <p:sldId id="387" r:id="rId6"/>
    <p:sldId id="396" r:id="rId7"/>
    <p:sldId id="391" r:id="rId8"/>
    <p:sldId id="397" r:id="rId9"/>
    <p:sldId id="393" r:id="rId10"/>
    <p:sldId id="398" r:id="rId11"/>
    <p:sldId id="392" r:id="rId12"/>
    <p:sldId id="399" r:id="rId13"/>
    <p:sldId id="3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591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 algn="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r" rtl="1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algn="r" rtl="1">
              <a:defRPr sz="32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r" rtl="1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 rtl="1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SFKphL9ozDd1vkzPIfAFBQXf0l00kTVnM2p_pHCV8Ug/edit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rC31fMWSbTm6Atvn45QUzh2MDflS9EVQZ5NXwonBKI/edit?usp=sha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sarelteach/ovkyryh6oxt5dku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oman-opening-his-arms-wide-in-the-seashore-feast-gratitude-wallpaper-maxp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wkdapx2q" TargetMode="External"/><Relationship Id="rId2" Type="http://schemas.openxmlformats.org/officeDocument/2006/relationships/hyperlink" Target="https://docs.google.com/document/d/1XwLnUxQNKs2sLUVewDzXZ0VFivDCHUdIKwz4xa7tU_0/edit#heading=h.2et92p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document/d/1p2NO-oz1bkHo9vM5C9Wth2o0tzodmfkpBaK6huexjCs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clapperboard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nish-pastry-sweet-danish-specialty-86628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toddler-running-107308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rC31fMWSbTm6Atvn45QUzh2MDflS9EVQZ5NXwonBKI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04" y="706057"/>
            <a:ext cx="8704162" cy="3596758"/>
          </a:xfrm>
        </p:spPr>
        <p:txBody>
          <a:bodyPr anchor="ctr">
            <a:normAutofit/>
          </a:bodyPr>
          <a:lstStyle/>
          <a:p>
            <a:pPr algn="ctr"/>
            <a:br>
              <a:rPr lang="he-IL" sz="4900" dirty="0"/>
            </a:br>
            <a:r>
              <a:rPr lang="he-IL" sz="4900" dirty="0"/>
              <a:t>קהילת </a:t>
            </a:r>
            <a:r>
              <a:rPr lang="he-IL" sz="4900" dirty="0" err="1"/>
              <a:t>מהלכי"ם</a:t>
            </a:r>
            <a:r>
              <a:rPr lang="he-IL" sz="4900" dirty="0"/>
              <a:t> ארצית</a:t>
            </a:r>
            <a:br>
              <a:rPr lang="en-US" sz="3600" dirty="0"/>
            </a:br>
            <a:r>
              <a:rPr lang="he-IL" sz="2400" dirty="0"/>
              <a:t>מעלים את הרף לכיתות מתמטיקה</a:t>
            </a:r>
            <a:br>
              <a:rPr lang="he-IL" sz="2400" dirty="0"/>
            </a:br>
            <a:r>
              <a:rPr lang="he-IL" sz="2400" dirty="0"/>
              <a:t>תשפ"ב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D003-8E2A-4782-99E8-5F76293C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043" y="4587213"/>
            <a:ext cx="7830683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2600" i="1" dirty="0">
                <a:solidFill>
                  <a:schemeClr val="tx1"/>
                </a:solidFill>
              </a:rPr>
              <a:t>מפגש שני: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he-IL" sz="2600" i="1" dirty="0">
                <a:solidFill>
                  <a:schemeClr val="tx1"/>
                </a:solidFill>
              </a:rPr>
              <a:t>16.11.2021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אורלי גוטליב   שראל אייבר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0A7EDA-3555-44B2-8A27-5C82094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31" y="706058"/>
            <a:ext cx="6510759" cy="115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1" y="862494"/>
            <a:ext cx="1625154" cy="8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המדריך למורה – קווים לדמותו </a:t>
            </a:r>
            <a:r>
              <a:rPr lang="he-IL" sz="3200" dirty="0"/>
              <a:t>(המשך...)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 </a:t>
            </a:r>
          </a:p>
          <a:p>
            <a:r>
              <a:rPr lang="he-IL" dirty="0"/>
              <a:t>חזרה לאותם זוגות</a:t>
            </a:r>
          </a:p>
          <a:p>
            <a:r>
              <a:rPr lang="he-IL" dirty="0"/>
              <a:t>קראו שוב, והפעם לעומק, את "הוראות ההפעלה" במדריך למורה (ע' 4 במדריך)</a:t>
            </a:r>
          </a:p>
          <a:p>
            <a:r>
              <a:rPr lang="he-IL" dirty="0"/>
              <a:t>הבעיה מומלצת במדריך למורה לכיתה ט'. בחרו אתם כזוג כיתה ורמה שהייתם רוצים להפעיל בה את הבעיה</a:t>
            </a:r>
          </a:p>
          <a:p>
            <a:r>
              <a:rPr lang="he-IL" dirty="0"/>
              <a:t>שתפו בקובץ השיתופי את מחשבותיכם לגבי אילו החלטות דידקטיות הייתם מאמצים ו/או מוסיפים לגבי העברת הבעיה בכיתה וברמה שבחרתם</a:t>
            </a:r>
          </a:p>
          <a:p>
            <a:r>
              <a:rPr lang="he-IL" dirty="0"/>
              <a:t>זמן למשימה:</a:t>
            </a:r>
            <a:r>
              <a:rPr lang="en-US" dirty="0"/>
              <a:t> </a:t>
            </a:r>
            <a:r>
              <a:rPr lang="he-IL" dirty="0"/>
              <a:t>10 דקות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FA304-089A-4FC8-B79B-EE0DE958B36F}"/>
              </a:ext>
            </a:extLst>
          </p:cNvPr>
          <p:cNvSpPr txBox="1"/>
          <p:nvPr/>
        </p:nvSpPr>
        <p:spPr>
          <a:xfrm>
            <a:off x="4793565" y="6188333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u="sng" dirty="0">
                <a:hlinkClick r:id="rId2"/>
              </a:rPr>
              <a:t>קישור למסמך תוצרים משותפים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7506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שיתוף בזוגות ודיון במליאה</a:t>
            </a:r>
            <a:br>
              <a:rPr lang="he-IL" dirty="0"/>
            </a:br>
            <a:endParaRPr lang="he-IL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3D38C-071A-4348-9B00-FD33E0C1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89" y="2266116"/>
            <a:ext cx="8915400" cy="3777622"/>
          </a:xfrm>
        </p:spPr>
        <p:txBody>
          <a:bodyPr>
            <a:normAutofit/>
          </a:bodyPr>
          <a:lstStyle/>
          <a:p>
            <a:r>
              <a:rPr lang="he-IL" dirty="0"/>
              <a:t>מהן ההחלטות הדידקטיות שבחרתם לקחת להפעלה בכיתות וברמות שבחרתם?</a:t>
            </a:r>
          </a:p>
          <a:p>
            <a:r>
              <a:rPr lang="he-IL" dirty="0"/>
              <a:t>מהם השיקולים שהובילו לבחירות אלו? 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76D67-C8E6-4A64-ADBC-B136A6D6EF1C}"/>
              </a:ext>
            </a:extLst>
          </p:cNvPr>
          <p:cNvSpPr txBox="1"/>
          <p:nvPr/>
        </p:nvSpPr>
        <p:spPr>
          <a:xfrm>
            <a:off x="5406268" y="144333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u="sng" dirty="0">
                <a:solidFill>
                  <a:schemeClr val="accent2"/>
                </a:solidFill>
                <a:hlinkClick r:id="rId2"/>
              </a:rPr>
              <a:t>קישור למדריך למורה</a:t>
            </a:r>
            <a:endParaRPr lang="en-I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/>
              <a:t>מבט לעתיד: מפגשים א-סינכרוניים והפעלות בכיתות</a:t>
            </a:r>
            <a:br>
              <a:rPr lang="he-IL" dirty="0"/>
            </a:br>
            <a:endParaRPr lang="he-IL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3D38C-071A-4348-9B00-FD33E0C1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89" y="2266116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he-IL" dirty="0"/>
              <a:t>בכל משימה א-סינכרונית תפעילו בעיה באחת הכיתות שאתם מלמדים</a:t>
            </a:r>
          </a:p>
          <a:p>
            <a:r>
              <a:rPr lang="he-IL" dirty="0"/>
              <a:t>אחרי ההפעלה תתבקשו לשתף את חווייתכם בטופס שיתוף של ההפעלה</a:t>
            </a:r>
          </a:p>
          <a:p>
            <a:r>
              <a:rPr lang="he-IL" dirty="0"/>
              <a:t>במפגש הסינכרוני שאחרי ההפעלה נשתף את ההפעלות שלכם</a:t>
            </a:r>
          </a:p>
          <a:p>
            <a:r>
              <a:rPr lang="he-IL" dirty="0"/>
              <a:t>ההפעלה בכיתה והשיתוף בטופס הדיגיטלי ייחשבו למפגש א-סינכרוני (בן 4 שעות) כחלק מחובות ההשתלמות</a:t>
            </a:r>
          </a:p>
          <a:p>
            <a:r>
              <a:rPr lang="he-IL" dirty="0"/>
              <a:t>יותר פירוט במפגש הבא...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0468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סיכום:</a:t>
            </a:r>
            <a:br>
              <a:rPr lang="he-IL" dirty="0"/>
            </a:br>
            <a:r>
              <a:rPr lang="he-IL" sz="3100" dirty="0"/>
              <a:t>עם מה אני יוצאת מהמפגש?</a:t>
            </a: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627" y="2133600"/>
            <a:ext cx="9490282" cy="410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 קישור </a:t>
            </a:r>
            <a:r>
              <a:rPr lang="he-IL" dirty="0" err="1"/>
              <a:t>לפדלט</a:t>
            </a:r>
            <a:r>
              <a:rPr lang="he-IL" dirty="0"/>
              <a:t>: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https://padlet.com/sarelteach/ovkyryh6oxt5dkuh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58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רגע של שיתוף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e-IL" dirty="0"/>
              <a:t>אז לשאלה שהובטחה (ניתן להתייחס לסעיף אחד או יותר):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מאז המפגש הקודם ובעקבותיו/בהשראתו:</a:t>
            </a:r>
          </a:p>
          <a:p>
            <a:pPr marL="0" indent="0">
              <a:buNone/>
            </a:pPr>
            <a:endParaRPr lang="he-IL" sz="800" dirty="0"/>
          </a:p>
          <a:p>
            <a:r>
              <a:rPr lang="he-IL" dirty="0"/>
              <a:t>האם יצא לנו לחשוב על פתרון בעיות?</a:t>
            </a:r>
            <a:r>
              <a:rPr lang="en-US" dirty="0"/>
              <a:t> </a:t>
            </a:r>
            <a:r>
              <a:rPr lang="he-IL" dirty="0"/>
              <a:t>אם כן אז מה חשבנו?</a:t>
            </a:r>
          </a:p>
          <a:p>
            <a:r>
              <a:rPr lang="he-IL" dirty="0"/>
              <a:t>האם משהו בהוראה שלי השתנה (אפילו בטיפ-טיפה)?</a:t>
            </a:r>
          </a:p>
          <a:p>
            <a:r>
              <a:rPr lang="he-IL" dirty="0"/>
              <a:t>האם הפעלתי בעיה באחת (או יותר) מהכיתות שלי?</a:t>
            </a:r>
            <a:r>
              <a:rPr lang="en-US" dirty="0"/>
              <a:t> </a:t>
            </a:r>
            <a:endParaRPr lang="he-IL" dirty="0"/>
          </a:p>
          <a:p>
            <a:pPr marL="0" indent="357188">
              <a:buNone/>
            </a:pPr>
            <a:r>
              <a:rPr lang="he-IL" dirty="0"/>
              <a:t>האם את "ציון לחיים"?</a:t>
            </a:r>
            <a:r>
              <a:rPr lang="en-US" dirty="0"/>
              <a:t> </a:t>
            </a:r>
            <a:r>
              <a:rPr lang="he-IL" dirty="0"/>
              <a:t>האם בעיה אחרת מחומר הלימוד (או שלא)?</a:t>
            </a:r>
          </a:p>
          <a:p>
            <a:r>
              <a:rPr lang="he-IL" dirty="0"/>
              <a:t> משהו שעלה לי שאולי יהיה לקהילה מעניין לשמוע?</a:t>
            </a:r>
          </a:p>
        </p:txBody>
      </p:sp>
    </p:spTree>
    <p:extLst>
      <p:ext uri="{BB962C8B-B14F-4D97-AF65-F5344CB8AC3E}">
        <p14:creationId xmlns:p14="http://schemas.microsoft.com/office/powerpoint/2010/main" val="17481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תודה לאנה!</a:t>
            </a:r>
            <a:br>
              <a:rPr lang="he-IL" sz="4800" b="1" i="1" dirty="0"/>
            </a:b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2874CB29-EA67-45CB-88D7-B5A312A5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1828" y="1810928"/>
            <a:ext cx="6187247" cy="41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236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חדשה: משפחת פרבולות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3"/>
              </a:rPr>
              <a:t>קישור </a:t>
            </a:r>
            <a:r>
              <a:rPr lang="he-IL" sz="2800" dirty="0" err="1">
                <a:solidFill>
                  <a:srgbClr val="000000"/>
                </a:solidFill>
                <a:latin typeface="Calibri"/>
                <a:ea typeface="Calibri"/>
                <a:cs typeface="Arial"/>
                <a:hlinkClick r:id="rId3"/>
              </a:rPr>
              <a:t>ליישומון</a:t>
            </a:r>
            <a:endParaRPr lang="he-IL" sz="2800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216812"/>
            <a:ext cx="8915400" cy="1538068"/>
          </a:xfrm>
        </p:spPr>
        <p:txBody>
          <a:bodyPr/>
          <a:lstStyle/>
          <a:p>
            <a:r>
              <a:rPr lang="he-IL" dirty="0"/>
              <a:t> פתרון הבעיה בזוגות (עד 20 ד')</a:t>
            </a:r>
          </a:p>
          <a:p>
            <a:r>
              <a:rPr lang="he-IL" dirty="0"/>
              <a:t> דיון במליאה על ההיבטים המתמטיים (20 ד')</a:t>
            </a:r>
          </a:p>
        </p:txBody>
      </p:sp>
    </p:spTree>
    <p:extLst>
      <p:ext uri="{BB962C8B-B14F-4D97-AF65-F5344CB8AC3E}">
        <p14:creationId xmlns:p14="http://schemas.microsoft.com/office/powerpoint/2010/main" val="229459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30828" y="331672"/>
                <a:ext cx="9878786" cy="4293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he-IL" sz="2800" b="1" dirty="0">
                    <a:solidFill>
                      <a:srgbClr val="365F91"/>
                    </a:solidFill>
                    <a:latin typeface="Arial"/>
                    <a:cs typeface="Arial"/>
                  </a:rPr>
                  <a:t>בעיה שניה: משפחת פרבולות</a:t>
                </a:r>
                <a:endParaRPr lang="en-US" sz="2800" b="1" dirty="0">
                  <a:solidFill>
                    <a:srgbClr val="365F91"/>
                  </a:solidFill>
                  <a:latin typeface="Arial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0"/>
                  </a:spcAft>
                </a:pPr>
                <a:endParaRPr lang="he-IL" sz="1200" b="1" dirty="0">
                  <a:solidFill>
                    <a:srgbClr val="365F91"/>
                  </a:solidFill>
                  <a:latin typeface="Arial"/>
                  <a:cs typeface="Arial"/>
                </a:endParaRPr>
              </a:p>
              <a:p>
                <a:pPr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נתונה משפחת פרבולות: </a:t>
                </a:r>
                <a14:m>
                  <m:oMath xmlns:m="http://schemas.openxmlformats.org/officeDocument/2006/math"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he-I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כאשר </a:t>
                </a:r>
                <a14:m>
                  <m:oMath xmlns:m="http://schemas.openxmlformats.org/officeDocument/2006/math"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הינו פרמטר שיכול לקבל כל ערך.</a:t>
                </a:r>
              </a:p>
              <a:p>
                <a:pPr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מסתבר שלא כל נקודות המישור יכולות להיות קודקוד של פרבולה מהמשפחה הנ"ל. שינוי פרמטר</a:t>
                </a:r>
                <a14:m>
                  <m:oMath xmlns:m="http://schemas.openxmlformats.org/officeDocument/2006/math"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יזיז את הקודקוד לאורך קו עקום. נסו ושערו: מה המשוואה של הקו הזה? האם תוכלו להוכיח זאת?</a:t>
                </a:r>
              </a:p>
              <a:p>
                <a:pPr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he-IL" dirty="0"/>
              </a:p>
              <a:p>
                <a:pPr marL="342900" indent="-342900"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נבחר ערך שרירותי כלשהו עבור הפרמטר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ונתבונן בפרבולה שמתקבלת לאחר הצבת הערך. כמה נקודות חיתוך יש לה עם העקום שמצאתם בסעיף הקודם? האם תשובתכם תלויה בערך של הפרמטר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? נמקו את תשובתכם. 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28" y="331672"/>
                <a:ext cx="9878786" cy="4293611"/>
              </a:xfrm>
              <a:prstGeom prst="rect">
                <a:avLst/>
              </a:prstGeom>
              <a:blipFill>
                <a:blip r:embed="rId2"/>
                <a:stretch>
                  <a:fillRect l="-802" r="-1235" b="-11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23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 זו בעיה?  </a:t>
            </a:r>
            <a:r>
              <a:rPr lang="en-US" sz="3600" b="1" i="1" dirty="0"/>
              <a:t>Take #1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dirty="0"/>
              <a:t>לאור ההתנסויות שלנו עד כה עם שתי בעיות: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מה לדעתכם הופך בעיה לבעיה (בשונה מתרגיל או שאלה אחרת)?</a:t>
            </a:r>
          </a:p>
          <a:p>
            <a:pPr marL="0" indent="0">
              <a:buNone/>
            </a:pPr>
            <a:endParaRPr lang="he-IL" sz="800" dirty="0"/>
          </a:p>
          <a:p>
            <a:r>
              <a:rPr lang="he-IL" dirty="0"/>
              <a:t>ניתן להתחיל מלחשוב על הבעיות הספציפיות שהכרנו (ציון לחיים, משפחת פרבולות) </a:t>
            </a:r>
          </a:p>
          <a:p>
            <a:r>
              <a:rPr lang="he-IL" dirty="0"/>
              <a:t>ולהמשיך עם מחשבות ותובנות שצצו לכם מאז המפגש הראשון</a:t>
            </a:r>
          </a:p>
          <a:p>
            <a:r>
              <a:rPr lang="he-IL" dirty="0"/>
              <a:t>ואז לנסות </a:t>
            </a:r>
            <a:r>
              <a:rPr lang="he-IL"/>
              <a:t>להכליל למאפיינים של בעיה </a:t>
            </a:r>
            <a:r>
              <a:rPr lang="he-IL" dirty="0"/>
              <a:t>באופן כללי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חשוב מאוד! מומלץ לשחרר את </a:t>
            </a:r>
            <a:r>
              <a:rPr lang="he-IL" dirty="0" err="1"/>
              <a:t>הנסיון</a:t>
            </a:r>
            <a:r>
              <a:rPr lang="he-IL" dirty="0"/>
              <a:t> (העקר) להגיע להגדרה "מושלמת". זהו תהליך חשיבה הדרגתי, שגם אנחנו (אורלי, שראל ושאר צוות </a:t>
            </a:r>
            <a:r>
              <a:rPr lang="he-IL" dirty="0" err="1"/>
              <a:t>מהלכי"ם</a:t>
            </a:r>
            <a:r>
              <a:rPr lang="he-IL" dirty="0"/>
              <a:t>) חושבים עליו גם מחוץ למפגשי הקהילה.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אנא כתבו את מחשבותיכם (אפויות יותר או פחות) </a:t>
            </a:r>
            <a:r>
              <a:rPr lang="he-IL" dirty="0">
                <a:hlinkClick r:id="rId2"/>
              </a:rPr>
              <a:t>בקובץ השיתופי</a:t>
            </a:r>
            <a:r>
              <a:rPr lang="he-IL" dirty="0"/>
              <a:t>.</a:t>
            </a:r>
          </a:p>
        </p:txBody>
      </p:sp>
      <p:pic>
        <p:nvPicPr>
          <p:cNvPr id="5" name="Picture 4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344A947C-F026-40B7-AE72-BFE02A59E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28041" y="286051"/>
            <a:ext cx="1452319" cy="14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err="1"/>
              <a:t>הפסקפה</a:t>
            </a:r>
            <a:br>
              <a:rPr lang="he-IL" dirty="0"/>
            </a:br>
            <a:r>
              <a:rPr lang="he-IL" sz="2800" dirty="0"/>
              <a:t>(גם תה מותר...)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33B97-6C5F-47F2-A8EE-DE720EF8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 descr="A picture containing food, piece, pastry, dessert&#10;&#10;Description automatically generated">
            <a:extLst>
              <a:ext uri="{FF2B5EF4-FFF2-40B4-BE49-F238E27FC236}">
                <a16:creationId xmlns:a16="http://schemas.microsoft.com/office/drawing/2014/main" id="{3F02B0D5-2903-4AFA-86EE-FE626095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4912" y="1964869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יאללה, ממשיכים!</a:t>
            </a:r>
            <a:br>
              <a:rPr lang="he-IL" dirty="0"/>
            </a:br>
            <a:endParaRPr lang="he-IL" dirty="0"/>
          </a:p>
        </p:txBody>
      </p:sp>
      <p:pic>
        <p:nvPicPr>
          <p:cNvPr id="13" name="Content Placeholder 12" descr="A child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EF376986-1502-4EA0-A313-BE71A821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2894" y="2133600"/>
            <a:ext cx="5668037" cy="3778250"/>
          </a:xfrm>
        </p:spPr>
      </p:pic>
    </p:spTree>
    <p:extLst>
      <p:ext uri="{BB962C8B-B14F-4D97-AF65-F5344CB8AC3E}">
        <p14:creationId xmlns:p14="http://schemas.microsoft.com/office/powerpoint/2010/main" val="238203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המדריך למורה – קווים לדמותו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/>
              <a:t> </a:t>
            </a:r>
          </a:p>
          <a:p>
            <a:r>
              <a:rPr lang="he-IL" dirty="0"/>
              <a:t>איך בנוי המדריך למורה?</a:t>
            </a:r>
          </a:p>
          <a:p>
            <a:r>
              <a:rPr lang="he-IL" dirty="0"/>
              <a:t>פעילות בזוגות:</a:t>
            </a:r>
          </a:p>
          <a:p>
            <a:pPr lvl="1"/>
            <a:r>
              <a:rPr lang="he-IL" sz="2600" dirty="0"/>
              <a:t> קראו ביחד את המדריך למורה קריאה ראשונית (אחת מקריאה, השני מקשיב ומעיר) – 10 דקות</a:t>
            </a:r>
          </a:p>
          <a:p>
            <a:pPr lvl="1"/>
            <a:r>
              <a:rPr lang="he-IL" sz="2600" dirty="0"/>
              <a:t>נסחו לעצמכם תשובה לשאלה "איזה חלק משך את תשומת ליבנו במיוחד? למה?"</a:t>
            </a:r>
            <a:endParaRPr lang="he-IL" sz="1500" dirty="0"/>
          </a:p>
          <a:p>
            <a:r>
              <a:rPr lang="he-IL" dirty="0"/>
              <a:t>חזרה למליאה ושיתוף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D9F79-6396-4B2E-BA6A-2091004D5866}"/>
              </a:ext>
            </a:extLst>
          </p:cNvPr>
          <p:cNvSpPr txBox="1"/>
          <p:nvPr/>
        </p:nvSpPr>
        <p:spPr>
          <a:xfrm>
            <a:off x="5406268" y="144333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u="sng" dirty="0">
                <a:solidFill>
                  <a:schemeClr val="accent2"/>
                </a:solidFill>
                <a:hlinkClick r:id="rId2"/>
              </a:rPr>
              <a:t>קישור למדריך למורה</a:t>
            </a:r>
            <a:endParaRPr lang="en-I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135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42838</TotalTime>
  <Words>589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 3</vt:lpstr>
      <vt:lpstr>Wisp</vt:lpstr>
      <vt:lpstr> קהילת מהלכי"ם ארצית מעלים את הרף לכיתות מתמטיקה תשפ"ב</vt:lpstr>
      <vt:lpstr>רגע של שיתוף</vt:lpstr>
      <vt:lpstr>תודה לאנה! </vt:lpstr>
      <vt:lpstr>PowerPoint Presentation</vt:lpstr>
      <vt:lpstr>PowerPoint Presentation</vt:lpstr>
      <vt:lpstr>מה זו בעיה?  Take #1</vt:lpstr>
      <vt:lpstr>הפסקפה (גם תה מותר...)</vt:lpstr>
      <vt:lpstr>יאללה, ממשיכים! </vt:lpstr>
      <vt:lpstr>המדריך למורה – קווים לדמותו</vt:lpstr>
      <vt:lpstr>המדריך למורה – קווים לדמותו (המשך...)</vt:lpstr>
      <vt:lpstr>שיתוף בזוגות ודיון במליאה </vt:lpstr>
      <vt:lpstr>מבט לעתיד: מפגשים א-סינכרוניים והפעלות בכיתות </vt:lpstr>
      <vt:lpstr>סיכום: עם מה אני יוצאת מהמפגש?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שראל אייבר</cp:lastModifiedBy>
  <cp:revision>285</cp:revision>
  <dcterms:created xsi:type="dcterms:W3CDTF">2019-03-23T16:17:23Z</dcterms:created>
  <dcterms:modified xsi:type="dcterms:W3CDTF">2021-12-08T06:26:14Z</dcterms:modified>
</cp:coreProperties>
</file>