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sldIdLst>
    <p:sldId id="333" r:id="rId2"/>
    <p:sldId id="317" r:id="rId3"/>
    <p:sldId id="363" r:id="rId4"/>
    <p:sldId id="354" r:id="rId5"/>
    <p:sldId id="308" r:id="rId6"/>
    <p:sldId id="315" r:id="rId7"/>
    <p:sldId id="337" r:id="rId8"/>
    <p:sldId id="338" r:id="rId9"/>
    <p:sldId id="339" r:id="rId10"/>
    <p:sldId id="355" r:id="rId11"/>
    <p:sldId id="344" r:id="rId12"/>
    <p:sldId id="353" r:id="rId13"/>
    <p:sldId id="356" r:id="rId14"/>
    <p:sldId id="357" r:id="rId15"/>
    <p:sldId id="340" r:id="rId16"/>
    <p:sldId id="358" r:id="rId17"/>
    <p:sldId id="341" r:id="rId18"/>
    <p:sldId id="342" r:id="rId19"/>
    <p:sldId id="350" r:id="rId20"/>
    <p:sldId id="359" r:id="rId21"/>
    <p:sldId id="314" r:id="rId22"/>
    <p:sldId id="352" r:id="rId23"/>
    <p:sldId id="36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10C0"/>
    <a:srgbClr val="9BA8B7"/>
    <a:srgbClr val="990099"/>
    <a:srgbClr val="6BA5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4/6/2022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4/6/2022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4/6/2022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4/6/2022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4/6/2022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4/6/2022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4/6/2022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4/6/2022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4/6/2022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4/6/2022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4/6/2022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4/6/2022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hyperlink" Target="https://padlet.com/mirelawidder/d40elfrb6v1ulc68" TargetMode="Externa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ashal.weizmann.ac.il/mod/resource/view.php?id=624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adlet.com/mirelawidder/dqvu8idolkfd85su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AB7EB0F-5D57-4689-85A8-165E012761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16314" y="2114026"/>
            <a:ext cx="4778020" cy="2046913"/>
          </a:xfrm>
        </p:spPr>
        <p:txBody>
          <a:bodyPr>
            <a:prstTxWarp prst="textStop">
              <a:avLst/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e-IL" sz="5400" b="1" spc="0" dirty="0">
                <a:ln/>
                <a:solidFill>
                  <a:schemeClr val="accent3"/>
                </a:solidFill>
              </a:rPr>
              <a:t>קהילת יב"ע</a:t>
            </a:r>
            <a:br>
              <a:rPr lang="he-IL" sz="5400" b="1" spc="0" dirty="0">
                <a:ln/>
                <a:solidFill>
                  <a:schemeClr val="accent3"/>
                </a:solidFill>
              </a:rPr>
            </a:br>
            <a:r>
              <a:rPr lang="he-IL" sz="5400" b="1" spc="0" dirty="0">
                <a:ln/>
                <a:solidFill>
                  <a:schemeClr val="accent3"/>
                </a:solidFill>
              </a:rPr>
              <a:t>מתמטיקה</a:t>
            </a:r>
            <a:endParaRPr lang="en-US" sz="5400" b="1" spc="0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47079" y="1540568"/>
            <a:ext cx="789301" cy="38890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he-IL" sz="2300" dirty="0">
                <a:solidFill>
                  <a:srgbClr val="5792BA"/>
                </a:solidFill>
              </a:rPr>
              <a:t>בס"ד</a:t>
            </a:r>
            <a:endParaRPr lang="en-US" sz="2300" dirty="0">
              <a:solidFill>
                <a:srgbClr val="5792BA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66D5C0-7BA3-491A-9E38-5DF875546186}"/>
              </a:ext>
            </a:extLst>
          </p:cNvPr>
          <p:cNvSpPr txBox="1"/>
          <p:nvPr/>
        </p:nvSpPr>
        <p:spPr>
          <a:xfrm>
            <a:off x="11433186" y="87869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/>
              <a:t>בס"ד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120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BAE7186-9B44-4028-834D-8C493D04825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435"/>
            <a:ext cx="12192000" cy="68545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9BA1DA-0321-458E-B7C1-78CEDC1F08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813" t="31602" r="32435" b="21806"/>
          <a:stretch/>
        </p:blipFill>
        <p:spPr>
          <a:xfrm>
            <a:off x="5368123" y="3094452"/>
            <a:ext cx="4237057" cy="31952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175A474-71D1-4A44-BBCF-51291E662923}"/>
              </a:ext>
            </a:extLst>
          </p:cNvPr>
          <p:cNvSpPr txBox="1"/>
          <p:nvPr/>
        </p:nvSpPr>
        <p:spPr>
          <a:xfrm>
            <a:off x="10476841" y="305983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/>
              <a:t>בס"ד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57A5C54-ED64-4C75-9F9D-03966ED7B830}"/>
              </a:ext>
            </a:extLst>
          </p:cNvPr>
          <p:cNvSpPr/>
          <p:nvPr/>
        </p:nvSpPr>
        <p:spPr>
          <a:xfrm>
            <a:off x="3034172" y="675315"/>
            <a:ext cx="42370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הפעלת בעיות בכיתה: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7C6166-431D-4281-B630-296CEE4F70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054" y="2167293"/>
            <a:ext cx="2870296" cy="29044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653E8E3-2E16-4E72-BC71-0899BFDF65A8}"/>
              </a:ext>
            </a:extLst>
          </p:cNvPr>
          <p:cNvSpPr txBox="1"/>
          <p:nvPr/>
        </p:nvSpPr>
        <p:spPr>
          <a:xfrm>
            <a:off x="5396927" y="202268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b="1" i="0" dirty="0">
                <a:solidFill>
                  <a:srgbClr val="C00000"/>
                </a:solidFill>
                <a:effectLst/>
                <a:latin typeface="Assistant" pitchFamily="2" charset="-79"/>
                <a:cs typeface="Assistant" pitchFamily="2" charset="-79"/>
              </a:rPr>
              <a:t>בבקשה שתפו את כולם והעלו פוסטרים (פוסטר מספר 2)  לפדלט</a:t>
            </a:r>
          </a:p>
          <a:p>
            <a:pPr algn="r" rtl="1"/>
            <a:r>
              <a:rPr lang="en-US" b="1" i="0" dirty="0">
                <a:solidFill>
                  <a:srgbClr val="373A3C"/>
                </a:solidFill>
                <a:effectLst/>
                <a:latin typeface="Assistant" pitchFamily="2" charset="-79"/>
                <a:cs typeface="Assistant" pitchFamily="2" charset="-79"/>
              </a:rPr>
              <a:t> 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https://padlet.com/mirelawidder/d40elfrb6v1ulc68</a:t>
            </a:r>
            <a:endParaRPr lang="LID4096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0B16EF-D958-4FFB-BAB5-A51FC633A60C}"/>
              </a:ext>
            </a:extLst>
          </p:cNvPr>
          <p:cNvSpPr txBox="1"/>
          <p:nvPr/>
        </p:nvSpPr>
        <p:spPr>
          <a:xfrm rot="20324627">
            <a:off x="5661029" y="3898866"/>
            <a:ext cx="36512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200" b="1" dirty="0">
                <a:solidFill>
                  <a:srgbClr val="C00000"/>
                </a:solidFill>
              </a:rPr>
              <a:t>דיון בהפעלות בכיתה</a:t>
            </a:r>
            <a:endParaRPr lang="LID4096" sz="3200" b="1" dirty="0">
              <a:solidFill>
                <a:srgbClr val="C0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E3E169F-59EF-4838-850B-8B4152EF70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46486" y="5808905"/>
            <a:ext cx="1302231" cy="96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004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2EDB55-DF68-4E77-82E6-522A45FBA8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5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13A506-867F-40B5-AB72-4837B433E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4855" y="181430"/>
            <a:ext cx="3082289" cy="765810"/>
          </a:xfrm>
        </p:spPr>
        <p:txBody>
          <a:bodyPr>
            <a:normAutofit fontScale="90000"/>
          </a:bodyPr>
          <a:lstStyle/>
          <a:p>
            <a:pPr algn="r" rtl="1"/>
            <a:r>
              <a:rPr lang="he-IL" dirty="0">
                <a:solidFill>
                  <a:srgbClr val="C00000"/>
                </a:solidFill>
              </a:rPr>
              <a:t>יואל יהודה לנגה</a:t>
            </a:r>
            <a:endParaRPr lang="LID4096" dirty="0">
              <a:solidFill>
                <a:srgbClr val="C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2F4D3F-DF5F-49BC-9FE2-76DFDDFD21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6486" y="5808905"/>
            <a:ext cx="1302231" cy="9616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B124136-4161-45B4-B7E2-FA9CB7A9DF3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281" t="35833" r="31485" b="10139"/>
          <a:stretch/>
        </p:blipFill>
        <p:spPr>
          <a:xfrm>
            <a:off x="2733675" y="947240"/>
            <a:ext cx="6724650" cy="580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571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2EDB55-DF68-4E77-82E6-522A45FBA8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5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13A506-867F-40B5-AB72-4837B433E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4855" y="181430"/>
            <a:ext cx="3082289" cy="765810"/>
          </a:xfrm>
        </p:spPr>
        <p:txBody>
          <a:bodyPr>
            <a:normAutofit fontScale="90000"/>
          </a:bodyPr>
          <a:lstStyle/>
          <a:p>
            <a:pPr algn="r" rtl="1"/>
            <a:r>
              <a:rPr lang="he-IL" dirty="0">
                <a:solidFill>
                  <a:srgbClr val="C00000"/>
                </a:solidFill>
              </a:rPr>
              <a:t>יואל יהודה לנגה</a:t>
            </a:r>
            <a:endParaRPr lang="LID4096" dirty="0">
              <a:solidFill>
                <a:srgbClr val="C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2F4D3F-DF5F-49BC-9FE2-76DFDDFD21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6486" y="5808905"/>
            <a:ext cx="1302231" cy="9616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E9F7AE-CBD2-4052-B87D-49FBDE3604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173" t="19861" r="29765" b="25139"/>
          <a:stretch/>
        </p:blipFill>
        <p:spPr>
          <a:xfrm>
            <a:off x="2595562" y="947240"/>
            <a:ext cx="7000875" cy="554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760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2EDB55-DF68-4E77-82E6-522A45FBA8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7"/>
            <a:ext cx="12192000" cy="68545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13A506-867F-40B5-AB72-4837B433E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0854" y="195263"/>
            <a:ext cx="6130289" cy="765810"/>
          </a:xfrm>
        </p:spPr>
        <p:txBody>
          <a:bodyPr>
            <a:normAutofit fontScale="90000"/>
          </a:bodyPr>
          <a:lstStyle/>
          <a:p>
            <a:pPr algn="r" rtl="1"/>
            <a:r>
              <a:rPr lang="he-IL" dirty="0">
                <a:solidFill>
                  <a:srgbClr val="C00000"/>
                </a:solidFill>
              </a:rPr>
              <a:t>מירב שגב, הדס שרביט וזהר ינאי</a:t>
            </a:r>
            <a:endParaRPr lang="LID4096" dirty="0">
              <a:solidFill>
                <a:srgbClr val="C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EB9D96-D7CA-45C3-A341-252AB565A6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047" t="35416" r="28984" b="6666"/>
          <a:stretch/>
        </p:blipFill>
        <p:spPr>
          <a:xfrm>
            <a:off x="2566063" y="1152908"/>
            <a:ext cx="7059873" cy="53526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DDAEFE-07EA-46CD-878D-A66F5693FB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6486" y="5808905"/>
            <a:ext cx="1302231" cy="96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92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2EDB55-DF68-4E77-82E6-522A45FBA8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7"/>
            <a:ext cx="12192000" cy="68545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13A506-867F-40B5-AB72-4837B433E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0854" y="195263"/>
            <a:ext cx="6130289" cy="765810"/>
          </a:xfrm>
        </p:spPr>
        <p:txBody>
          <a:bodyPr>
            <a:normAutofit fontScale="90000"/>
          </a:bodyPr>
          <a:lstStyle/>
          <a:p>
            <a:pPr algn="r" rtl="1"/>
            <a:r>
              <a:rPr lang="he-IL" dirty="0">
                <a:solidFill>
                  <a:srgbClr val="C00000"/>
                </a:solidFill>
              </a:rPr>
              <a:t>מירב שגב, הדס שרביט וזהר ינאי</a:t>
            </a:r>
            <a:endParaRPr lang="LID4096" dirty="0">
              <a:solidFill>
                <a:srgbClr val="C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DDAEFE-07EA-46CD-878D-A66F5693FB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6486" y="5808905"/>
            <a:ext cx="1302231" cy="9616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789BB35-6F60-4A45-9DE9-0CE70391EF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172" t="20001" r="29922" b="24860"/>
          <a:stretch/>
        </p:blipFill>
        <p:spPr>
          <a:xfrm>
            <a:off x="2333625" y="961073"/>
            <a:ext cx="7218043" cy="575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132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2EDB55-DF68-4E77-82E6-522A45FBA8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5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13A506-867F-40B5-AB72-4837B433E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2905" y="142875"/>
            <a:ext cx="3082289" cy="765810"/>
          </a:xfrm>
        </p:spPr>
        <p:txBody>
          <a:bodyPr/>
          <a:lstStyle/>
          <a:p>
            <a:pPr algn="r" rtl="1"/>
            <a:r>
              <a:rPr lang="he-IL" dirty="0">
                <a:solidFill>
                  <a:srgbClr val="C00000"/>
                </a:solidFill>
              </a:rPr>
              <a:t>אלון ניקר</a:t>
            </a:r>
            <a:endParaRPr lang="LID4096" dirty="0">
              <a:solidFill>
                <a:srgbClr val="C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D8E62D-809B-4146-9A07-68F067298F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672" t="22149" r="31438" b="24306"/>
          <a:stretch/>
        </p:blipFill>
        <p:spPr>
          <a:xfrm>
            <a:off x="2815589" y="908685"/>
            <a:ext cx="6560821" cy="56635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2F4D3F-DF5F-49BC-9FE2-76DFDDFD21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6486" y="5808905"/>
            <a:ext cx="1302231" cy="96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716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2EDB55-DF68-4E77-82E6-522A45FBA8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5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13A506-867F-40B5-AB72-4837B433E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2905" y="142875"/>
            <a:ext cx="3082289" cy="765810"/>
          </a:xfrm>
        </p:spPr>
        <p:txBody>
          <a:bodyPr/>
          <a:lstStyle/>
          <a:p>
            <a:pPr algn="r" rtl="1"/>
            <a:r>
              <a:rPr lang="he-IL" dirty="0">
                <a:solidFill>
                  <a:srgbClr val="C00000"/>
                </a:solidFill>
              </a:rPr>
              <a:t>אלון ניקר</a:t>
            </a:r>
            <a:endParaRPr lang="LID4096" dirty="0">
              <a:solidFill>
                <a:srgbClr val="C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2F4D3F-DF5F-49BC-9FE2-76DFDDFD21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6486" y="5808905"/>
            <a:ext cx="1302231" cy="9616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485EB1-E572-4483-99CF-85ED64B4779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390" t="19444" r="30000" b="24305"/>
          <a:stretch/>
        </p:blipFill>
        <p:spPr>
          <a:xfrm>
            <a:off x="2023956" y="875902"/>
            <a:ext cx="7379247" cy="589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9331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2EDB55-DF68-4E77-82E6-522A45FBA8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7"/>
            <a:ext cx="12192000" cy="68545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13A506-867F-40B5-AB72-4837B433E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76" y="204592"/>
            <a:ext cx="4589144" cy="765810"/>
          </a:xfrm>
        </p:spPr>
        <p:txBody>
          <a:bodyPr>
            <a:normAutofit/>
          </a:bodyPr>
          <a:lstStyle/>
          <a:p>
            <a:pPr algn="r" rtl="1"/>
            <a:r>
              <a:rPr lang="he-IL" dirty="0">
                <a:solidFill>
                  <a:srgbClr val="C00000"/>
                </a:solidFill>
              </a:rPr>
              <a:t>שני כבלים</a:t>
            </a:r>
            <a:endParaRPr lang="LID4096" dirty="0">
              <a:solidFill>
                <a:srgbClr val="C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9E1B75-B50E-4BC1-8541-8ECB729BA881}"/>
              </a:ext>
            </a:extLst>
          </p:cNvPr>
          <p:cNvSpPr txBox="1"/>
          <p:nvPr/>
        </p:nvSpPr>
        <p:spPr>
          <a:xfrm>
            <a:off x="2421929" y="1062715"/>
            <a:ext cx="8739957" cy="535531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dirty="0"/>
              <a:t>בציור שלפניכם שני עמודים </a:t>
            </a:r>
            <a:r>
              <a:rPr lang="en-US" dirty="0"/>
              <a:t>AB</a:t>
            </a:r>
            <a:r>
              <a:rPr lang="he-IL" dirty="0"/>
              <a:t> ו- </a:t>
            </a:r>
            <a:r>
              <a:rPr lang="en-US" dirty="0"/>
              <a:t>DC</a:t>
            </a:r>
            <a:r>
              <a:rPr lang="he-IL" dirty="0"/>
              <a:t> ושני כבלים תומכים </a:t>
            </a:r>
            <a:r>
              <a:rPr lang="en-US" dirty="0"/>
              <a:t>AD</a:t>
            </a:r>
            <a:r>
              <a:rPr lang="he-IL" dirty="0"/>
              <a:t> ו-</a:t>
            </a:r>
            <a:r>
              <a:rPr lang="en-US" dirty="0"/>
              <a:t>BC</a:t>
            </a:r>
            <a:r>
              <a:rPr lang="he-IL" dirty="0"/>
              <a:t>.</a:t>
            </a:r>
          </a:p>
          <a:p>
            <a:pPr algn="r" rtl="1">
              <a:lnSpc>
                <a:spcPct val="150000"/>
              </a:lnSpc>
            </a:pPr>
            <a:r>
              <a:rPr lang="he-IL" dirty="0"/>
              <a:t>כל כבל יוצא מראשו של עמוד אחד וקשור לרגלו של העמוד השני.</a:t>
            </a:r>
          </a:p>
          <a:p>
            <a:pPr algn="r" rtl="1">
              <a:lnSpc>
                <a:spcPct val="150000"/>
              </a:lnSpc>
            </a:pPr>
            <a:r>
              <a:rPr lang="en-US" dirty="0"/>
              <a:t>E</a:t>
            </a:r>
            <a:r>
              <a:rPr lang="he-IL" dirty="0"/>
              <a:t> היא נקודת המפגש בין שני הכבלים, בה מבקשים להעמיד עמוד תמיכה שלישי </a:t>
            </a:r>
            <a:r>
              <a:rPr lang="en-US" dirty="0"/>
              <a:t>EF</a:t>
            </a:r>
            <a:r>
              <a:rPr lang="he-IL" dirty="0"/>
              <a:t> בניצב לקרקע.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/>
              <a:t>גובה עמוד </a:t>
            </a:r>
            <a:r>
              <a:rPr lang="en-US" dirty="0"/>
              <a:t>AB</a:t>
            </a:r>
            <a:r>
              <a:rPr lang="he-IL" dirty="0"/>
              <a:t> הוא 20 מ'.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/>
              <a:t>גובה עמוד </a:t>
            </a:r>
            <a:r>
              <a:rPr lang="en-US" dirty="0"/>
              <a:t>DC</a:t>
            </a:r>
            <a:r>
              <a:rPr lang="he-IL" dirty="0"/>
              <a:t> הוא 30 מ'.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/>
              <a:t>המרחק בין שני העמודים הוא 40 מ'.</a:t>
            </a:r>
          </a:p>
          <a:p>
            <a:pPr algn="r" rtl="1">
              <a:lnSpc>
                <a:spcPct val="150000"/>
              </a:lnSpc>
            </a:pPr>
            <a:r>
              <a:rPr lang="he-IL" dirty="0"/>
              <a:t>לאחר שמגלה שגיאה בתכנון מתברר כי יש צורך </a:t>
            </a:r>
          </a:p>
          <a:p>
            <a:pPr algn="r" rtl="1">
              <a:lnSpc>
                <a:spcPct val="150000"/>
              </a:lnSpc>
            </a:pPr>
            <a:r>
              <a:rPr lang="he-IL" dirty="0"/>
              <a:t>להרחיק את העמודים זה מזה.</a:t>
            </a:r>
          </a:p>
          <a:p>
            <a:pPr algn="r" rtl="1">
              <a:lnSpc>
                <a:spcPct val="150000"/>
              </a:lnSpc>
            </a:pPr>
            <a:r>
              <a:rPr lang="he-IL" b="1" dirty="0"/>
              <a:t>עידו </a:t>
            </a:r>
            <a:r>
              <a:rPr lang="he-IL" dirty="0"/>
              <a:t>טוען כי ככל שנרחיק את שני העמודים זה מזה, הנקדה </a:t>
            </a:r>
            <a:r>
              <a:rPr lang="en-US" dirty="0"/>
              <a:t>E</a:t>
            </a:r>
            <a:r>
              <a:rPr lang="he-IL" dirty="0"/>
              <a:t> </a:t>
            </a:r>
          </a:p>
          <a:p>
            <a:pPr algn="r" rtl="1"/>
            <a:r>
              <a:rPr lang="he-IL" dirty="0"/>
              <a:t>תהיה קרובה יותר לקרקע, ולכן יש לקצר את העמוד </a:t>
            </a:r>
            <a:r>
              <a:rPr lang="en-US" dirty="0"/>
              <a:t>EF</a:t>
            </a:r>
            <a:r>
              <a:rPr lang="he-IL" dirty="0"/>
              <a:t>.</a:t>
            </a:r>
          </a:p>
          <a:p>
            <a:pPr algn="r" rtl="1">
              <a:lnSpc>
                <a:spcPct val="150000"/>
              </a:lnSpc>
            </a:pPr>
            <a:r>
              <a:rPr lang="he-IL" b="1" dirty="0"/>
              <a:t>מזל</a:t>
            </a:r>
            <a:r>
              <a:rPr lang="he-IL" dirty="0"/>
              <a:t>, לעומתו טוענת כי יש להאריך את עמוד </a:t>
            </a:r>
            <a:r>
              <a:rPr lang="en-US" dirty="0"/>
              <a:t>EF</a:t>
            </a:r>
            <a:r>
              <a:rPr lang="he-IL" dirty="0"/>
              <a:t>, שכן ככל שנגדיל את המרחק בין שני העמודים</a:t>
            </a:r>
          </a:p>
          <a:p>
            <a:pPr algn="r" rtl="1"/>
            <a:r>
              <a:rPr lang="he-IL" dirty="0"/>
              <a:t>הנקודה </a:t>
            </a:r>
            <a:r>
              <a:rPr lang="en-US" dirty="0"/>
              <a:t>E</a:t>
            </a:r>
            <a:r>
              <a:rPr lang="he-IL" dirty="0"/>
              <a:t> תהייה רחוקה יותר מהקרקע.</a:t>
            </a:r>
          </a:p>
          <a:p>
            <a:pPr algn="r" rtl="1"/>
            <a:endParaRPr lang="he-IL" dirty="0"/>
          </a:p>
          <a:p>
            <a:pPr algn="r" rtl="1"/>
            <a:r>
              <a:rPr lang="he-IL" b="1" dirty="0"/>
              <a:t>הביעו דעתכם.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DD10C29-91CE-4EC2-A80E-2FDF91A573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6306" y="2468154"/>
            <a:ext cx="3728642" cy="25653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BB6F50-B25C-4B36-BA07-33B75B8CA2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963" y="4777357"/>
            <a:ext cx="1315932" cy="19398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2F4D3F-DF5F-49BC-9FE2-76DFDDFD21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8478" y="5769852"/>
            <a:ext cx="1302231" cy="96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1115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2EDB55-DF68-4E77-82E6-522A45FBA8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008"/>
            <a:ext cx="12192000" cy="68545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13A506-867F-40B5-AB72-4837B433E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3591" y="97506"/>
            <a:ext cx="4589144" cy="765810"/>
          </a:xfrm>
        </p:spPr>
        <p:txBody>
          <a:bodyPr>
            <a:normAutofit/>
          </a:bodyPr>
          <a:lstStyle/>
          <a:p>
            <a:pPr algn="r" rtl="1"/>
            <a:r>
              <a:rPr lang="he-IL" dirty="0">
                <a:solidFill>
                  <a:srgbClr val="C00000"/>
                </a:solidFill>
              </a:rPr>
              <a:t>תנועה על גרף</a:t>
            </a:r>
            <a:endParaRPr lang="LID4096" dirty="0">
              <a:solidFill>
                <a:srgbClr val="C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482DA1-A378-4957-97AA-B273E267974C}"/>
              </a:ext>
            </a:extLst>
          </p:cNvPr>
          <p:cNvSpPr txBox="1"/>
          <p:nvPr/>
        </p:nvSpPr>
        <p:spPr>
          <a:xfrm>
            <a:off x="3048000" y="320147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L" b="0" dirty="0">
                <a:effectLst/>
              </a:rPr>
              <a:t> </a:t>
            </a:r>
            <a:endParaRPr lang="LID4096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F0D8798-8DBB-42BB-AA86-A12167972C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141" t="43333" r="62359" b="33889"/>
          <a:stretch/>
        </p:blipFill>
        <p:spPr>
          <a:xfrm>
            <a:off x="380574" y="1849599"/>
            <a:ext cx="3627118" cy="344240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DC8F085-1A27-40DE-810C-937801C2D615}"/>
              </a:ext>
            </a:extLst>
          </p:cNvPr>
          <p:cNvSpPr txBox="1"/>
          <p:nvPr/>
        </p:nvSpPr>
        <p:spPr>
          <a:xfrm>
            <a:off x="4668431" y="948174"/>
            <a:ext cx="4676345" cy="253402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b="1" dirty="0"/>
              <a:t>עידן עומד במרכז המלבן.</a:t>
            </a:r>
          </a:p>
          <a:p>
            <a:pPr algn="r" rtl="1">
              <a:lnSpc>
                <a:spcPct val="150000"/>
              </a:lnSpc>
            </a:pPr>
            <a:r>
              <a:rPr lang="he-IL" b="1" dirty="0"/>
              <a:t>שיר מקיפה את המלבן במהירות קבועה.</a:t>
            </a:r>
          </a:p>
          <a:p>
            <a:pPr algn="r" rtl="1">
              <a:lnSpc>
                <a:spcPct val="150000"/>
              </a:lnSpc>
            </a:pPr>
            <a:r>
              <a:rPr lang="he-IL" b="1" dirty="0"/>
              <a:t>הגרף מתאר את המרחק (במטרים) בין עידן ושיר </a:t>
            </a:r>
          </a:p>
          <a:p>
            <a:pPr algn="r" rtl="1">
              <a:lnSpc>
                <a:spcPct val="150000"/>
              </a:lnSpc>
            </a:pPr>
            <a:r>
              <a:rPr lang="he-IL" b="1" dirty="0"/>
              <a:t>כפונקציה של הזמן (בשניות).</a:t>
            </a:r>
          </a:p>
          <a:p>
            <a:pPr algn="r" rtl="1">
              <a:lnSpc>
                <a:spcPct val="150000"/>
              </a:lnSpc>
            </a:pPr>
            <a:r>
              <a:rPr lang="he-IL" b="1" dirty="0"/>
              <a:t>מהם אורכי הצלעות של המלבן?</a:t>
            </a:r>
          </a:p>
          <a:p>
            <a:pPr algn="r" rtl="1">
              <a:lnSpc>
                <a:spcPct val="150000"/>
              </a:lnSpc>
            </a:pPr>
            <a:endParaRPr lang="he-IL" b="1" dirty="0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026154A3-E24E-4639-B83A-6624A451E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221" y="3323265"/>
            <a:ext cx="6862763" cy="295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2F4D3F-DF5F-49BC-9FE2-76DFDDFD21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14093" y="5559967"/>
            <a:ext cx="1302231" cy="96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5940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2EDB55-DF68-4E77-82E6-522A45FBA8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457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008FC78-A3B8-4F98-AC5A-8EC6D1B138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248" y="3162652"/>
            <a:ext cx="330489" cy="127121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ED59DF4-3EC6-4AAD-930B-60F632FFD7FC}"/>
              </a:ext>
            </a:extLst>
          </p:cNvPr>
          <p:cNvSpPr txBox="1"/>
          <p:nvPr/>
        </p:nvSpPr>
        <p:spPr>
          <a:xfrm>
            <a:off x="3052763" y="3244334"/>
            <a:ext cx="61055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L" b="0" dirty="0">
                <a:effectLst/>
              </a:rPr>
              <a:t> </a:t>
            </a:r>
            <a:endParaRPr lang="LID4096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DCCDC666-C576-45D3-8AC8-BB4F69327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76" y="204592"/>
            <a:ext cx="4589144" cy="765810"/>
          </a:xfrm>
        </p:spPr>
        <p:txBody>
          <a:bodyPr>
            <a:normAutofit/>
          </a:bodyPr>
          <a:lstStyle/>
          <a:p>
            <a:pPr algn="r" rtl="1"/>
            <a:r>
              <a:rPr lang="he-IL" dirty="0">
                <a:solidFill>
                  <a:srgbClr val="C00000"/>
                </a:solidFill>
              </a:rPr>
              <a:t>אימוני כושר</a:t>
            </a:r>
            <a:endParaRPr lang="LID4096" dirty="0">
              <a:solidFill>
                <a:srgbClr val="C00000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77323A3-DA28-4046-9F3D-94400BC2D1E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237" t="48266" r="33720" b="10031"/>
          <a:stretch/>
        </p:blipFill>
        <p:spPr>
          <a:xfrm>
            <a:off x="4341282" y="1277725"/>
            <a:ext cx="7735036" cy="54911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D5A01B0-F3A0-430C-B464-A11CCF267BC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l="33572" t="30277" r="32344" b="52270"/>
          <a:stretch/>
        </p:blipFill>
        <p:spPr>
          <a:xfrm>
            <a:off x="0" y="2333852"/>
            <a:ext cx="7259313" cy="23036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2F4D3F-DF5F-49BC-9FE2-76DFDDFD21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7049" y="5667131"/>
            <a:ext cx="1302231" cy="96166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706DA57-8791-4AD1-87AD-92AD7743E3C2}"/>
              </a:ext>
            </a:extLst>
          </p:cNvPr>
          <p:cNvSpPr/>
          <p:nvPr/>
        </p:nvSpPr>
        <p:spPr>
          <a:xfrm>
            <a:off x="11172825" y="3427286"/>
            <a:ext cx="523606" cy="897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1876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55043E7-2A99-44D5-82B7-BA37EE163E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4" y="35466"/>
            <a:ext cx="12192000" cy="68545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B97E34-DFDF-4C1F-9E49-197ADFA40F6C}"/>
              </a:ext>
            </a:extLst>
          </p:cNvPr>
          <p:cNvSpPr txBox="1"/>
          <p:nvPr/>
        </p:nvSpPr>
        <p:spPr>
          <a:xfrm>
            <a:off x="11290573" y="138203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/>
              <a:t>בס"ד</a:t>
            </a: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537BD09-5FF0-47DE-9C5A-0C5A44D6F83B}"/>
              </a:ext>
            </a:extLst>
          </p:cNvPr>
          <p:cNvSpPr/>
          <p:nvPr/>
        </p:nvSpPr>
        <p:spPr>
          <a:xfrm>
            <a:off x="4332612" y="226503"/>
            <a:ext cx="4009938" cy="914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e-IL" sz="2400" b="1" dirty="0">
                <a:ln/>
                <a:solidFill>
                  <a:schemeClr val="accent3"/>
                </a:solidFill>
              </a:rPr>
              <a:t>סוכריה מתמטית לדרך...</a:t>
            </a:r>
            <a:endParaRPr lang="en-US" sz="2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809FDFF-A764-41D9-94D7-F0287EDF2295}"/>
              </a:ext>
            </a:extLst>
          </p:cNvPr>
          <p:cNvSpPr/>
          <p:nvPr/>
        </p:nvSpPr>
        <p:spPr>
          <a:xfrm rot="20434188">
            <a:off x="418054" y="2066248"/>
            <a:ext cx="2296912" cy="29066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600" b="1" dirty="0">
                <a:solidFill>
                  <a:srgbClr val="2110C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"מתמטיקאי הוא לא זה שיכול לעשות מתמטיקה, אלא מישהו שלא יכול שלא לעשות את זה"</a:t>
            </a:r>
          </a:p>
          <a:p>
            <a:pPr algn="ctr"/>
            <a:endParaRPr lang="he-IL" sz="1600" b="1" dirty="0">
              <a:solidFill>
                <a:srgbClr val="2110C0"/>
              </a:solidFill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  <a:p>
            <a:pPr algn="ctr"/>
            <a:r>
              <a:rPr lang="he-IL" sz="1600" b="1" dirty="0">
                <a:solidFill>
                  <a:srgbClr val="2110C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ישראל </a:t>
            </a:r>
            <a:r>
              <a:rPr lang="he-IL" sz="1400" b="1" dirty="0" err="1">
                <a:solidFill>
                  <a:srgbClr val="2110C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גלפנד</a:t>
            </a:r>
            <a:endParaRPr lang="en-US" sz="1400" b="1" dirty="0">
              <a:solidFill>
                <a:srgbClr val="2110C0"/>
              </a:solidFill>
              <a:cs typeface="Guttman Yad-Brush" panose="02010401010101010101" pitchFamily="2" charset="-79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E1BBBB-C140-485F-9687-1CEF22BE1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0572" y="5468716"/>
            <a:ext cx="901427" cy="97272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D32F3A4-8C81-47E4-AFAF-835852EBA0BD}"/>
              </a:ext>
            </a:extLst>
          </p:cNvPr>
          <p:cNvSpPr/>
          <p:nvPr/>
        </p:nvSpPr>
        <p:spPr>
          <a:xfrm rot="987911">
            <a:off x="9551987" y="2188116"/>
            <a:ext cx="2309977" cy="28135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600" b="1" dirty="0">
                <a:solidFill>
                  <a:srgbClr val="2110C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"אם אתה רוצה ללמוד לשחות, תהיה אמיץ ותכנס למים, אם אתה רוצה ללמוד לפתור בעיות – פתור אותן!"</a:t>
            </a:r>
          </a:p>
          <a:p>
            <a:pPr algn="ctr"/>
            <a:endParaRPr lang="he-IL" sz="1600" b="1" dirty="0">
              <a:solidFill>
                <a:srgbClr val="2110C0"/>
              </a:solidFill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  <a:p>
            <a:pPr algn="ctr"/>
            <a:r>
              <a:rPr lang="he-IL" sz="1600" b="1" dirty="0">
                <a:solidFill>
                  <a:srgbClr val="2110C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ד. פוליה</a:t>
            </a:r>
            <a:endParaRPr lang="en-US" sz="1600" b="1" dirty="0">
              <a:solidFill>
                <a:srgbClr val="2110C0"/>
              </a:solidFill>
              <a:cs typeface="Guttman Yad-Brush" panose="02010401010101010101" pitchFamily="2" charset="-79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336D7D8B-D9DA-4E34-B796-2FA1FDCB02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3160" y="2080470"/>
            <a:ext cx="4395241" cy="282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040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2EDB55-DF68-4E77-82E6-522A45FBA8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7" y="0"/>
            <a:ext cx="12192000" cy="68545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2F4D3F-DF5F-49BC-9FE2-76DFDDFD21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6486" y="5808905"/>
            <a:ext cx="1302231" cy="9616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008FC78-A3B8-4F98-AC5A-8EC6D1B138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7248" y="3162652"/>
            <a:ext cx="330489" cy="127121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ED59DF4-3EC6-4AAD-930B-60F632FFD7FC}"/>
              </a:ext>
            </a:extLst>
          </p:cNvPr>
          <p:cNvSpPr txBox="1"/>
          <p:nvPr/>
        </p:nvSpPr>
        <p:spPr>
          <a:xfrm>
            <a:off x="3052763" y="3244334"/>
            <a:ext cx="61055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L" b="0" dirty="0">
                <a:effectLst/>
              </a:rPr>
              <a:t> </a:t>
            </a:r>
            <a:endParaRPr lang="LID4096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3DEF70-6419-4DA0-B39D-4071051703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860" t="33473" r="32969" b="19722"/>
          <a:stretch/>
        </p:blipFill>
        <p:spPr>
          <a:xfrm>
            <a:off x="2566987" y="1704975"/>
            <a:ext cx="7058026" cy="402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5459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BAE7186-9B44-4028-834D-8C493D048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8096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175A474-71D1-4A44-BBCF-51291E662923}"/>
              </a:ext>
            </a:extLst>
          </p:cNvPr>
          <p:cNvSpPr txBox="1"/>
          <p:nvPr/>
        </p:nvSpPr>
        <p:spPr>
          <a:xfrm>
            <a:off x="10476841" y="305983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/>
              <a:t>בס"ד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78B260-F046-46D0-9009-D0263200C6BF}"/>
              </a:ext>
            </a:extLst>
          </p:cNvPr>
          <p:cNvSpPr txBox="1"/>
          <p:nvPr/>
        </p:nvSpPr>
        <p:spPr>
          <a:xfrm>
            <a:off x="1885247" y="1392423"/>
            <a:ext cx="875005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he-IL" sz="3200" b="1" dirty="0">
                <a:solidFill>
                  <a:srgbClr val="2110C0"/>
                </a:solidFill>
              </a:rPr>
              <a:t>מה לדעתך הדילמות העומדות בפני</a:t>
            </a:r>
          </a:p>
          <a:p>
            <a:pPr algn="ctr" rtl="1"/>
            <a:r>
              <a:rPr lang="he-IL" sz="3200" b="1" dirty="0">
                <a:solidFill>
                  <a:srgbClr val="2110C0"/>
                </a:solidFill>
              </a:rPr>
              <a:t>מורים המבקשים להפעיל בעיות מתמטיות בכיתתם?</a:t>
            </a:r>
            <a:endParaRPr lang="LID4096" sz="3200" b="1" dirty="0">
              <a:solidFill>
                <a:srgbClr val="2110C0"/>
              </a:solidFill>
            </a:endParaRPr>
          </a:p>
        </p:txBody>
      </p:sp>
      <p:pic>
        <p:nvPicPr>
          <p:cNvPr id="2050" name="Picture 2" descr="הכנה לטיול בגן גורו בְּיוֹם שֵׁנִי ה8.5 נֵצֵא לְטַיֵּל בּגַּן גּוּרוּ &amp;quot;גַּן  גּוּרוֹ הוּא פַּארְק אוֹסְטְרָלִי יִחוּדִי וּבוֹ בַּעֲלֵי חַיִּים  וְצִמְחִיָּה מֵאוֹסְטְרַלְיָה הָרְחוֹקָה ...">
            <a:extLst>
              <a:ext uri="{FF2B5EF4-FFF2-40B4-BE49-F238E27FC236}">
                <a16:creationId xmlns:a16="http://schemas.microsoft.com/office/drawing/2014/main" id="{8B4B8BB7-5B4C-4CAE-8349-6F9A057F3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189" y="2733483"/>
            <a:ext cx="3960175" cy="396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10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55043E7-2A99-44D5-82B7-BA37EE163E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7"/>
            <a:ext cx="12192000" cy="6854573"/>
          </a:xfrm>
          <a:prstGeom prst="rect">
            <a:avLst/>
          </a:prstGeom>
          <a:ln>
            <a:solidFill>
              <a:srgbClr val="2110C0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B97E34-DFDF-4C1F-9E49-197ADFA40F6C}"/>
              </a:ext>
            </a:extLst>
          </p:cNvPr>
          <p:cNvSpPr txBox="1"/>
          <p:nvPr/>
        </p:nvSpPr>
        <p:spPr>
          <a:xfrm>
            <a:off x="11290573" y="138203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/>
              <a:t>בס"ד</a:t>
            </a: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537BD09-5FF0-47DE-9C5A-0C5A44D6F83B}"/>
              </a:ext>
            </a:extLst>
          </p:cNvPr>
          <p:cNvSpPr/>
          <p:nvPr/>
        </p:nvSpPr>
        <p:spPr>
          <a:xfrm>
            <a:off x="4332612" y="226503"/>
            <a:ext cx="4009938" cy="914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e-IL" sz="2400" b="1" dirty="0">
                <a:ln/>
                <a:solidFill>
                  <a:schemeClr val="accent3"/>
                </a:solidFill>
              </a:rPr>
              <a:t>סוכריה מתמטית לדרך...</a:t>
            </a:r>
            <a:endParaRPr lang="en-US" sz="2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809FDFF-A764-41D9-94D7-F0287EDF2295}"/>
              </a:ext>
            </a:extLst>
          </p:cNvPr>
          <p:cNvSpPr/>
          <p:nvPr/>
        </p:nvSpPr>
        <p:spPr>
          <a:xfrm rot="20434188">
            <a:off x="947070" y="2217716"/>
            <a:ext cx="2296912" cy="29066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600" b="1" dirty="0">
                <a:solidFill>
                  <a:srgbClr val="2110C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"מתמטיקאי הוא לא זה שיכול לעשות מתמטיקה, אלא מישהו שלא יכול שלא לעשות את זה"</a:t>
            </a:r>
          </a:p>
          <a:p>
            <a:pPr algn="ctr"/>
            <a:endParaRPr lang="he-IL" sz="1600" b="1" dirty="0">
              <a:solidFill>
                <a:srgbClr val="2110C0"/>
              </a:solidFill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  <a:p>
            <a:pPr algn="ctr"/>
            <a:r>
              <a:rPr lang="he-IL" sz="1600" b="1" dirty="0">
                <a:solidFill>
                  <a:srgbClr val="2110C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ישראל </a:t>
            </a:r>
            <a:r>
              <a:rPr lang="he-IL" sz="1400" b="1" dirty="0" err="1">
                <a:solidFill>
                  <a:srgbClr val="2110C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גלפנד</a:t>
            </a:r>
            <a:endParaRPr lang="en-US" sz="1400" b="1" dirty="0">
              <a:solidFill>
                <a:srgbClr val="2110C0"/>
              </a:solidFill>
              <a:cs typeface="Guttman Yad-Brush" panose="02010401010101010101" pitchFamily="2" charset="-79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E1BBBB-C140-485F-9687-1CEF22BE1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0572" y="5468716"/>
            <a:ext cx="901427" cy="97272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D32F3A4-8C81-47E4-AFAF-835852EBA0BD}"/>
              </a:ext>
            </a:extLst>
          </p:cNvPr>
          <p:cNvSpPr/>
          <p:nvPr/>
        </p:nvSpPr>
        <p:spPr>
          <a:xfrm rot="987911">
            <a:off x="9246556" y="2188116"/>
            <a:ext cx="2309977" cy="28135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600" b="1" dirty="0">
                <a:solidFill>
                  <a:srgbClr val="2110C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"אם אתה רוצה ללמוד לשחות, תהיה אמיץ ותכנס למים, אם אתה רוצה ללמוד לפתור בעיות – פתור אותן!"</a:t>
            </a:r>
          </a:p>
          <a:p>
            <a:pPr algn="ctr"/>
            <a:endParaRPr lang="he-IL" sz="1600" b="1" dirty="0">
              <a:solidFill>
                <a:srgbClr val="2110C0"/>
              </a:solidFill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  <a:p>
            <a:pPr algn="ctr"/>
            <a:r>
              <a:rPr lang="he-IL" sz="1600" b="1" dirty="0">
                <a:solidFill>
                  <a:srgbClr val="2110C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ד. פוליה</a:t>
            </a:r>
            <a:endParaRPr lang="en-US" sz="1600" b="1" dirty="0">
              <a:solidFill>
                <a:srgbClr val="2110C0"/>
              </a:solidFill>
              <a:cs typeface="Guttman Yad-Brush" panose="02010401010101010101" pitchFamily="2" charset="-79"/>
            </a:endParaRP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D6626650-7175-425B-8744-B2414C5B08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9817" y="1570359"/>
            <a:ext cx="2273113" cy="554464"/>
          </a:xfrm>
          <a:prstGeom prst="rect">
            <a:avLst/>
          </a:prstGeom>
          <a:gradFill rotWithShape="0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8900000" scaled="1"/>
          </a:gradFill>
          <a:ln w="12700" cmpd="sng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>
            <a:outerShdw dist="28398" dir="3806097" algn="ctr" rotWithShape="0">
              <a:schemeClr val="accent1">
                <a:lumMod val="50000"/>
                <a:lumOff val="0"/>
                <a:alpha val="50000"/>
              </a:schemeClr>
            </a:outerShdw>
          </a:effectLst>
        </p:spPr>
        <p:txBody>
          <a:bodyPr rot="0" vert="horz" wrap="square" lIns="91440" tIns="45720" rIns="91440" bIns="45720" anchor="t" anchorCtr="0" upright="1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he-IL" sz="2000" b="1" dirty="0">
                <a:ln/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פנינים גיאומטריות</a:t>
            </a:r>
            <a:endParaRPr lang="en-US" sz="2000" b="1" dirty="0">
              <a:ln/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8CD56A2-B8B0-4399-B99F-80B08DEBB8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314" y="2801217"/>
            <a:ext cx="2823007" cy="26643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D70598C-7E63-4439-96F4-0BA6DC341D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342" y="2822189"/>
            <a:ext cx="2580526" cy="26224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1E2ADEB-FBB1-4B92-BEB2-94A07BACA35A}"/>
              </a:ext>
            </a:extLst>
          </p:cNvPr>
          <p:cNvSpPr txBox="1"/>
          <p:nvPr/>
        </p:nvSpPr>
        <p:spPr>
          <a:xfrm>
            <a:off x="7627831" y="430355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565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55043E7-2A99-44D5-82B7-BA37EE163E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7"/>
            <a:ext cx="12192000" cy="6854573"/>
          </a:xfrm>
          <a:prstGeom prst="rect">
            <a:avLst/>
          </a:prstGeom>
          <a:ln>
            <a:solidFill>
              <a:srgbClr val="2110C0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B97E34-DFDF-4C1F-9E49-197ADFA40F6C}"/>
              </a:ext>
            </a:extLst>
          </p:cNvPr>
          <p:cNvSpPr txBox="1"/>
          <p:nvPr/>
        </p:nvSpPr>
        <p:spPr>
          <a:xfrm>
            <a:off x="11290573" y="138203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/>
              <a:t>בס"ד</a:t>
            </a: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537BD09-5FF0-47DE-9C5A-0C5A44D6F83B}"/>
              </a:ext>
            </a:extLst>
          </p:cNvPr>
          <p:cNvSpPr/>
          <p:nvPr/>
        </p:nvSpPr>
        <p:spPr>
          <a:xfrm>
            <a:off x="4332612" y="226503"/>
            <a:ext cx="4009938" cy="914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e-IL" sz="2400" b="1" dirty="0">
                <a:ln/>
                <a:solidFill>
                  <a:schemeClr val="accent3"/>
                </a:solidFill>
              </a:rPr>
              <a:t>סוכריה מתמטית לדרך...</a:t>
            </a:r>
            <a:endParaRPr lang="en-US" sz="2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809FDFF-A764-41D9-94D7-F0287EDF2295}"/>
              </a:ext>
            </a:extLst>
          </p:cNvPr>
          <p:cNvSpPr/>
          <p:nvPr/>
        </p:nvSpPr>
        <p:spPr>
          <a:xfrm rot="20434188">
            <a:off x="947070" y="2217716"/>
            <a:ext cx="2296912" cy="29066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600" b="1" dirty="0">
                <a:solidFill>
                  <a:srgbClr val="2110C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"מתמטיקאי הוא לא זה שיכול לעשות מתמטיקה, אלא מישהו שלא יכול שלא לעשות את זה"</a:t>
            </a:r>
          </a:p>
          <a:p>
            <a:pPr algn="ctr"/>
            <a:endParaRPr lang="he-IL" sz="1600" b="1" dirty="0">
              <a:solidFill>
                <a:srgbClr val="2110C0"/>
              </a:solidFill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  <a:p>
            <a:pPr algn="ctr"/>
            <a:r>
              <a:rPr lang="he-IL" sz="1600" b="1" dirty="0">
                <a:solidFill>
                  <a:srgbClr val="2110C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ישראל </a:t>
            </a:r>
            <a:r>
              <a:rPr lang="he-IL" sz="1400" b="1" dirty="0" err="1">
                <a:solidFill>
                  <a:srgbClr val="2110C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גלפנד</a:t>
            </a:r>
            <a:endParaRPr lang="en-US" sz="1400" b="1" dirty="0">
              <a:solidFill>
                <a:srgbClr val="2110C0"/>
              </a:solidFill>
              <a:cs typeface="Guttman Yad-Brush" panose="02010401010101010101" pitchFamily="2" charset="-79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E1BBBB-C140-485F-9687-1CEF22BE1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0572" y="5468716"/>
            <a:ext cx="901427" cy="97272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D32F3A4-8C81-47E4-AFAF-835852EBA0BD}"/>
              </a:ext>
            </a:extLst>
          </p:cNvPr>
          <p:cNvSpPr/>
          <p:nvPr/>
        </p:nvSpPr>
        <p:spPr>
          <a:xfrm rot="987911">
            <a:off x="9246556" y="2188116"/>
            <a:ext cx="2309977" cy="28135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600" b="1" dirty="0">
                <a:solidFill>
                  <a:srgbClr val="2110C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"אם אתה רוצה ללמוד לשחות, תהיה אמיץ ותכנס למים, אם אתה רוצה ללמוד לפתור בעיות – פתור אותן!"</a:t>
            </a:r>
          </a:p>
          <a:p>
            <a:pPr algn="ctr"/>
            <a:endParaRPr lang="he-IL" sz="1600" b="1" dirty="0">
              <a:solidFill>
                <a:srgbClr val="2110C0"/>
              </a:solidFill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  <a:p>
            <a:pPr algn="ctr"/>
            <a:r>
              <a:rPr lang="he-IL" sz="1600" b="1" dirty="0">
                <a:solidFill>
                  <a:srgbClr val="2110C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ד. פוליה</a:t>
            </a:r>
            <a:endParaRPr lang="en-US" sz="1600" b="1" dirty="0">
              <a:solidFill>
                <a:srgbClr val="2110C0"/>
              </a:solidFill>
              <a:cs typeface="Guttman Yad-Brush" panose="02010401010101010101" pitchFamily="2" charset="-79"/>
            </a:endParaRP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D6626650-7175-425B-8744-B2414C5B08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9817" y="1570359"/>
            <a:ext cx="2273113" cy="554464"/>
          </a:xfrm>
          <a:prstGeom prst="rect">
            <a:avLst/>
          </a:prstGeom>
          <a:gradFill rotWithShape="0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8900000" scaled="1"/>
          </a:gradFill>
          <a:ln w="12700" cmpd="sng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>
            <a:outerShdw dist="28398" dir="3806097" algn="ctr" rotWithShape="0">
              <a:schemeClr val="accent1">
                <a:lumMod val="50000"/>
                <a:lumOff val="0"/>
                <a:alpha val="50000"/>
              </a:schemeClr>
            </a:outerShdw>
          </a:effectLst>
        </p:spPr>
        <p:txBody>
          <a:bodyPr rot="0" vert="horz" wrap="square" lIns="91440" tIns="45720" rIns="91440" bIns="45720" anchor="t" anchorCtr="0" upright="1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he-IL" sz="2000" b="1" dirty="0">
                <a:ln/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פנינים גיאומטריות</a:t>
            </a:r>
            <a:endParaRPr lang="en-US" sz="2000" b="1" dirty="0">
              <a:ln/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4E87235-47D6-4295-9C39-C24232F04A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056" y="2233612"/>
            <a:ext cx="1398520" cy="24758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6FC0580-6EE3-40D9-B301-1F89A9FEE0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02494" y="2700503"/>
            <a:ext cx="2407285" cy="161067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8090963-5F44-4565-8686-6833DE7463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299" y="4764011"/>
            <a:ext cx="2947401" cy="156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915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55043E7-2A99-44D5-82B7-BA37EE163E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4" y="35466"/>
            <a:ext cx="12192000" cy="68545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B97E34-DFDF-4C1F-9E49-197ADFA40F6C}"/>
              </a:ext>
            </a:extLst>
          </p:cNvPr>
          <p:cNvSpPr txBox="1"/>
          <p:nvPr/>
        </p:nvSpPr>
        <p:spPr>
          <a:xfrm>
            <a:off x="11290573" y="138203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/>
              <a:t>בס"ד</a:t>
            </a: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537BD09-5FF0-47DE-9C5A-0C5A44D6F83B}"/>
              </a:ext>
            </a:extLst>
          </p:cNvPr>
          <p:cNvSpPr/>
          <p:nvPr/>
        </p:nvSpPr>
        <p:spPr>
          <a:xfrm>
            <a:off x="4332612" y="226503"/>
            <a:ext cx="4009938" cy="914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e-IL" sz="2400" b="1" dirty="0">
                <a:ln/>
                <a:solidFill>
                  <a:schemeClr val="accent3"/>
                </a:solidFill>
              </a:rPr>
              <a:t>סוכריה מתמטית לדרך...</a:t>
            </a:r>
            <a:endParaRPr lang="en-US" sz="2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809FDFF-A764-41D9-94D7-F0287EDF2295}"/>
              </a:ext>
            </a:extLst>
          </p:cNvPr>
          <p:cNvSpPr/>
          <p:nvPr/>
        </p:nvSpPr>
        <p:spPr>
          <a:xfrm rot="20434188">
            <a:off x="418054" y="2066248"/>
            <a:ext cx="2296912" cy="29066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600" b="1" dirty="0">
                <a:solidFill>
                  <a:srgbClr val="2110C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"מתמטיקאי הוא לא זה שיכול לעשות מתמטיקה, אלא מישהו שלא יכול שלא לעשות את זה"</a:t>
            </a:r>
          </a:p>
          <a:p>
            <a:pPr algn="ctr"/>
            <a:endParaRPr lang="he-IL" sz="1600" b="1" dirty="0">
              <a:solidFill>
                <a:srgbClr val="2110C0"/>
              </a:solidFill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  <a:p>
            <a:pPr algn="ctr"/>
            <a:r>
              <a:rPr lang="he-IL" sz="1600" b="1" dirty="0">
                <a:solidFill>
                  <a:srgbClr val="2110C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ישראל </a:t>
            </a:r>
            <a:r>
              <a:rPr lang="he-IL" sz="1400" b="1" dirty="0" err="1">
                <a:solidFill>
                  <a:srgbClr val="2110C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גלפנד</a:t>
            </a:r>
            <a:endParaRPr lang="en-US" sz="1400" b="1" dirty="0">
              <a:solidFill>
                <a:srgbClr val="2110C0"/>
              </a:solidFill>
              <a:cs typeface="Guttman Yad-Brush" panose="02010401010101010101" pitchFamily="2" charset="-79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E1BBBB-C140-485F-9687-1CEF22BE1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0572" y="5468716"/>
            <a:ext cx="901427" cy="97272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D32F3A4-8C81-47E4-AFAF-835852EBA0BD}"/>
              </a:ext>
            </a:extLst>
          </p:cNvPr>
          <p:cNvSpPr/>
          <p:nvPr/>
        </p:nvSpPr>
        <p:spPr>
          <a:xfrm rot="987911">
            <a:off x="9551987" y="2188116"/>
            <a:ext cx="2309977" cy="28135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600" b="1" dirty="0">
                <a:solidFill>
                  <a:srgbClr val="2110C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"אם אתה רוצה ללמוד לשחות, תהיה אמיץ ותכנס למים, אם אתה רוצה ללמוד לפתור בעיות – פתור אותן!"</a:t>
            </a:r>
          </a:p>
          <a:p>
            <a:pPr algn="ctr"/>
            <a:endParaRPr lang="he-IL" sz="1600" b="1" dirty="0">
              <a:solidFill>
                <a:srgbClr val="2110C0"/>
              </a:solidFill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  <a:p>
            <a:pPr algn="ctr"/>
            <a:r>
              <a:rPr lang="he-IL" sz="1600" b="1" dirty="0">
                <a:solidFill>
                  <a:srgbClr val="2110C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ד. פוליה</a:t>
            </a:r>
            <a:endParaRPr lang="en-US" sz="1600" b="1" dirty="0">
              <a:solidFill>
                <a:srgbClr val="2110C0"/>
              </a:solidFill>
              <a:cs typeface="Guttman Yad-Brush" panose="02010401010101010101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E191BF08-700A-48D9-BD84-45E850951C9C}"/>
                  </a:ext>
                </a:extLst>
              </p:cNvPr>
              <p:cNvSpPr/>
              <p:nvPr/>
            </p:nvSpPr>
            <p:spPr>
              <a:xfrm>
                <a:off x="3165978" y="1728352"/>
                <a:ext cx="5989739" cy="373310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rtl="1"/>
                <a:r>
                  <a:rPr lang="he-IL" sz="320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מצא פונקציה </a:t>
                </a:r>
                <a:r>
                  <a:rPr lang="en-US" sz="320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f(x)</a:t>
                </a:r>
                <a:r>
                  <a:rPr lang="he-IL" sz="320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 שמקיימת עבור כל ערך של </a:t>
                </a:r>
                <a:r>
                  <a:rPr lang="en-US" sz="320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X</a:t>
                </a:r>
                <a:r>
                  <a:rPr lang="he-IL" sz="320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 חיובי</a:t>
                </a:r>
                <a:endPara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  <a:p>
                <a:pPr algn="ctr" rtl="1"/>
                <a:r>
                  <a:rPr lang="en-US" sz="320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2 f ( x ) – f 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n w="9525">
                              <a:solidFill>
                                <a:schemeClr val="bg1"/>
                              </a:solidFill>
                              <a:prstDash val="solid"/>
                            </a:ln>
                            <a:solidFill>
                              <a:schemeClr val="tx1"/>
                            </a:solidFill>
                            <a:effectLst>
                              <a:outerShdw blurRad="12700" dist="38100" dir="2700000" algn="tl" rotWithShape="0">
                                <a:schemeClr val="bg1">
                                  <a:lumMod val="5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n w="9525">
                              <a:solidFill>
                                <a:schemeClr val="bg1"/>
                              </a:solidFill>
                              <a:prstDash val="solid"/>
                            </a:ln>
                            <a:solidFill>
                              <a:schemeClr val="tx1"/>
                            </a:solidFill>
                            <a:effectLst>
                              <a:outerShdw blurRad="12700" dist="38100" dir="2700000" algn="tl" rotWithShape="0">
                                <a:schemeClr val="bg1">
                                  <a:lumMod val="5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ln w="9525">
                              <a:solidFill>
                                <a:schemeClr val="bg1"/>
                              </a:solidFill>
                              <a:prstDash val="solid"/>
                            </a:ln>
                            <a:solidFill>
                              <a:schemeClr val="tx1"/>
                            </a:solidFill>
                            <a:effectLst>
                              <a:outerShdw blurRad="12700" dist="38100" dir="2700000" algn="tl" rotWithShape="0">
                                <a:schemeClr val="bg1">
                                  <a:lumMod val="5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  <m:r>
                      <a:rPr lang="en-US" sz="3200" b="1" i="1" smtClean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 )=</m:t>
                    </m:r>
                    <m:r>
                      <a:rPr lang="en-US" sz="3200" b="1" i="1" smtClean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3200" b="1" i="1" smtClean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sz="3200" b="1" i="1" dirty="0" smtClean="0">
                            <a:ln w="9525">
                              <a:solidFill>
                                <a:schemeClr val="bg1"/>
                              </a:solidFill>
                              <a:prstDash val="solid"/>
                            </a:ln>
                            <a:solidFill>
                              <a:schemeClr val="tx1"/>
                            </a:solidFill>
                            <a:effectLst>
                              <a:outerShdw blurRad="12700" dist="38100" dir="2700000" algn="tl" rotWithShape="0">
                                <a:schemeClr val="bg1">
                                  <a:lumMod val="5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1" i="1" dirty="0">
                            <a:ln w="9525">
                              <a:solidFill>
                                <a:schemeClr val="bg1"/>
                              </a:solidFill>
                              <a:prstDash val="solid"/>
                            </a:ln>
                            <a:solidFill>
                              <a:schemeClr val="tx1"/>
                            </a:solidFill>
                            <a:effectLst>
                              <a:outerShdw blurRad="12700" dist="38100" dir="2700000" algn="tl" rotWithShape="0">
                                <a:schemeClr val="bg1">
                                  <a:lumMod val="5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endPara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E191BF08-700A-48D9-BD84-45E850951C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5978" y="1728352"/>
                <a:ext cx="5989739" cy="3733101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9514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55043E7-2A99-44D5-82B7-BA37EE163E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0" y="0"/>
            <a:ext cx="12192000" cy="68545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B97E34-DFDF-4C1F-9E49-197ADFA40F6C}"/>
              </a:ext>
            </a:extLst>
          </p:cNvPr>
          <p:cNvSpPr txBox="1"/>
          <p:nvPr/>
        </p:nvSpPr>
        <p:spPr>
          <a:xfrm>
            <a:off x="11290573" y="138203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/>
              <a:t>בס"ד</a:t>
            </a: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537BD09-5FF0-47DE-9C5A-0C5A44D6F83B}"/>
              </a:ext>
            </a:extLst>
          </p:cNvPr>
          <p:cNvSpPr/>
          <p:nvPr/>
        </p:nvSpPr>
        <p:spPr>
          <a:xfrm>
            <a:off x="4332612" y="226503"/>
            <a:ext cx="4009938" cy="914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e-IL" sz="2400" b="1" dirty="0">
                <a:ln/>
                <a:solidFill>
                  <a:schemeClr val="accent3"/>
                </a:solidFill>
              </a:rPr>
              <a:t>סוכריה מתמטית לדרך...</a:t>
            </a:r>
            <a:endParaRPr lang="en-US" sz="2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809FDFF-A764-41D9-94D7-F0287EDF2295}"/>
              </a:ext>
            </a:extLst>
          </p:cNvPr>
          <p:cNvSpPr/>
          <p:nvPr/>
        </p:nvSpPr>
        <p:spPr>
          <a:xfrm rot="20434188">
            <a:off x="1189508" y="2176447"/>
            <a:ext cx="2296912" cy="29066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600" b="1" dirty="0">
                <a:solidFill>
                  <a:srgbClr val="2110C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"מתמטיקאי הוא לא זה שיכול לעשות מתמטיקה, אלא מישהו שלא יכול שלא לעשות את זה"</a:t>
            </a:r>
          </a:p>
          <a:p>
            <a:pPr algn="ctr"/>
            <a:endParaRPr lang="he-IL" sz="1600" b="1" dirty="0">
              <a:solidFill>
                <a:srgbClr val="2110C0"/>
              </a:solidFill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  <a:p>
            <a:pPr algn="ctr"/>
            <a:r>
              <a:rPr lang="he-IL" sz="1600" b="1" dirty="0">
                <a:solidFill>
                  <a:srgbClr val="2110C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ישראל </a:t>
            </a:r>
            <a:r>
              <a:rPr lang="he-IL" sz="1400" b="1" dirty="0" err="1">
                <a:solidFill>
                  <a:srgbClr val="2110C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גלפנד</a:t>
            </a:r>
            <a:endParaRPr lang="en-US" sz="1400" b="1" dirty="0">
              <a:solidFill>
                <a:srgbClr val="2110C0"/>
              </a:solidFill>
              <a:cs typeface="Guttman Yad-Brush" panose="02010401010101010101" pitchFamily="2" charset="-79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E1BBBB-C140-485F-9687-1CEF22BE1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0572" y="5468716"/>
            <a:ext cx="901427" cy="97272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D32F3A4-8C81-47E4-AFAF-835852EBA0BD}"/>
              </a:ext>
            </a:extLst>
          </p:cNvPr>
          <p:cNvSpPr/>
          <p:nvPr/>
        </p:nvSpPr>
        <p:spPr>
          <a:xfrm rot="987911">
            <a:off x="8440309" y="1938143"/>
            <a:ext cx="2309977" cy="28135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600" b="1" dirty="0">
                <a:solidFill>
                  <a:srgbClr val="2110C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"אם אתה רוצה ללמוד לשחות, תהיה אמיץ ותכנס למים, אם אתה רוצה ללמוד לפתור בעיות – פתור אותן!"</a:t>
            </a:r>
          </a:p>
          <a:p>
            <a:pPr algn="ctr"/>
            <a:endParaRPr lang="he-IL" sz="1600" b="1" dirty="0">
              <a:solidFill>
                <a:srgbClr val="2110C0"/>
              </a:solidFill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  <a:p>
            <a:pPr algn="ctr"/>
            <a:r>
              <a:rPr lang="he-IL" sz="1600" b="1" dirty="0">
                <a:solidFill>
                  <a:srgbClr val="2110C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ד. פוליה</a:t>
            </a:r>
            <a:endParaRPr lang="en-US" sz="1600" b="1" dirty="0">
              <a:solidFill>
                <a:srgbClr val="2110C0"/>
              </a:solidFill>
              <a:cs typeface="Guttman Yad-Brush" panose="02010401010101010101" pitchFamily="2" charset="-79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BD61D4-3CCE-4566-90CB-259FDACD0561}"/>
              </a:ext>
            </a:extLst>
          </p:cNvPr>
          <p:cNvCxnSpPr/>
          <p:nvPr/>
        </p:nvCxnSpPr>
        <p:spPr>
          <a:xfrm flipH="1" flipV="1">
            <a:off x="4405618" y="3434547"/>
            <a:ext cx="629175" cy="1275127"/>
          </a:xfrm>
          <a:prstGeom prst="line">
            <a:avLst/>
          </a:prstGeom>
          <a:ln>
            <a:solidFill>
              <a:srgbClr val="211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343F623-EF98-4F38-92BD-FE1029CDA6F2}"/>
              </a:ext>
            </a:extLst>
          </p:cNvPr>
          <p:cNvCxnSpPr>
            <a:cxnSpLocks/>
          </p:cNvCxnSpPr>
          <p:nvPr/>
        </p:nvCxnSpPr>
        <p:spPr>
          <a:xfrm flipV="1">
            <a:off x="4405615" y="1955465"/>
            <a:ext cx="3120708" cy="1479082"/>
          </a:xfrm>
          <a:prstGeom prst="line">
            <a:avLst/>
          </a:prstGeom>
          <a:ln>
            <a:solidFill>
              <a:srgbClr val="211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B153DCA-D6D0-4591-AA7B-AD3DEDDE9D04}"/>
              </a:ext>
            </a:extLst>
          </p:cNvPr>
          <p:cNvCxnSpPr>
            <a:cxnSpLocks/>
          </p:cNvCxnSpPr>
          <p:nvPr/>
        </p:nvCxnSpPr>
        <p:spPr>
          <a:xfrm flipV="1">
            <a:off x="5034793" y="3615285"/>
            <a:ext cx="528506" cy="1075701"/>
          </a:xfrm>
          <a:prstGeom prst="line">
            <a:avLst/>
          </a:prstGeom>
          <a:ln>
            <a:solidFill>
              <a:srgbClr val="211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EEF974C-4A99-498D-A423-0023DF2FCA06}"/>
              </a:ext>
            </a:extLst>
          </p:cNvPr>
          <p:cNvCxnSpPr>
            <a:cxnSpLocks/>
          </p:cNvCxnSpPr>
          <p:nvPr/>
        </p:nvCxnSpPr>
        <p:spPr>
          <a:xfrm>
            <a:off x="5559138" y="3629778"/>
            <a:ext cx="1314335" cy="330879"/>
          </a:xfrm>
          <a:prstGeom prst="line">
            <a:avLst/>
          </a:prstGeom>
          <a:ln>
            <a:solidFill>
              <a:srgbClr val="211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D7E1163-5F01-4CA6-B000-047DD772558F}"/>
              </a:ext>
            </a:extLst>
          </p:cNvPr>
          <p:cNvCxnSpPr>
            <a:cxnSpLocks/>
          </p:cNvCxnSpPr>
          <p:nvPr/>
        </p:nvCxnSpPr>
        <p:spPr>
          <a:xfrm flipH="1">
            <a:off x="6873473" y="1955465"/>
            <a:ext cx="619485" cy="1990997"/>
          </a:xfrm>
          <a:prstGeom prst="line">
            <a:avLst/>
          </a:prstGeom>
          <a:ln>
            <a:solidFill>
              <a:srgbClr val="211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D471748-1BE6-40BF-A025-1CD7B974E07B}"/>
              </a:ext>
            </a:extLst>
          </p:cNvPr>
          <p:cNvSpPr/>
          <p:nvPr/>
        </p:nvSpPr>
        <p:spPr>
          <a:xfrm rot="20001869">
            <a:off x="4433287" y="3376374"/>
            <a:ext cx="179552" cy="16594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8975FA-A5A6-42EC-8E34-475750780B33}"/>
              </a:ext>
            </a:extLst>
          </p:cNvPr>
          <p:cNvSpPr/>
          <p:nvPr/>
        </p:nvSpPr>
        <p:spPr>
          <a:xfrm rot="17427682">
            <a:off x="5514104" y="3646992"/>
            <a:ext cx="168416" cy="1462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A5E2E70-722C-42F8-A060-610BC39F5F51}"/>
              </a:ext>
            </a:extLst>
          </p:cNvPr>
          <p:cNvSpPr/>
          <p:nvPr/>
        </p:nvSpPr>
        <p:spPr>
          <a:xfrm rot="17131537">
            <a:off x="6734527" y="3775985"/>
            <a:ext cx="168416" cy="1462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2C78E98-A615-4BE5-B9AB-B49C5A8A4A71}"/>
              </a:ext>
            </a:extLst>
          </p:cNvPr>
          <p:cNvSpPr/>
          <p:nvPr/>
        </p:nvSpPr>
        <p:spPr>
          <a:xfrm>
            <a:off x="4422074" y="3878678"/>
            <a:ext cx="387162" cy="39428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40F9FA1-02CE-4A62-9119-45B2F9C44B2E}"/>
              </a:ext>
            </a:extLst>
          </p:cNvPr>
          <p:cNvSpPr/>
          <p:nvPr/>
        </p:nvSpPr>
        <p:spPr>
          <a:xfrm>
            <a:off x="5211150" y="3992590"/>
            <a:ext cx="387162" cy="39428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4A41E74-2F02-45F0-B7CA-91969AD59217}"/>
              </a:ext>
            </a:extLst>
          </p:cNvPr>
          <p:cNvSpPr/>
          <p:nvPr/>
        </p:nvSpPr>
        <p:spPr>
          <a:xfrm>
            <a:off x="5968250" y="3746242"/>
            <a:ext cx="387162" cy="39428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074FDBF-7711-4AE3-BCFC-6CE200DF138C}"/>
              </a:ext>
            </a:extLst>
          </p:cNvPr>
          <p:cNvSpPr/>
          <p:nvPr/>
        </p:nvSpPr>
        <p:spPr>
          <a:xfrm>
            <a:off x="7120758" y="2844799"/>
            <a:ext cx="387162" cy="39428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85E39ADB-396C-427B-BE4A-6180015FF500}"/>
              </a:ext>
            </a:extLst>
          </p:cNvPr>
          <p:cNvSpPr/>
          <p:nvPr/>
        </p:nvSpPr>
        <p:spPr>
          <a:xfrm>
            <a:off x="5450134" y="2455394"/>
            <a:ext cx="387162" cy="39428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C50939B-1F82-4592-8802-BBB1F0120B30}"/>
              </a:ext>
            </a:extLst>
          </p:cNvPr>
          <p:cNvSpPr/>
          <p:nvPr/>
        </p:nvSpPr>
        <p:spPr>
          <a:xfrm>
            <a:off x="5299046" y="4940484"/>
            <a:ext cx="1400773" cy="3308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he-IL" dirty="0">
                <a:solidFill>
                  <a:schemeClr val="tx1"/>
                </a:solidFill>
              </a:rPr>
              <a:t>מצא את </a:t>
            </a:r>
            <a:r>
              <a:rPr lang="en-US" dirty="0">
                <a:solidFill>
                  <a:schemeClr val="tx1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846201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57D370-0EDA-4859-8BD0-FE04C54182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7"/>
            <a:ext cx="12192000" cy="68545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48B767-1E07-44FE-A768-8D778DC460BE}"/>
              </a:ext>
            </a:extLst>
          </p:cNvPr>
          <p:cNvSpPr txBox="1"/>
          <p:nvPr/>
        </p:nvSpPr>
        <p:spPr>
          <a:xfrm>
            <a:off x="11324129" y="322761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/>
              <a:t>בס"ד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9D4164-DE8B-445C-B9C4-5733CAC66F4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BFFFF"/>
              </a:clrFrom>
              <a:clrTo>
                <a:srgbClr val="EB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06558" y="2834858"/>
            <a:ext cx="6975692" cy="379206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D0B2EE8-73A9-4908-9865-825E0DB45809}"/>
              </a:ext>
            </a:extLst>
          </p:cNvPr>
          <p:cNvSpPr/>
          <p:nvPr/>
        </p:nvSpPr>
        <p:spPr>
          <a:xfrm>
            <a:off x="1691592" y="1193321"/>
            <a:ext cx="880882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אירועים מעניינים/מאתגרים במהלך </a:t>
            </a:r>
          </a:p>
          <a:p>
            <a:pPr algn="ctr"/>
            <a:r>
              <a:rPr lang="he-IL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פעילות כיתתית </a:t>
            </a:r>
            <a:r>
              <a:rPr lang="he-IL" sz="3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סביב פתרון בעיות מתמטיות? 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EE29D52-2723-4444-8A49-F2CDBFC2AF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610" y="2609121"/>
            <a:ext cx="2399339" cy="353202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FC82F38-241B-4856-BC7C-CECE2F771BF3}"/>
              </a:ext>
            </a:extLst>
          </p:cNvPr>
          <p:cNvSpPr/>
          <p:nvPr/>
        </p:nvSpPr>
        <p:spPr>
          <a:xfrm>
            <a:off x="491922" y="2609121"/>
            <a:ext cx="2399339" cy="3532022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888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BAE7186-9B44-4028-834D-8C493D04825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435"/>
            <a:ext cx="12192000" cy="68545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175A474-71D1-4A44-BBCF-51291E662923}"/>
              </a:ext>
            </a:extLst>
          </p:cNvPr>
          <p:cNvSpPr txBox="1"/>
          <p:nvPr/>
        </p:nvSpPr>
        <p:spPr>
          <a:xfrm>
            <a:off x="10476841" y="305983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/>
              <a:t>בס"ד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57A5C54-ED64-4C75-9F9D-03966ED7B830}"/>
              </a:ext>
            </a:extLst>
          </p:cNvPr>
          <p:cNvSpPr/>
          <p:nvPr/>
        </p:nvSpPr>
        <p:spPr>
          <a:xfrm>
            <a:off x="2489947" y="675315"/>
            <a:ext cx="532549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עבודה מסכמת בהשתלמות:</a:t>
            </a:r>
          </a:p>
          <a:p>
            <a:pPr algn="ctr"/>
            <a:r>
              <a:rPr lang="he-IL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hlinkClick r:id="rId3"/>
              </a:rPr>
              <a:t>הנחיות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7C6166-431D-4281-B630-296CEE4F70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054" y="2167293"/>
            <a:ext cx="2870296" cy="29044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AA2471-120D-4B92-BACF-6A7E21B82B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2695" y="2816062"/>
            <a:ext cx="4404278" cy="35575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653E8E3-2E16-4E72-BC71-0899BFDF65A8}"/>
              </a:ext>
            </a:extLst>
          </p:cNvPr>
          <p:cNvSpPr txBox="1"/>
          <p:nvPr/>
        </p:nvSpPr>
        <p:spPr>
          <a:xfrm>
            <a:off x="5396927" y="202268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b="1" i="0" dirty="0">
                <a:solidFill>
                  <a:srgbClr val="C00000"/>
                </a:solidFill>
                <a:effectLst/>
                <a:latin typeface="Assistant" pitchFamily="2" charset="-79"/>
                <a:cs typeface="Assistant" pitchFamily="2" charset="-79"/>
              </a:rPr>
              <a:t>בבקשה העלו פוסטרים  לפדלט</a:t>
            </a:r>
          </a:p>
          <a:p>
            <a:pPr algn="r" rtl="1"/>
            <a:r>
              <a:rPr lang="en-US" b="1" i="0" dirty="0">
                <a:solidFill>
                  <a:srgbClr val="373A3C"/>
                </a:solidFill>
                <a:effectLst/>
                <a:latin typeface="Assistant" pitchFamily="2" charset="-79"/>
                <a:cs typeface="Assistant" pitchFamily="2" charset="-79"/>
              </a:rPr>
              <a:t> </a:t>
            </a:r>
            <a:r>
              <a:rPr lang="en-US" b="1" i="0" dirty="0">
                <a:solidFill>
                  <a:srgbClr val="373A3C"/>
                </a:solidFill>
                <a:effectLst/>
                <a:latin typeface="Assistant" pitchFamily="2" charset="-79"/>
                <a:cs typeface="Assistant" pitchFamily="2" charset="-79"/>
                <a:hlinkClick r:id="rId6"/>
              </a:rPr>
              <a:t>https://padlet.com/mirelawidder/dqvu8idolkfd85su </a:t>
            </a:r>
            <a:endParaRPr lang="LID4096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0B16EF-D958-4FFB-BAB5-A51FC633A60C}"/>
              </a:ext>
            </a:extLst>
          </p:cNvPr>
          <p:cNvSpPr txBox="1"/>
          <p:nvPr/>
        </p:nvSpPr>
        <p:spPr>
          <a:xfrm rot="20324627">
            <a:off x="4335416" y="4589000"/>
            <a:ext cx="60388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3200" b="1" dirty="0">
                <a:solidFill>
                  <a:srgbClr val="C00000"/>
                </a:solidFill>
              </a:rPr>
              <a:t>הצגת פוסטרים ודיון באופן ההפעלה</a:t>
            </a:r>
            <a:endParaRPr lang="LID4096" sz="3200" b="1" dirty="0">
              <a:solidFill>
                <a:srgbClr val="C0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E3E169F-59EF-4838-850B-8B4152EF70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46486" y="5808905"/>
            <a:ext cx="1302231" cy="96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452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2EDB55-DF68-4E77-82E6-522A45FBA8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7"/>
            <a:ext cx="12192000" cy="68545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13A506-867F-40B5-AB72-4837B433E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4430" y="133350"/>
            <a:ext cx="2263139" cy="765810"/>
          </a:xfrm>
        </p:spPr>
        <p:txBody>
          <a:bodyPr/>
          <a:lstStyle/>
          <a:p>
            <a:pPr algn="r" rtl="1"/>
            <a:r>
              <a:rPr lang="he-IL" dirty="0">
                <a:solidFill>
                  <a:srgbClr val="C00000"/>
                </a:solidFill>
              </a:rPr>
              <a:t>לאה רייס</a:t>
            </a:r>
            <a:endParaRPr lang="LID4096" dirty="0">
              <a:solidFill>
                <a:srgbClr val="C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5E8A0A-8AB7-4E8A-A2B8-53206B24CB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6486" y="5808905"/>
            <a:ext cx="1302231" cy="9616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841128-C0B3-4707-977A-965C284D91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125" t="22500" r="28125" b="12361"/>
          <a:stretch/>
        </p:blipFill>
        <p:spPr>
          <a:xfrm>
            <a:off x="2209800" y="821531"/>
            <a:ext cx="7048500" cy="590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390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2EDB55-DF68-4E77-82E6-522A45FBA8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7"/>
            <a:ext cx="12192000" cy="68545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13A506-867F-40B5-AB72-4837B433E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5828" y="300038"/>
            <a:ext cx="2760343" cy="765810"/>
          </a:xfrm>
        </p:spPr>
        <p:txBody>
          <a:bodyPr>
            <a:normAutofit/>
          </a:bodyPr>
          <a:lstStyle/>
          <a:p>
            <a:pPr algn="r" rtl="1"/>
            <a:r>
              <a:rPr lang="he-IL" dirty="0">
                <a:solidFill>
                  <a:srgbClr val="C00000"/>
                </a:solidFill>
              </a:rPr>
              <a:t>אסתר סופר</a:t>
            </a:r>
            <a:endParaRPr lang="LID4096" dirty="0">
              <a:solidFill>
                <a:srgbClr val="C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DDAEFE-07EA-46CD-878D-A66F5693FB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6486" y="5808905"/>
            <a:ext cx="1302231" cy="9616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A5808DC-149A-4B87-BDD0-CBB7D70470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703" t="19867" r="29922" b="24167"/>
          <a:stretch/>
        </p:blipFill>
        <p:spPr>
          <a:xfrm>
            <a:off x="2238376" y="982816"/>
            <a:ext cx="7239000" cy="578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75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2EDB55-DF68-4E77-82E6-522A45FBA8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7"/>
            <a:ext cx="12192000" cy="68545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13A506-867F-40B5-AB72-4837B433E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6305" y="285750"/>
            <a:ext cx="2510789" cy="765810"/>
          </a:xfrm>
        </p:spPr>
        <p:txBody>
          <a:bodyPr/>
          <a:lstStyle/>
          <a:p>
            <a:pPr algn="r" rtl="1"/>
            <a:r>
              <a:rPr lang="he-IL" dirty="0">
                <a:solidFill>
                  <a:srgbClr val="C00000"/>
                </a:solidFill>
              </a:rPr>
              <a:t>ציפי חדד</a:t>
            </a:r>
            <a:endParaRPr lang="LID4096" dirty="0">
              <a:solidFill>
                <a:srgbClr val="C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2EC23B-EB21-4538-845E-95F11142F4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6486" y="5808905"/>
            <a:ext cx="1302231" cy="9616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EDF894-B201-40F4-9ECD-71C64148BC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922" t="23056" r="24141" b="18889"/>
          <a:stretch/>
        </p:blipFill>
        <p:spPr>
          <a:xfrm>
            <a:off x="1686472" y="1581149"/>
            <a:ext cx="7562304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938582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769520F8-BFE5-4C8C-A7AA-375C025A91CE}" vid="{AEAFD717-D3C8-4034-8F7E-D5220B0CCEB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{130CC577-AE94-48CF-AC8D-8B73B83E278A}tf56160789_win32</Template>
  <TotalTime>43922</TotalTime>
  <Words>584</Words>
  <Application>Microsoft Office PowerPoint</Application>
  <PresentationFormat>Widescreen</PresentationFormat>
  <Paragraphs>105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Assistant</vt:lpstr>
      <vt:lpstr>Bookman Old Style</vt:lpstr>
      <vt:lpstr>Calibri</vt:lpstr>
      <vt:lpstr>Cambria Math</vt:lpstr>
      <vt:lpstr>Franklin Gothic Book</vt:lpstr>
      <vt:lpstr>Guttman Yad-Brush</vt:lpstr>
      <vt:lpstr>1_RetrospectVTI</vt:lpstr>
      <vt:lpstr>קהילת יב"ע מתמטיקה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לאה רייס</vt:lpstr>
      <vt:lpstr>אסתר סופר</vt:lpstr>
      <vt:lpstr>ציפי חדד</vt:lpstr>
      <vt:lpstr>PowerPoint Presentation</vt:lpstr>
      <vt:lpstr>יואל יהודה לנגה</vt:lpstr>
      <vt:lpstr>יואל יהודה לנגה</vt:lpstr>
      <vt:lpstr>מירב שגב, הדס שרביט וזהר ינאי</vt:lpstr>
      <vt:lpstr>מירב שגב, הדס שרביט וזהר ינאי</vt:lpstr>
      <vt:lpstr>אלון ניקר</vt:lpstr>
      <vt:lpstr>אלון ניקר</vt:lpstr>
      <vt:lpstr>שני כבלים</vt:lpstr>
      <vt:lpstr>תנועה על גרף</vt:lpstr>
      <vt:lpstr>אימוני כושר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מהלכי"ם מעלים את הרף לכיתות המתמטיקה</dc:title>
  <dc:creator>Mirela Widder</dc:creator>
  <cp:lastModifiedBy>Mirela Widder</cp:lastModifiedBy>
  <cp:revision>101</cp:revision>
  <dcterms:created xsi:type="dcterms:W3CDTF">2021-10-27T11:45:01Z</dcterms:created>
  <dcterms:modified xsi:type="dcterms:W3CDTF">2022-04-06T16:40:19Z</dcterms:modified>
</cp:coreProperties>
</file>