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4">
  <p:sldMasterIdLst>
    <p:sldMasterId id="2147483648" r:id="rId1"/>
  </p:sldMasterIdLst>
  <p:notesMasterIdLst>
    <p:notesMasterId r:id="rId12"/>
  </p:notesMasterIdLst>
  <p:sldIdLst>
    <p:sldId id="256" r:id="rId2"/>
    <p:sldId id="386" r:id="rId3"/>
    <p:sldId id="390" r:id="rId4"/>
    <p:sldId id="387" r:id="rId5"/>
    <p:sldId id="388" r:id="rId6"/>
    <p:sldId id="391" r:id="rId7"/>
    <p:sldId id="393" r:id="rId8"/>
    <p:sldId id="389" r:id="rId9"/>
    <p:sldId id="392" r:id="rId10"/>
    <p:sldId id="39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יוני" initials="י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1591" autoAdjust="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5D26A-638E-497F-91D7-94A3D7AEA4C8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B57EC-8468-4B03-8628-6C7E682C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 algn="r" rtl="1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r" rtl="1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>
            <a:lvl1pPr algn="r" rtl="1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 algn="r" rtl="1">
              <a:defRPr sz="32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2000"/>
            </a:lvl4pPr>
            <a:lvl5pPr algn="r" rtl="1"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>
            <a:normAutofit/>
          </a:bodyPr>
          <a:lstStyle>
            <a:lvl1pPr algn="r" rtl="1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r" rtl="1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 algn="r" rtl="1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 algn="r" rtl="1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B61BEF0D-F0BB-DE4B-95CE-6DB70DBA9567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>
            <a:lvl1pPr algn="l" rtl="1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sarelteach/59n67029timuewc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mVOMNW4jHjDS7Giv3t5lntxKAvTzuBftME-L3BzVSio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cioly.org/wiki/index.php/Template:Coffee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yXA_Lv6BNLZTnaxl45HPmhjJqGs8ctuqwbbuHjYYvVU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4514-E5F2-4BF4-817E-01E5C8659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4304" y="706057"/>
            <a:ext cx="8704162" cy="3596758"/>
          </a:xfrm>
        </p:spPr>
        <p:txBody>
          <a:bodyPr anchor="ctr">
            <a:normAutofit/>
          </a:bodyPr>
          <a:lstStyle/>
          <a:p>
            <a:pPr algn="ctr"/>
            <a:br>
              <a:rPr lang="he-IL" sz="4900" dirty="0"/>
            </a:br>
            <a:r>
              <a:rPr lang="he-IL" sz="4900" dirty="0"/>
              <a:t>קהילת </a:t>
            </a:r>
            <a:r>
              <a:rPr lang="he-IL" sz="4900" dirty="0" err="1"/>
              <a:t>מהלכי"ם</a:t>
            </a:r>
            <a:r>
              <a:rPr lang="he-IL" sz="4900" dirty="0"/>
              <a:t> ארצית</a:t>
            </a:r>
            <a:br>
              <a:rPr lang="en-US" sz="3600" dirty="0"/>
            </a:br>
            <a:r>
              <a:rPr lang="he-IL" sz="2400" dirty="0"/>
              <a:t>מעלים את הרף לכיתות מתמטיקה</a:t>
            </a:r>
            <a:br>
              <a:rPr lang="he-IL" sz="2400" dirty="0"/>
            </a:br>
            <a:r>
              <a:rPr lang="he-IL" sz="2400" dirty="0"/>
              <a:t>תשפ"ב</a:t>
            </a:r>
            <a:endParaRPr lang="en-US" sz="3600" dirty="0"/>
          </a:p>
        </p:txBody>
      </p:sp>
      <p:pic>
        <p:nvPicPr>
          <p:cNvPr id="17" name="תמונה 16">
            <a:extLst>
              <a:ext uri="{FF2B5EF4-FFF2-40B4-BE49-F238E27FC236}">
                <a16:creationId xmlns:a16="http://schemas.microsoft.com/office/drawing/2014/main" id="{130A7EDA-3555-44B2-8A27-5C8209416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331" y="706058"/>
            <a:ext cx="6510759" cy="115884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921" y="862494"/>
            <a:ext cx="1625154" cy="845971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37C537F1-EC6F-42DD-9D7D-8BD540A2C5F3}"/>
              </a:ext>
            </a:extLst>
          </p:cNvPr>
          <p:cNvSpPr txBox="1">
            <a:spLocks/>
          </p:cNvSpPr>
          <p:nvPr/>
        </p:nvSpPr>
        <p:spPr>
          <a:xfrm>
            <a:off x="3041043" y="4587213"/>
            <a:ext cx="7830683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600" i="1" dirty="0">
                <a:solidFill>
                  <a:schemeClr val="tx1"/>
                </a:solidFill>
              </a:rPr>
              <a:t>מפגש ראשון:</a:t>
            </a:r>
            <a:r>
              <a:rPr lang="en-US" sz="2600" i="1" dirty="0">
                <a:solidFill>
                  <a:schemeClr val="tx1"/>
                </a:solidFill>
              </a:rPr>
              <a:t> </a:t>
            </a:r>
            <a:r>
              <a:rPr lang="he-IL" sz="2600" i="1">
                <a:solidFill>
                  <a:schemeClr val="tx1"/>
                </a:solidFill>
              </a:rPr>
              <a:t>26.10.2021</a:t>
            </a:r>
            <a:endParaRPr lang="he-IL" sz="2600" i="1" dirty="0">
              <a:solidFill>
                <a:schemeClr val="tx1"/>
              </a:solidFill>
            </a:endParaRPr>
          </a:p>
          <a:p>
            <a:pPr algn="ctr"/>
            <a:endParaRPr lang="he-IL" b="1" dirty="0">
              <a:solidFill>
                <a:schemeClr val="tx1"/>
              </a:solidFill>
            </a:endParaRPr>
          </a:p>
          <a:p>
            <a:pPr algn="ctr"/>
            <a:r>
              <a:rPr lang="he-IL" b="1" dirty="0">
                <a:solidFill>
                  <a:schemeClr val="tx1"/>
                </a:solidFill>
              </a:rPr>
              <a:t>אורלי גוטליב   שראל אייבר</a:t>
            </a:r>
          </a:p>
        </p:txBody>
      </p:sp>
    </p:spTree>
    <p:extLst>
      <p:ext uri="{BB962C8B-B14F-4D97-AF65-F5344CB8AC3E}">
        <p14:creationId xmlns:p14="http://schemas.microsoft.com/office/powerpoint/2010/main" val="1173284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2962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סיכום:</a:t>
            </a:r>
            <a:br>
              <a:rPr lang="he-IL" dirty="0"/>
            </a:br>
            <a:r>
              <a:rPr lang="he-IL" sz="3100" dirty="0"/>
              <a:t>עם מה אני יוצאת מהמפגש?</a:t>
            </a:r>
            <a:endParaRPr lang="he-IL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D3DC3-5F27-41DC-BEA9-ABE4F8207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3627" y="2133600"/>
            <a:ext cx="9490282" cy="4100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he-IL" dirty="0"/>
              <a:t> קישור </a:t>
            </a:r>
            <a:r>
              <a:rPr lang="he-IL" dirty="0" err="1"/>
              <a:t>לפדלט</a:t>
            </a:r>
            <a:r>
              <a:rPr lang="he-IL" dirty="0"/>
              <a:t>:</a:t>
            </a:r>
          </a:p>
          <a:p>
            <a:pPr marL="0" indent="0" algn="ctr">
              <a:buNone/>
            </a:pPr>
            <a:r>
              <a:rPr lang="en-US" sz="2800" dirty="0">
                <a:hlinkClick r:id="rId2"/>
              </a:rPr>
              <a:t>https://padlet.com/sarelteach/59n67029timuewco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05819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רגע של שיתוף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305878"/>
            <a:ext cx="8915400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e-IL" dirty="0"/>
              <a:t>בחרו שאלה אחת או יותר מהבאות, וכתבו לעצמכם נקודות חשובות:</a:t>
            </a:r>
          </a:p>
          <a:p>
            <a:pPr marL="0" indent="0">
              <a:buNone/>
            </a:pPr>
            <a:endParaRPr lang="he-IL" sz="800" dirty="0"/>
          </a:p>
          <a:p>
            <a:r>
              <a:rPr lang="he-IL" dirty="0"/>
              <a:t>מה זו "בעיה" עבורי (במתמטיקה...)?</a:t>
            </a:r>
          </a:p>
          <a:p>
            <a:r>
              <a:rPr lang="he-IL" dirty="0"/>
              <a:t>איפה "פתרון בעיות" פוגש אותי בכיתת המתמטיקה?</a:t>
            </a:r>
          </a:p>
          <a:p>
            <a:r>
              <a:rPr lang="he-IL" dirty="0"/>
              <a:t>מה דעתי על שילוב פתרון בעיות בכיתת המתמטיקה?</a:t>
            </a:r>
          </a:p>
          <a:p>
            <a:r>
              <a:rPr lang="he-IL" dirty="0"/>
              <a:t> האם יש לי התנסות מהעבר שעולה לי בהקשר זה?</a:t>
            </a:r>
          </a:p>
        </p:txBody>
      </p:sp>
    </p:spTree>
    <p:extLst>
      <p:ext uri="{BB962C8B-B14F-4D97-AF65-F5344CB8AC3E}">
        <p14:creationId xmlns:p14="http://schemas.microsoft.com/office/powerpoint/2010/main" val="136673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30828" y="331672"/>
            <a:ext cx="9878786" cy="2366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spcAft>
                <a:spcPts val="0"/>
              </a:spcAft>
            </a:pPr>
            <a:r>
              <a:rPr lang="he-IL" sz="2800" b="1" dirty="0">
                <a:solidFill>
                  <a:srgbClr val="365F91"/>
                </a:solidFill>
                <a:latin typeface="Arial"/>
                <a:cs typeface="Arial"/>
              </a:rPr>
              <a:t>בעיה ראשונה: ציון לחיים</a:t>
            </a:r>
          </a:p>
          <a:p>
            <a:pPr algn="r" rtl="1">
              <a:lnSpc>
                <a:spcPct val="150000"/>
              </a:lnSpc>
              <a:spcAft>
                <a:spcPts val="0"/>
              </a:spcAft>
            </a:pPr>
            <a:endParaRPr lang="he-IL" dirty="0">
              <a:solidFill>
                <a:srgbClr val="000000"/>
              </a:solidFill>
              <a:effectLst/>
              <a:latin typeface="Calibri"/>
              <a:ea typeface="Calibri"/>
              <a:cs typeface="Arial"/>
            </a:endParaRPr>
          </a:p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he-IL" sz="2800" dirty="0">
                <a:solidFill>
                  <a:srgbClr val="000000"/>
                </a:solidFill>
                <a:latin typeface="Calibri"/>
                <a:ea typeface="Calibri"/>
                <a:cs typeface="Arial"/>
                <a:hlinkClick r:id="rId2"/>
              </a:rPr>
              <a:t>קישור לבעיה</a:t>
            </a:r>
            <a:endParaRPr lang="he-IL" sz="2800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algn="r" rtl="1">
              <a:lnSpc>
                <a:spcPct val="150000"/>
              </a:lnSpc>
              <a:spcAft>
                <a:spcPts val="0"/>
              </a:spcAft>
            </a:pPr>
            <a:endParaRPr lang="he-IL" sz="2800" dirty="0">
              <a:solidFill>
                <a:srgbClr val="000000"/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D7E26-679E-4420-844B-83FDCD3D8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 פתרון עצמי יחידני של סעיפים 3-1 (10 דקות)</a:t>
            </a:r>
          </a:p>
          <a:p>
            <a:r>
              <a:rPr lang="he-IL" dirty="0"/>
              <a:t> דיון במליאה</a:t>
            </a:r>
          </a:p>
          <a:p>
            <a:r>
              <a:rPr lang="he-IL" dirty="0"/>
              <a:t> פתרון בזוגות של סעיף 4 (10 דקות)</a:t>
            </a:r>
          </a:p>
          <a:p>
            <a:r>
              <a:rPr lang="he-IL" dirty="0"/>
              <a:t> דיון וסיכום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29459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346702"/>
              </p:ext>
            </p:extLst>
          </p:nvPr>
        </p:nvGraphicFramePr>
        <p:xfrm>
          <a:off x="2373084" y="5133272"/>
          <a:ext cx="2370365" cy="161925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435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</a:rPr>
                        <a:t>בוחן</a:t>
                      </a:r>
                      <a:endParaRPr lang="en-US" sz="11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</a:rPr>
                        <a:t>מבחן</a:t>
                      </a:r>
                      <a:endParaRPr lang="en-US" sz="11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</a:rPr>
                        <a:t>ציון שליש</a:t>
                      </a:r>
                      <a:endParaRPr lang="en-US" sz="1100" b="1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</a:rPr>
                        <a:t>מתחת ל-80 (כמה?)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</a:rPr>
                        <a:t>מתחת ל-80 (כמה?)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</a:rPr>
                        <a:t>מעל 80 (כמה?)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</a:rPr>
                        <a:t>מעל 80 (כמה?)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30828" y="331672"/>
            <a:ext cx="987878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spcAft>
                <a:spcPts val="0"/>
              </a:spcAft>
            </a:pPr>
            <a:r>
              <a:rPr lang="he-IL" sz="2800" b="1" dirty="0">
                <a:solidFill>
                  <a:srgbClr val="365F91"/>
                </a:solidFill>
                <a:latin typeface="Arial"/>
                <a:cs typeface="Arial"/>
              </a:rPr>
              <a:t>בעיה ראשונה: ציון לחיים</a:t>
            </a:r>
          </a:p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בשליש האחרון בכיתה ט' יתקיימו 3 בחנים ושני מבחנים בסדר הבא:</a:t>
            </a:r>
            <a:r>
              <a:rPr lang="he-IL" dirty="0">
                <a:latin typeface="Calibri"/>
                <a:ea typeface="Calibri"/>
                <a:cs typeface="Arial"/>
              </a:rPr>
              <a:t> </a:t>
            </a: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בוחן,	</a:t>
            </a:r>
            <a:r>
              <a:rPr lang="he-IL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מבחן</a:t>
            </a: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, בוחן, בוחן, </a:t>
            </a:r>
            <a:r>
              <a:rPr lang="he-IL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מבחן</a:t>
            </a:r>
            <a:r>
              <a:rPr lang="en-US" dirty="0">
                <a:solidFill>
                  <a:srgbClr val="000000"/>
                </a:solidFill>
                <a:latin typeface="Arial"/>
                <a:ea typeface="Calibri"/>
              </a:rPr>
              <a:t>.</a:t>
            </a:r>
            <a:endParaRPr lang="en-US" dirty="0">
              <a:latin typeface="Calibri"/>
              <a:ea typeface="Calibri"/>
            </a:endParaRPr>
          </a:p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משקל של כל בוחן בציון כולו הוא 12%, משקלי המבחנים הם 24% במבחן הראשון ו- 40% במבחן השני.</a:t>
            </a:r>
            <a:endParaRPr lang="en-US" dirty="0">
              <a:latin typeface="Calibri"/>
              <a:ea typeface="Calibri"/>
            </a:endParaRPr>
          </a:p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חיים קיבל ציון 80 בבוחן הראשון ו-60 במבחן הראשון</a:t>
            </a:r>
            <a:r>
              <a:rPr lang="en-US" dirty="0">
                <a:solidFill>
                  <a:srgbClr val="000000"/>
                </a:solidFill>
                <a:latin typeface="Arial"/>
                <a:ea typeface="Calibri"/>
              </a:rPr>
              <a:t>. </a:t>
            </a:r>
            <a:endParaRPr lang="en-US" dirty="0">
              <a:latin typeface="Calibri"/>
              <a:ea typeface="Calibri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האם חיים יכול במצבו העכשווי להגיע לציון שליש 85? נמקו. </a:t>
            </a:r>
            <a:endParaRPr lang="en-US" dirty="0">
              <a:latin typeface="Calibri"/>
              <a:ea typeface="Calibri"/>
            </a:endParaRPr>
          </a:p>
          <a:p>
            <a:pPr marL="342900" lvl="0" indent="-342900" algn="r" rtl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אם חיים יחליט להסתפק בציון שליש עובר (55), </a:t>
            </a:r>
          </a:p>
          <a:p>
            <a:pPr lvl="0"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   האם הוא יוכל להעדר מהמבחן השני (במקר</a:t>
            </a:r>
            <a:r>
              <a:rPr lang="he-IL" dirty="0">
                <a:latin typeface="Calibri"/>
                <a:ea typeface="Calibri"/>
                <a:cs typeface="Arial"/>
              </a:rPr>
              <a:t>ה כזה לקבל</a:t>
            </a: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עליו 0 נקודות בשקלול הכללי)? </a:t>
            </a:r>
          </a:p>
          <a:p>
            <a:pPr lvl="0"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   נמקו תשובתכם </a:t>
            </a:r>
            <a:r>
              <a:rPr lang="he-IL" dirty="0">
                <a:latin typeface="Calibri"/>
                <a:ea typeface="Calibri"/>
                <a:cs typeface="Arial"/>
              </a:rPr>
              <a:t>והדגימו באמצעות </a:t>
            </a: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אפשרויות לציוני הבחנים שנותרו. </a:t>
            </a:r>
            <a:endParaRPr lang="en-US" dirty="0">
              <a:latin typeface="Calibri"/>
              <a:ea typeface="Calibri"/>
            </a:endParaRPr>
          </a:p>
          <a:p>
            <a:pPr lvl="0"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3. כדי להתקבל להקבצה ברמה גבוהה בתיכון, צריכים התלמידים לקבל ציון שליש משוקלל של 80 לפחות. </a:t>
            </a:r>
          </a:p>
          <a:p>
            <a:pPr lvl="0"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   חיים, שמעוניין להתקבל לרמה הגבוהה, השקיע וקיבל 100 בבוחן השני.</a:t>
            </a:r>
            <a:endParaRPr lang="en-US" dirty="0">
              <a:latin typeface="Calibri"/>
              <a:ea typeface="Calibri"/>
            </a:endParaRPr>
          </a:p>
          <a:p>
            <a:pPr marL="178435"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הציעו אפשרויות שונות לציונים שחיים עשוי לקבל במבחן השני ובבוחן שנותר, </a:t>
            </a:r>
          </a:p>
          <a:p>
            <a:pPr marL="178435"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כולל מקרים כאלה שבהם יתקבל להקבצה (ציון 80 ומעלה) </a:t>
            </a:r>
          </a:p>
          <a:p>
            <a:pPr marL="178435" algn="r" rt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וכאלה בהם לא יתקבל (ציון מתחת ל-80).</a:t>
            </a:r>
            <a:endParaRPr lang="en-US" dirty="0">
              <a:effectLst/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823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67493" y="468084"/>
                <a:ext cx="10361612" cy="5132615"/>
              </a:xfrm>
            </p:spPr>
            <p:txBody>
              <a:bodyPr>
                <a:normAutofit fontScale="92500" lnSpcReduction="20000"/>
              </a:bodyPr>
              <a:lstStyle/>
              <a:p>
                <a:pPr marL="0" lvl="0" indent="0">
                  <a:buNone/>
                </a:pPr>
                <a:r>
                  <a:rPr lang="he-IL" sz="2200" dirty="0"/>
                  <a:t>4. בגרף העיוור הבא (ללא ציון ערכים מספריים) </a:t>
                </a:r>
              </a:p>
              <a:p>
                <a:pPr marL="0" lvl="0" indent="0">
                  <a:buNone/>
                </a:pPr>
                <a:r>
                  <a:rPr lang="he-IL" sz="2200" dirty="0"/>
                  <a:t>    מתוארות האפשרויות של חיים לציונים במבחן ובבוחן שנותרו. </a:t>
                </a:r>
                <a:endParaRPr lang="en-US" sz="2200" dirty="0"/>
              </a:p>
              <a:p>
                <a:pPr marL="0" indent="0">
                  <a:buNone/>
                </a:pPr>
                <a:r>
                  <a:rPr lang="he-IL" sz="2200" dirty="0"/>
                  <a:t>    ציר </a:t>
                </a:r>
                <a:r>
                  <a:rPr lang="en-US" sz="2200" b="1" dirty="0"/>
                  <a:t>X</a:t>
                </a:r>
                <a:r>
                  <a:rPr lang="he-IL" sz="2200" dirty="0"/>
                  <a:t> מייצג את ציון הבוחן השלישי, ציר </a:t>
                </a:r>
                <a:r>
                  <a:rPr lang="en-US" sz="2200" b="1" dirty="0"/>
                  <a:t>y</a:t>
                </a:r>
                <a:r>
                  <a:rPr lang="he-IL" sz="2200" dirty="0"/>
                  <a:t> מייצג את ציון המבחן השני. </a:t>
                </a:r>
                <a:endParaRPr lang="en-US" sz="3500" dirty="0"/>
              </a:p>
              <a:p>
                <a:pPr marL="457200" lvl="1" indent="0">
                  <a:buNone/>
                </a:pPr>
                <a:r>
                  <a:rPr lang="he-IL" dirty="0"/>
                  <a:t>נסו להסביר מה מתאר התחום המשורטט ע"י הצירים ושני הישרים המקבילים לצירים.</a:t>
                </a:r>
                <a:endParaRPr lang="en-US" dirty="0"/>
              </a:p>
              <a:p>
                <a:pPr marL="457200" lvl="1" indent="0">
                  <a:buNone/>
                </a:pPr>
                <a:r>
                  <a:rPr lang="he-IL" dirty="0"/>
                  <a:t>מה מבטאת המשוואה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36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r>
                  <a:rPr lang="en-US" dirty="0"/>
                  <a:t>,</a:t>
                </a:r>
                <a:r>
                  <a:rPr lang="he-IL" dirty="0"/>
                  <a:t>, המתוארת ע"י הקו המשופע שבשרטוט זה</a:t>
                </a:r>
                <a:r>
                  <a:rPr lang="en-US" dirty="0"/>
                  <a:t>?</a:t>
                </a:r>
                <a:r>
                  <a:rPr lang="he-IL" dirty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he-IL" sz="2400" dirty="0"/>
                  <a:t>      מה מבטא המספר 36 במשוואה זו?     </a:t>
                </a:r>
                <a:endParaRPr lang="en-US" sz="2400" dirty="0"/>
              </a:p>
              <a:p>
                <a:pPr marL="457200" lvl="1" indent="0">
                  <a:buNone/>
                </a:pPr>
                <a:r>
                  <a:rPr lang="he-IL" dirty="0"/>
                  <a:t>מה מתארים האזורים הצבועים מעל הקו המשופע </a:t>
                </a:r>
              </a:p>
              <a:p>
                <a:pPr marL="457200" lvl="1" indent="0">
                  <a:buNone/>
                </a:pPr>
                <a:r>
                  <a:rPr lang="he-IL" dirty="0"/>
                  <a:t>ומה מתאר האזור מתחתיו</a:t>
                </a:r>
                <a:r>
                  <a:rPr lang="en-US" dirty="0"/>
                  <a:t>?</a:t>
                </a:r>
                <a:r>
                  <a:rPr lang="he-IL" dirty="0"/>
                  <a:t> מה מייצגות הנקודות שעל הקו</a:t>
                </a:r>
                <a:br>
                  <a:rPr lang="en-US" dirty="0"/>
                </a:br>
                <a:r>
                  <a:rPr lang="he-IL" dirty="0"/>
                  <a:t>המשופע</a:t>
                </a:r>
                <a:r>
                  <a:rPr lang="en-US" dirty="0"/>
                  <a:t>?</a:t>
                </a:r>
                <a:endParaRPr lang="he-IL" dirty="0"/>
              </a:p>
              <a:p>
                <a:pPr marL="457200" lvl="1" indent="0">
                  <a:buNone/>
                </a:pPr>
                <a:r>
                  <a:rPr lang="he-IL" dirty="0"/>
                  <a:t>האם מצאתם בעזרת הייצוג הגרפי של הבעיה </a:t>
                </a:r>
              </a:p>
              <a:p>
                <a:pPr marL="457200" lvl="1" indent="0">
                  <a:buNone/>
                </a:pPr>
                <a:r>
                  <a:rPr lang="he-IL" dirty="0"/>
                  <a:t>אפשרויות נוספות כתשובות לשאלה 3</a:t>
                </a:r>
                <a:r>
                  <a:rPr lang="en-US" dirty="0"/>
                  <a:t>?</a:t>
                </a:r>
                <a:r>
                  <a:rPr lang="he-IL" dirty="0"/>
                  <a:t> </a:t>
                </a:r>
              </a:p>
              <a:p>
                <a:pPr marL="457200" lvl="1" indent="0">
                  <a:buNone/>
                </a:pPr>
                <a:r>
                  <a:rPr lang="he-IL" dirty="0"/>
                  <a:t>האם תוכלו לתת כעת תשובה כללית? נמקו תשובתכם! </a:t>
                </a:r>
                <a:endParaRPr lang="en-US" dirty="0"/>
              </a:p>
              <a:p>
                <a:pPr marL="0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7493" y="468084"/>
                <a:ext cx="10361612" cy="5132615"/>
              </a:xfrm>
              <a:blipFill>
                <a:blip r:embed="rId2"/>
                <a:stretch>
                  <a:fillRect l="-1177" t="-1900" r="-1413" b="-641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4.png" title="&quot;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95" y="2644398"/>
            <a:ext cx="3593419" cy="3265717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88799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err="1"/>
              <a:t>הפסקפה</a:t>
            </a:r>
            <a:br>
              <a:rPr lang="he-IL" dirty="0"/>
            </a:br>
            <a:r>
              <a:rPr lang="he-IL" sz="2800" dirty="0"/>
              <a:t>(גם תה מותר...)</a:t>
            </a:r>
            <a:endParaRPr lang="he-IL" dirty="0"/>
          </a:p>
        </p:txBody>
      </p:sp>
      <p:pic>
        <p:nvPicPr>
          <p:cNvPr id="7" name="Content Placeholder 6" descr="A cup of coffee&#10;&#10;Description automatically generated with medium confidence">
            <a:extLst>
              <a:ext uri="{FF2B5EF4-FFF2-40B4-BE49-F238E27FC236}">
                <a16:creationId xmlns:a16="http://schemas.microsoft.com/office/drawing/2014/main" id="{2545487E-5678-408C-8379-D6A5CC1717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45984" y="2306638"/>
            <a:ext cx="5601857" cy="3776662"/>
          </a:xfrm>
        </p:spPr>
      </p:pic>
    </p:spTree>
    <p:extLst>
      <p:ext uri="{BB962C8B-B14F-4D97-AF65-F5344CB8AC3E}">
        <p14:creationId xmlns:p14="http://schemas.microsoft.com/office/powerpoint/2010/main" val="282279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אנחנו ממשיכות!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D3DC3-5F27-41DC-BEA9-ABE4F8207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 </a:t>
            </a:r>
          </a:p>
          <a:p>
            <a:r>
              <a:rPr lang="he-IL" dirty="0"/>
              <a:t> מי עדיין לא הציג את עצמו?</a:t>
            </a:r>
          </a:p>
          <a:p>
            <a:endParaRPr lang="he-IL" dirty="0"/>
          </a:p>
          <a:p>
            <a:r>
              <a:rPr lang="he-IL" dirty="0"/>
              <a:t> עוד קצת על הקהילה שלנו והרציונל מאחוריה</a:t>
            </a:r>
            <a:br>
              <a:rPr lang="en-US" dirty="0"/>
            </a:br>
            <a:r>
              <a:rPr lang="he-IL" dirty="0"/>
              <a:t> </a:t>
            </a:r>
            <a:r>
              <a:rPr lang="he-IL" sz="2000" dirty="0"/>
              <a:t>(בשקופית הבאה...)</a:t>
            </a:r>
            <a:endParaRPr lang="en-IL" sz="2000" dirty="0"/>
          </a:p>
        </p:txBody>
      </p:sp>
    </p:spTree>
    <p:extLst>
      <p:ext uri="{BB962C8B-B14F-4D97-AF65-F5344CB8AC3E}">
        <p14:creationId xmlns:p14="http://schemas.microsoft.com/office/powerpoint/2010/main" val="3347213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b="1" dirty="0"/>
              <a:t>פרוייקט מהלכי"ם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383" y="2133600"/>
            <a:ext cx="10959547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e-IL" sz="2800" b="1" dirty="0"/>
              <a:t>מטרה : </a:t>
            </a:r>
            <a:r>
              <a:rPr lang="he-IL" sz="2800" dirty="0"/>
              <a:t>להזמין מורים ולתמוך בהם בשילוב בעיות כחלק משגרת ההוראה</a:t>
            </a:r>
          </a:p>
          <a:p>
            <a:pPr marL="0" indent="0">
              <a:buNone/>
            </a:pPr>
            <a:endParaRPr lang="he-IL" sz="2800" b="1" dirty="0"/>
          </a:p>
          <a:p>
            <a:pPr marL="0" indent="0">
              <a:buNone/>
            </a:pPr>
            <a:r>
              <a:rPr lang="he-IL" sz="2800" b="1" dirty="0"/>
              <a:t>צוות: </a:t>
            </a:r>
            <a:r>
              <a:rPr lang="he-IL" sz="2800" dirty="0"/>
              <a:t>בוריס קויצ'ו, ג'ייסון קופר, מירלה וידר, יוני עמיר, אורלי גוטליב, שראל אייבר, מיכאל גורודין, אסתר גרונהפט</a:t>
            </a:r>
          </a:p>
          <a:p>
            <a:pPr marL="0" indent="0">
              <a:buNone/>
            </a:pPr>
            <a:r>
              <a:rPr lang="he-IL" sz="2800" dirty="0"/>
              <a:t>מפתחים בעיות ופותחים קהילות</a:t>
            </a:r>
          </a:p>
          <a:p>
            <a:pPr marL="0" indent="0">
              <a:buNone/>
            </a:pPr>
            <a:endParaRPr lang="he-IL" sz="2800" b="1" dirty="0"/>
          </a:p>
          <a:p>
            <a:pPr marL="0" indent="0">
              <a:buNone/>
            </a:pPr>
            <a:r>
              <a:rPr lang="he-IL" sz="2800" b="1" dirty="0"/>
              <a:t>פעילות הקהילה: </a:t>
            </a:r>
            <a:r>
              <a:rPr lang="he-IL" sz="2800" dirty="0"/>
              <a:t>סינכרונית – 18 ש' (6 מפגשים), א-סינכרונית 12 ש' (3 מפגשים)</a:t>
            </a:r>
          </a:p>
        </p:txBody>
      </p:sp>
    </p:spTree>
    <p:extLst>
      <p:ext uri="{BB962C8B-B14F-4D97-AF65-F5344CB8AC3E}">
        <p14:creationId xmlns:p14="http://schemas.microsoft.com/office/powerpoint/2010/main" val="3035486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2962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יאללה, נכנסים לחדרים!</a:t>
            </a:r>
            <a:br>
              <a:rPr lang="he-IL" dirty="0"/>
            </a:br>
            <a:endParaRPr lang="he-IL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D3DC3-5F27-41DC-BEA9-ABE4F8207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330" y="1630260"/>
            <a:ext cx="9490282" cy="410029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dirty="0"/>
              <a:t> דונו בחדרים, בבקשה, בהפעלת הבעיה בכיתותיכם. אתם מוזמנים (אך לא חייבים) להתייחס לחלק/לכל השאלות הבאות (בבקשה הסבירו את תשובותיכם):</a:t>
            </a:r>
          </a:p>
          <a:p>
            <a:r>
              <a:rPr lang="he-IL" dirty="0"/>
              <a:t> באיזו כיתה/רמה הייתם מפעילים את הבעיה? האם בהקשר של נושא מסוים?</a:t>
            </a:r>
          </a:p>
          <a:p>
            <a:r>
              <a:rPr lang="he-IL" dirty="0"/>
              <a:t> איך הייתם מפעילים את הבעיה (מבחינה טכנולוגית? פדגוגית? כמה זמן? עוד...?)</a:t>
            </a:r>
          </a:p>
          <a:p>
            <a:r>
              <a:rPr lang="he-IL" dirty="0"/>
              <a:t> מה דעתכם על איך שהפעלנו את הבעיה כאן בהשתלמות? מה הייתם משמרים ומה הייתם משפרים?</a:t>
            </a:r>
          </a:p>
          <a:p>
            <a:r>
              <a:rPr lang="he-IL" dirty="0"/>
              <a:t> האם אתם צופים קשיים כלשהם?</a:t>
            </a:r>
            <a:r>
              <a:rPr lang="en-US" dirty="0"/>
              <a:t> </a:t>
            </a:r>
            <a:r>
              <a:rPr lang="he-IL" dirty="0"/>
              <a:t>אילו והיכן בשאלה? כיצד הייתם מגיבים לקשיים, אם ישנם?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ECB38-4A2C-4771-9FF8-A48B1F86B98B}"/>
              </a:ext>
            </a:extLst>
          </p:cNvPr>
          <p:cNvSpPr txBox="1"/>
          <p:nvPr/>
        </p:nvSpPr>
        <p:spPr>
          <a:xfrm>
            <a:off x="4740547" y="6043738"/>
            <a:ext cx="4037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u="sng" dirty="0">
                <a:hlinkClick r:id="rId2"/>
              </a:rPr>
              <a:t>קישור למסמך תוצרים משותפים</a:t>
            </a: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38674034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42490</TotalTime>
  <Words>662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Wingdings 3</vt:lpstr>
      <vt:lpstr>Wisp</vt:lpstr>
      <vt:lpstr> קהילת מהלכי"ם ארצית מעלים את הרף לכיתות מתמטיקה תשפ"ב</vt:lpstr>
      <vt:lpstr>רגע של שיתוף</vt:lpstr>
      <vt:lpstr>PowerPoint Presentation</vt:lpstr>
      <vt:lpstr>PowerPoint Presentation</vt:lpstr>
      <vt:lpstr>PowerPoint Presentation</vt:lpstr>
      <vt:lpstr>הפסקפה (גם תה מותר...)</vt:lpstr>
      <vt:lpstr>אנחנו ממשיכות!</vt:lpstr>
      <vt:lpstr>פרוייקט מהלכי"ם</vt:lpstr>
      <vt:lpstr>יאללה, נכנסים לחדרים! </vt:lpstr>
      <vt:lpstr>סיכום: עם מה אני יוצאת מהמפגש?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Cooper</dc:creator>
  <cp:lastModifiedBy>שראל אייבר</cp:lastModifiedBy>
  <cp:revision>251</cp:revision>
  <dcterms:created xsi:type="dcterms:W3CDTF">2019-03-23T16:17:23Z</dcterms:created>
  <dcterms:modified xsi:type="dcterms:W3CDTF">2021-12-08T06:28:11Z</dcterms:modified>
</cp:coreProperties>
</file>