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XppuNeOHKD1l43U0Bgcqe6HKi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05ccfd95a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05ccfd95a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2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40" name="Google Shape;140;p2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2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0" name="Google Shape;160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spcBef>
                <a:spcPts val="1000"/>
              </a:spcBef>
              <a:spcAft>
                <a:spcPts val="0"/>
              </a:spcAft>
              <a:buSzPts val="3200"/>
              <a:buChar char="🠶"/>
              <a:defRPr sz="3200"/>
            </a:lvl1pPr>
            <a:lvl2pPr indent="-381000" lvl="1" marL="914400" rtl="1" algn="r">
              <a:spcBef>
                <a:spcPts val="1000"/>
              </a:spcBef>
              <a:spcAft>
                <a:spcPts val="0"/>
              </a:spcAft>
              <a:buSzPts val="2400"/>
              <a:buChar char="🠶"/>
              <a:defRPr sz="2400"/>
            </a:lvl2pPr>
            <a:lvl3pPr indent="-355600" lvl="2" marL="1371600" rtl="1" algn="r">
              <a:spcBef>
                <a:spcPts val="1000"/>
              </a:spcBef>
              <a:spcAft>
                <a:spcPts val="0"/>
              </a:spcAft>
              <a:buSzPts val="2000"/>
              <a:buChar char="🠶"/>
              <a:defRPr sz="2000"/>
            </a:lvl3pPr>
            <a:lvl4pPr indent="-355600" lvl="3" marL="1828800" rtl="1" algn="r">
              <a:spcBef>
                <a:spcPts val="1000"/>
              </a:spcBef>
              <a:spcAft>
                <a:spcPts val="0"/>
              </a:spcAft>
              <a:buSzPts val="2000"/>
              <a:buChar char="🠶"/>
              <a:defRPr sz="2000"/>
            </a:lvl4pPr>
            <a:lvl5pPr indent="-355600" lvl="4" marL="2286000" rtl="1" algn="r">
              <a:spcBef>
                <a:spcPts val="1000"/>
              </a:spcBef>
              <a:spcAft>
                <a:spcPts val="0"/>
              </a:spcAft>
              <a:buSzPts val="2000"/>
              <a:buChar char="🠶"/>
              <a:defRPr sz="2000"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30200" lvl="1" marL="914400" rtl="1" algn="r">
              <a:spcBef>
                <a:spcPts val="1000"/>
              </a:spcBef>
              <a:spcAft>
                <a:spcPts val="0"/>
              </a:spcAft>
              <a:buSzPts val="1600"/>
              <a:buChar char="🠶"/>
              <a:defRPr/>
            </a:lvl2pPr>
            <a:lvl3pPr indent="-317500" lvl="2" marL="1371600" rtl="1" algn="r">
              <a:spcBef>
                <a:spcPts val="1000"/>
              </a:spcBef>
              <a:spcAft>
                <a:spcPts val="0"/>
              </a:spcAft>
              <a:buSzPts val="1400"/>
              <a:buChar char="🠶"/>
              <a:defRPr/>
            </a:lvl3pPr>
            <a:lvl4pPr indent="-304800" lvl="3" marL="1828800" rtl="1" algn="r">
              <a:spcBef>
                <a:spcPts val="1000"/>
              </a:spcBef>
              <a:spcAft>
                <a:spcPts val="0"/>
              </a:spcAft>
              <a:buSzPts val="1200"/>
              <a:buChar char="🠶"/>
              <a:defRPr/>
            </a:lvl4pPr>
            <a:lvl5pPr indent="-304800" lvl="4" marL="2286000" rtl="1" algn="r">
              <a:spcBef>
                <a:spcPts val="1000"/>
              </a:spcBef>
              <a:spcAft>
                <a:spcPts val="0"/>
              </a:spcAft>
              <a:buSzPts val="12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17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30200" lvl="1" marL="914400" rtl="1" algn="r">
              <a:spcBef>
                <a:spcPts val="1000"/>
              </a:spcBef>
              <a:spcAft>
                <a:spcPts val="0"/>
              </a:spcAft>
              <a:buSzPts val="1600"/>
              <a:buChar char="🠶"/>
              <a:defRPr/>
            </a:lvl2pPr>
            <a:lvl3pPr indent="-317500" lvl="2" marL="1371600" rtl="1" algn="r">
              <a:spcBef>
                <a:spcPts val="1000"/>
              </a:spcBef>
              <a:spcAft>
                <a:spcPts val="0"/>
              </a:spcAft>
              <a:buSzPts val="1400"/>
              <a:buChar char="🠶"/>
              <a:defRPr/>
            </a:lvl3pPr>
            <a:lvl4pPr indent="-304800" lvl="3" marL="1828800" rtl="1" algn="r">
              <a:spcBef>
                <a:spcPts val="1000"/>
              </a:spcBef>
              <a:spcAft>
                <a:spcPts val="0"/>
              </a:spcAft>
              <a:buSzPts val="1200"/>
              <a:buChar char="🠶"/>
              <a:defRPr/>
            </a:lvl4pPr>
            <a:lvl5pPr indent="-304800" lvl="4" marL="2286000" rtl="1" algn="r">
              <a:spcBef>
                <a:spcPts val="1000"/>
              </a:spcBef>
              <a:spcAft>
                <a:spcPts val="0"/>
              </a:spcAft>
              <a:buSzPts val="12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1" algn="l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2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12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2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2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1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8.jpg"/><Relationship Id="rId6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forms.gle/zeB4VyuXydGMDGYP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n_iSLJJwBMpIGATZaODRqQD3zG8pMZxz/view?usp=share_link" TargetMode="External"/><Relationship Id="rId4" Type="http://schemas.openxmlformats.org/officeDocument/2006/relationships/hyperlink" Target="https://drive.google.com/file/d/1n_iSLJJwBMpIGATZaODRqQD3zG8pMZxz/view?usp=share_link" TargetMode="External"/><Relationship Id="rId5" Type="http://schemas.openxmlformats.org/officeDocument/2006/relationships/hyperlink" Target="https://drive.google.com/file/d/1n_iSLJJwBMpIGATZaODRqQD3zG8pMZxz/view?usp=share_link" TargetMode="External"/><Relationship Id="rId6" Type="http://schemas.openxmlformats.org/officeDocument/2006/relationships/hyperlink" Target="https://drive.google.com/file/d/1n_iSLJJwBMpIGATZaODRqQD3zG8pMZxz/view?usp=share_link" TargetMode="External"/><Relationship Id="rId7" Type="http://schemas.openxmlformats.org/officeDocument/2006/relationships/hyperlink" Target="https://drive.google.com/file/d/1n_iSLJJwBMpIGATZaODRqQD3zG8pMZxz/view?usp=share_link" TargetMode="External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>
            <p:ph type="ctrTitle"/>
          </p:nvPr>
        </p:nvSpPr>
        <p:spPr>
          <a:xfrm>
            <a:off x="2604304" y="706057"/>
            <a:ext cx="8704162" cy="3596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900"/>
              <a:buFont typeface="Century Gothic"/>
              <a:buNone/>
            </a:pPr>
            <a:br>
              <a:rPr lang="iw-IL" sz="4900"/>
            </a:br>
            <a:r>
              <a:rPr lang="iw-IL" sz="4900"/>
              <a:t>קהילת דרכא מהלכי"ם תשפ"ג</a:t>
            </a:r>
            <a:br>
              <a:rPr lang="iw-IL" sz="3600"/>
            </a:br>
            <a:r>
              <a:rPr lang="iw-IL" sz="2400"/>
              <a:t>מעלים את הרף לכיתות מתמטיקה</a:t>
            </a:r>
            <a:endParaRPr sz="3600"/>
          </a:p>
        </p:txBody>
      </p:sp>
      <p:pic>
        <p:nvPicPr>
          <p:cNvPr descr="Graphical user interface, application&#10;&#10;Description automatically generated" id="169" name="Google Shape;1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1904" y="-656960"/>
            <a:ext cx="6397359" cy="35967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 with medium confidence" id="170" name="Google Shape;1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8972" y="498563"/>
            <a:ext cx="2400000" cy="1285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71" name="Google Shape;17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4874" y="249280"/>
            <a:ext cx="3014098" cy="17842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"/>
          <p:cNvSpPr txBox="1"/>
          <p:nvPr/>
        </p:nvSpPr>
        <p:spPr>
          <a:xfrm>
            <a:off x="3041043" y="4587213"/>
            <a:ext cx="7830683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rPr b="0" i="1" lang="iw-IL" sz="2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מפגש שני: 06.02.2023</a:t>
            </a:r>
            <a:endParaRPr/>
          </a:p>
          <a:p>
            <a:pPr indent="0" lvl="0" marL="0" marR="0" rtl="1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1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יוליה אלקין      אסתר גרונהט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Logo, company name&#10;&#10;Description automatically generated" id="173" name="Google Shape;17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3534" y="561505"/>
            <a:ext cx="2157509" cy="148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>
            <p:ph type="title"/>
          </p:nvPr>
        </p:nvSpPr>
        <p:spPr>
          <a:xfrm>
            <a:off x="2333845" y="552680"/>
            <a:ext cx="8911687" cy="69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iw-IL"/>
              <a:t>ובזמן שנותר...</a:t>
            </a:r>
            <a:endParaRPr/>
          </a:p>
        </p:txBody>
      </p:sp>
      <p:pic>
        <p:nvPicPr>
          <p:cNvPr descr="A picture containing sandglass, object, table, indoor&#10;&#10;Description automatically generated" id="227" name="Google Shape;2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941" y="1827045"/>
            <a:ext cx="2211494" cy="44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>
            <p:ph type="title"/>
          </p:nvPr>
        </p:nvSpPr>
        <p:spPr>
          <a:xfrm>
            <a:off x="2592925" y="624110"/>
            <a:ext cx="8911687" cy="692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iw-IL"/>
              <a:t>סיכום:</a:t>
            </a:r>
            <a:br>
              <a:rPr lang="iw-IL"/>
            </a:br>
            <a:r>
              <a:rPr lang="iw-IL" sz="3100"/>
              <a:t>עם מה אני יוצאת מהמפגש?</a:t>
            </a:r>
            <a:endParaRPr u="sng"/>
          </a:p>
        </p:txBody>
      </p:sp>
      <p:sp>
        <p:nvSpPr>
          <p:cNvPr id="233" name="Google Shape;233;p11"/>
          <p:cNvSpPr txBox="1"/>
          <p:nvPr>
            <p:ph idx="1" type="body"/>
          </p:nvPr>
        </p:nvSpPr>
        <p:spPr>
          <a:xfrm>
            <a:off x="2303627" y="2133600"/>
            <a:ext cx="9490282" cy="4100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1" algn="ctr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iw-IL"/>
              <a:t> קישור למשוב:</a:t>
            </a:r>
            <a:endParaRPr/>
          </a:p>
          <a:p>
            <a:pPr indent="0" lvl="0" marL="0" rtl="1" algn="ctr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iw-IL" sz="2800" u="sng">
                <a:solidFill>
                  <a:schemeClr val="hlink"/>
                </a:solidFill>
                <a:hlinkClick r:id="rId3"/>
              </a:rPr>
              <a:t>https://forms.gle/zeB4VyuXydGMDGYPA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iw-IL"/>
              <a:t>רגע של שיתוף</a:t>
            </a:r>
            <a:endParaRPr/>
          </a:p>
        </p:txBody>
      </p:sp>
      <p:sp>
        <p:nvSpPr>
          <p:cNvPr id="179" name="Google Shape;179;p2"/>
          <p:cNvSpPr txBox="1"/>
          <p:nvPr>
            <p:ph idx="1" type="body"/>
          </p:nvPr>
        </p:nvSpPr>
        <p:spPr>
          <a:xfrm>
            <a:off x="2589212" y="2305878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w-IL"/>
              <a:t>בחרו שאלה אחת או יותר מהבאות, וכתבו לעצמכם נקודות חשובות: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800"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iw-IL"/>
              <a:t>מה זו "בעיה" עבורי (במתמטיקה...)?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iw-IL"/>
              <a:t>איפה "Problem Solving" פוגש אותי בכיתת המתמטיקה?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iw-IL"/>
              <a:t>מה דעתי על שילוב פתרון בעיות בכיתת המתמטיקה?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iw-IL"/>
              <a:t> האם יש לי התנסות מהעבר שעולה לי בהקשר זה?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/>
          <p:nvPr/>
        </p:nvSpPr>
        <p:spPr>
          <a:xfrm>
            <a:off x="1730828" y="331672"/>
            <a:ext cx="9878786" cy="4536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בעיה ראשונה: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קישור לבעיה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0828" y="331672"/>
            <a:ext cx="7536003" cy="616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iw-IL"/>
              <a:t>דיון במליאה על המתמטיקה של הבעיה</a:t>
            </a:r>
            <a:endParaRPr/>
          </a:p>
        </p:txBody>
      </p:sp>
      <p:pic>
        <p:nvPicPr>
          <p:cNvPr descr="A group of children raising their hands&#10;&#10;Description automatically generated with medium confidence" id="191" name="Google Shape;1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1905000"/>
            <a:ext cx="657225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iw-IL"/>
              <a:t>דיון במליאה על הפדגוגיה של הבעיה</a:t>
            </a:r>
            <a:endParaRPr/>
          </a:p>
        </p:txBody>
      </p:sp>
      <p:pic>
        <p:nvPicPr>
          <p:cNvPr descr="Diagram, text&#10;&#10;Description automatically generated" id="197" name="Google Shape;197;p5"/>
          <p:cNvPicPr preferRelativeResize="0"/>
          <p:nvPr/>
        </p:nvPicPr>
        <p:blipFill rotWithShape="1">
          <a:blip r:embed="rId3">
            <a:alphaModFix/>
          </a:blip>
          <a:srcRect b="14626" l="0" r="0" t="-2"/>
          <a:stretch/>
        </p:blipFill>
        <p:spPr>
          <a:xfrm>
            <a:off x="2918991" y="2193539"/>
            <a:ext cx="8259553" cy="35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05ccfd95ad_1_0"/>
          <p:cNvSpPr txBox="1"/>
          <p:nvPr>
            <p:ph type="title"/>
          </p:nvPr>
        </p:nvSpPr>
        <p:spPr>
          <a:xfrm>
            <a:off x="23643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iw-IL"/>
              <a:t>ובאותו </a:t>
            </a:r>
            <a:r>
              <a:rPr lang="iw-IL"/>
              <a:t>הקשר</a:t>
            </a:r>
            <a:endParaRPr/>
          </a:p>
        </p:txBody>
      </p:sp>
      <p:pic>
        <p:nvPicPr>
          <p:cNvPr id="203" name="Google Shape;203;g205ccfd95a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475" y="2452050"/>
            <a:ext cx="8557350" cy="24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iw-IL"/>
              <a:t>הפסקפה</a:t>
            </a:r>
            <a:br>
              <a:rPr lang="iw-IL"/>
            </a:br>
            <a:r>
              <a:rPr lang="iw-IL" sz="2800"/>
              <a:t>(גם תה מותר...)</a:t>
            </a:r>
            <a:endParaRPr/>
          </a:p>
        </p:txBody>
      </p:sp>
      <p:pic>
        <p:nvPicPr>
          <p:cNvPr descr="A cup of coffee&#10;&#10;Description automatically generated with medium confidence" id="209" name="Google Shape;20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984" y="2306638"/>
            <a:ext cx="5601857" cy="377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iw-IL"/>
              <a:t>אנחנו ממשיכות!</a:t>
            </a:r>
            <a:endParaRPr/>
          </a:p>
        </p:txBody>
      </p:sp>
      <p:sp>
        <p:nvSpPr>
          <p:cNvPr id="215" name="Google Shape;215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w-IL"/>
              <a:t> </a:t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3200"/>
              <a:buChar char="🠶"/>
            </a:pPr>
            <a:r>
              <a:rPr lang="iw-IL"/>
              <a:t> מי עדיין לא הציג את עצמו?</a:t>
            </a:r>
            <a:endParaRPr/>
          </a:p>
          <a:p>
            <a:pPr indent="-139700" lvl="0" marL="342900" rtl="1" algn="r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342900" lvl="0" marL="342900" rtl="1" algn="r">
              <a:spcBef>
                <a:spcPts val="1000"/>
              </a:spcBef>
              <a:spcAft>
                <a:spcPts val="0"/>
              </a:spcAft>
              <a:buSzPts val="3200"/>
              <a:buChar char="🠶"/>
            </a:pPr>
            <a:r>
              <a:rPr lang="iw-IL"/>
              <a:t> עוד קצת על הקהילה שלנו והרציונל מאחוריה</a:t>
            </a:r>
            <a:br>
              <a:rPr lang="iw-IL"/>
            </a:br>
            <a:r>
              <a:rPr lang="iw-IL"/>
              <a:t> </a:t>
            </a:r>
            <a:r>
              <a:rPr lang="iw-IL" sz="2000"/>
              <a:t>(בשקופית הבאה...)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</a:pPr>
            <a:r>
              <a:rPr b="1" lang="iw-IL" sz="3200"/>
              <a:t>פרוייקט מהלכי"ם</a:t>
            </a:r>
            <a:endParaRPr/>
          </a:p>
        </p:txBody>
      </p:sp>
      <p:sp>
        <p:nvSpPr>
          <p:cNvPr id="221" name="Google Shape;221;p7"/>
          <p:cNvSpPr txBox="1"/>
          <p:nvPr>
            <p:ph idx="1" type="body"/>
          </p:nvPr>
        </p:nvSpPr>
        <p:spPr>
          <a:xfrm>
            <a:off x="435429" y="1320801"/>
            <a:ext cx="11332501" cy="5152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iw-IL" sz="2800"/>
              <a:t>מטרה: </a:t>
            </a:r>
            <a:r>
              <a:rPr lang="iw-IL" sz="2800"/>
              <a:t>להזמין מורים ולתמוך בהם בשילוב בעיות כחלק משגרת ההוראה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iw-IL" sz="2800"/>
              <a:t>דגש השנה: </a:t>
            </a:r>
            <a:r>
              <a:rPr lang="iw-IL" sz="2800"/>
              <a:t>אוריינות מתמטית</a:t>
            </a:r>
            <a:endParaRPr b="1" sz="2800"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800"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iw-IL" sz="2800"/>
              <a:t>צוות: </a:t>
            </a:r>
            <a:r>
              <a:rPr lang="iw-IL" sz="2800"/>
              <a:t>פרופ' בוריס קויצ'ו, ד"ר ג'ייסון קופר, ד"ר מירלה וידר, ד"ר אורלי גוטליב,</a:t>
            </a:r>
            <a:br>
              <a:rPr lang="iw-IL" sz="2800"/>
            </a:br>
            <a:r>
              <a:rPr lang="iw-IL" sz="2800"/>
              <a:t>         ד"ר עאמר בדארנה, יוני עמיר, שראל אייבר, יסמין מוחמד, אסתר גרונהט,</a:t>
            </a:r>
            <a:br>
              <a:rPr lang="iw-IL" sz="2800"/>
            </a:br>
            <a:r>
              <a:rPr lang="iw-IL" sz="2800"/>
              <a:t>         מנוחה פרבר, יוליה אלקין, אלון ניקר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iw-IL" sz="2800"/>
              <a:t>	   					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iw-IL" sz="2800"/>
              <a:t>						</a:t>
            </a:r>
            <a:r>
              <a:rPr i="1" lang="iw-IL" sz="2800"/>
              <a:t>מפתחים בעיות ופותחים קהילות</a:t>
            </a:r>
            <a:endParaRPr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800"/>
          </a:p>
          <a:p>
            <a:pPr indent="0" lvl="0" marL="0" rtl="1" algn="r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iw-IL" sz="2800"/>
              <a:t>פעילות הקהילה: </a:t>
            </a:r>
            <a:r>
              <a:rPr lang="iw-IL" sz="2800"/>
              <a:t>סינכרונית – 18 ש' (6 מפגשים), א-סינכרונית 8 ש' (3 הפעלות </a:t>
            </a:r>
            <a:br>
              <a:rPr lang="iw-IL" sz="2800"/>
            </a:br>
            <a:r>
              <a:rPr lang="iw-IL" sz="2800"/>
              <a:t>                           בעיות בכיתות ודיווחים על ההפעלות), כנס קהילות (מפגש אחד</a:t>
            </a:r>
            <a:br>
              <a:rPr lang="iw-IL" sz="2800"/>
            </a:br>
            <a:r>
              <a:rPr lang="iw-IL" sz="2800"/>
              <a:t>                           בן 4 שעות אקדמיות)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2019-03-23T16:17:23Z</dcterms:created>
  <dc:creator>Jason Cooper</dc:creator>
</cp:coreProperties>
</file>