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333" r:id="rId2"/>
    <p:sldId id="313" r:id="rId3"/>
    <p:sldId id="323" r:id="rId4"/>
    <p:sldId id="280" r:id="rId5"/>
    <p:sldId id="308" r:id="rId6"/>
    <p:sldId id="325" r:id="rId7"/>
    <p:sldId id="326" r:id="rId8"/>
    <p:sldId id="327" r:id="rId9"/>
    <p:sldId id="315" r:id="rId10"/>
    <p:sldId id="319" r:id="rId11"/>
    <p:sldId id="320" r:id="rId12"/>
    <p:sldId id="321" r:id="rId13"/>
    <p:sldId id="328" r:id="rId14"/>
    <p:sldId id="329" r:id="rId15"/>
    <p:sldId id="330" r:id="rId16"/>
    <p:sldId id="318" r:id="rId17"/>
    <p:sldId id="332" r:id="rId18"/>
    <p:sldId id="314" r:id="rId19"/>
    <p:sldId id="317" r:id="rId20"/>
    <p:sldId id="33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0C0"/>
    <a:srgbClr val="990099"/>
    <a:srgbClr val="6BA575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mirelawidder/tswjf1qf90dj3ib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adlet.com/mirelawidder/8et2y1nvlp0wku7" TargetMode="External"/><Relationship Id="rId4" Type="http://schemas.openxmlformats.org/officeDocument/2006/relationships/hyperlink" Target="https://padlet.com/mirelawidder/b41cecijajatkh7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0.jpe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B7EB0F-5D57-4689-85A8-165E01276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6314" y="2114026"/>
            <a:ext cx="4778020" cy="2046913"/>
          </a:xfrm>
        </p:spPr>
        <p:txBody>
          <a:bodyPr>
            <a:prstTxWarp prst="textStop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5400" b="1" spc="0" dirty="0">
                <a:ln/>
                <a:solidFill>
                  <a:schemeClr val="accent3"/>
                </a:solidFill>
              </a:rPr>
              <a:t>קהילת </a:t>
            </a:r>
            <a:r>
              <a:rPr lang="he-IL" sz="5400" b="1" spc="0" dirty="0" err="1">
                <a:ln/>
                <a:solidFill>
                  <a:schemeClr val="accent3"/>
                </a:solidFill>
              </a:rPr>
              <a:t>יב"ע</a:t>
            </a:r>
            <a:br>
              <a:rPr lang="he-IL" sz="5400" b="1" spc="0" dirty="0">
                <a:ln/>
                <a:solidFill>
                  <a:schemeClr val="accent3"/>
                </a:solidFill>
              </a:rPr>
            </a:br>
            <a:r>
              <a:rPr lang="he-IL" sz="5400" b="1" spc="0" dirty="0">
                <a:ln/>
                <a:solidFill>
                  <a:schemeClr val="accent3"/>
                </a:solidFill>
              </a:rPr>
              <a:t>מתמטיקה</a:t>
            </a:r>
            <a:endParaRPr lang="en-US" sz="5400" b="1" spc="0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47079" y="1540568"/>
            <a:ext cx="789301" cy="3889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he-IL" sz="2300" dirty="0">
                <a:solidFill>
                  <a:srgbClr val="5792BA"/>
                </a:solidFill>
              </a:rPr>
              <a:t>בס"ד</a:t>
            </a:r>
            <a:endParaRPr lang="en-US" sz="2300" dirty="0">
              <a:solidFill>
                <a:srgbClr val="5792B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66D5C0-7BA3-491A-9E38-5DF875546186}"/>
              </a:ext>
            </a:extLst>
          </p:cNvPr>
          <p:cNvSpPr txBox="1"/>
          <p:nvPr/>
        </p:nvSpPr>
        <p:spPr>
          <a:xfrm>
            <a:off x="11433186" y="87869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91E593-5011-4AD4-8225-2593D1517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201031-2074-4135-8C75-48000DDB3922}"/>
              </a:ext>
            </a:extLst>
          </p:cNvPr>
          <p:cNvSpPr/>
          <p:nvPr/>
        </p:nvSpPr>
        <p:spPr>
          <a:xfrm>
            <a:off x="3193603" y="1303965"/>
            <a:ext cx="5804794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העלו פתרונות לפדלט בקישור:</a:t>
            </a:r>
          </a:p>
          <a:p>
            <a:pPr algn="ctr"/>
            <a:endParaRPr lang="he-IL" sz="1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https://padlet.com/mirelawidder/tswjf1qf90dj3ib7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he-IL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6921B7-AE16-40C9-8E4E-C26C29F598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068" y="2624137"/>
            <a:ext cx="4233863" cy="423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11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F50921-2E17-4032-A93A-53FDF1F02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40"/>
            <a:ext cx="12192000" cy="68545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7D07F0-2197-4E19-BB46-B085A73FC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19" y="2723681"/>
            <a:ext cx="4284064" cy="34843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4B5AE0-3ACF-4934-A506-A1C2F078A15D}"/>
              </a:ext>
            </a:extLst>
          </p:cNvPr>
          <p:cNvSpPr/>
          <p:nvPr/>
        </p:nvSpPr>
        <p:spPr>
          <a:xfrm>
            <a:off x="3146602" y="351966"/>
            <a:ext cx="37080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עיקרון שובך היונים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877D00-F402-43E2-8701-0EBA7AA5849F}"/>
              </a:ext>
            </a:extLst>
          </p:cNvPr>
          <p:cNvSpPr txBox="1"/>
          <p:nvPr/>
        </p:nvSpPr>
        <p:spPr>
          <a:xfrm>
            <a:off x="2206131" y="1538182"/>
            <a:ext cx="6791325" cy="853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אם יש</a:t>
            </a: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 </a:t>
            </a:r>
            <a:r>
              <a:rPr lang="he-IL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תאים בשובך שלתוכם יש להכניס</a:t>
            </a: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m+1</a:t>
            </a:r>
            <a:r>
              <a:rPr lang="he-IL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יונים, קיים בהכרח תא אחד שבו תימצאנה לפחות שתי יונים</a:t>
            </a:r>
            <a:r>
              <a:rPr lang="he-IL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e-I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477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C00997-57FB-45FF-ABD2-C2F709C00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07"/>
            <a:ext cx="12192000" cy="6854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51E885-F5BC-40C8-8B9E-DA4FD21F7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90" y="0"/>
            <a:ext cx="1413310" cy="11494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AC22C1-771E-43BF-9995-1A4468A0D533}"/>
              </a:ext>
            </a:extLst>
          </p:cNvPr>
          <p:cNvSpPr/>
          <p:nvPr/>
        </p:nvSpPr>
        <p:spPr>
          <a:xfrm>
            <a:off x="5025005" y="321029"/>
            <a:ext cx="2801923" cy="50743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he-IL" dirty="0"/>
              <a:t>בעיות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C81968-FEE1-4FEA-975D-22726576DBBA}"/>
              </a:ext>
            </a:extLst>
          </p:cNvPr>
          <p:cNvSpPr/>
          <p:nvPr/>
        </p:nvSpPr>
        <p:spPr>
          <a:xfrm>
            <a:off x="1795245" y="2096404"/>
            <a:ext cx="4506853" cy="23223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בכיתה יש 40 תלמידים. הוכיחו שקיים לפחות חודש אחד שבו יש יום הולדת ל 4 תלמידים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C37A55-F262-425A-9D81-698BA32217AE}"/>
              </a:ext>
            </a:extLst>
          </p:cNvPr>
          <p:cNvSpPr/>
          <p:nvPr/>
        </p:nvSpPr>
        <p:spPr>
          <a:xfrm>
            <a:off x="7359723" y="1235830"/>
            <a:ext cx="4333875" cy="31802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dirty="0"/>
              <a:t>פיתרון</a:t>
            </a:r>
            <a:endParaRPr lang="he-I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/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נניח ששנה לא מעוברת. אם כך יש בה 12 חודשים. אם באף חודש אין 4 יומי הולדת אז כמות המקסימלית של יומי הולדת בחודש היא 3  אז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סה"כ "פיזרנו" 36 ילדים. 4 שנותרו חייבים להצטרף לחודשים שיש בהם כבר 3 חברים ואז יהיו כבר 4.</a:t>
            </a:r>
          </a:p>
          <a:p>
            <a:pPr algn="ctr" rtl="1"/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ומה עם השנה המעוברת שיש בה 13 חודשים? גם הפעם אם בכל חודש יש לא יותר משלושה ילדים (סה"כ 39) נשאר עוד 1 שהוא יצטרף לחודש שיש בו כבר 3 ילדים.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6C3AAD-00E7-42CB-96A8-33D8B0BBC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0403" y="4670246"/>
            <a:ext cx="2351102" cy="16279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3483D3-CD25-4462-9B2F-D92B54A2E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478" y="4670246"/>
            <a:ext cx="2351102" cy="16279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2E8715-23D9-4EF3-81B1-FA569C83B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708" y="1180234"/>
            <a:ext cx="5025594" cy="32914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8BD388-04F2-46D3-98C3-98C5D5032D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7655" y="5247801"/>
            <a:ext cx="420390" cy="42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97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C00997-57FB-45FF-ABD2-C2F709C00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07"/>
            <a:ext cx="12192000" cy="6854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51E885-F5BC-40C8-8B9E-DA4FD21F7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90" y="0"/>
            <a:ext cx="1413310" cy="11494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AC22C1-771E-43BF-9995-1A4468A0D533}"/>
              </a:ext>
            </a:extLst>
          </p:cNvPr>
          <p:cNvSpPr/>
          <p:nvPr/>
        </p:nvSpPr>
        <p:spPr>
          <a:xfrm>
            <a:off x="5025005" y="321029"/>
            <a:ext cx="2801923" cy="50743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he-IL" dirty="0"/>
              <a:t>בעיות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C81968-FEE1-4FEA-975D-22726576DBBA}"/>
              </a:ext>
            </a:extLst>
          </p:cNvPr>
          <p:cNvSpPr/>
          <p:nvPr/>
        </p:nvSpPr>
        <p:spPr>
          <a:xfrm>
            <a:off x="1795245" y="2096404"/>
            <a:ext cx="4506853" cy="33899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בתוך משולש שווה צלעות עם אורך הצלע שווה ל 1 נמצאות 5 נקודות. הוכיחו שקיימות לפחות שתי נקודות שהמרחק ביניהן קטן מי 0.5 .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5A1799B3-A4F2-41D4-9D51-4523D6B7115A}"/>
              </a:ext>
            </a:extLst>
          </p:cNvPr>
          <p:cNvSpPr/>
          <p:nvPr/>
        </p:nvSpPr>
        <p:spPr>
          <a:xfrm>
            <a:off x="7826928" y="1069244"/>
            <a:ext cx="2801923" cy="22024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CEE6CCCD-C97B-4962-BB5A-475B0F4ADA38}"/>
              </a:ext>
            </a:extLst>
          </p:cNvPr>
          <p:cNvSpPr/>
          <p:nvPr/>
        </p:nvSpPr>
        <p:spPr>
          <a:xfrm>
            <a:off x="8528808" y="2221290"/>
            <a:ext cx="117446" cy="14176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8BC40424-BBAA-4A14-B852-EC7E16566273}"/>
              </a:ext>
            </a:extLst>
          </p:cNvPr>
          <p:cNvSpPr/>
          <p:nvPr/>
        </p:nvSpPr>
        <p:spPr>
          <a:xfrm>
            <a:off x="9300179" y="3066731"/>
            <a:ext cx="117446" cy="141769"/>
          </a:xfrm>
          <a:prstGeom prst="flowChartConnector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3DB890D9-41B4-4302-B2F3-0997DA3AAE34}"/>
              </a:ext>
            </a:extLst>
          </p:cNvPr>
          <p:cNvSpPr/>
          <p:nvPr/>
        </p:nvSpPr>
        <p:spPr>
          <a:xfrm>
            <a:off x="9356521" y="1739318"/>
            <a:ext cx="117446" cy="141769"/>
          </a:xfrm>
          <a:prstGeom prst="flowChartConnector">
            <a:avLst/>
          </a:prstGeom>
          <a:solidFill>
            <a:srgbClr val="211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F548726C-0DF4-46F4-8CD1-37050FF634EA}"/>
              </a:ext>
            </a:extLst>
          </p:cNvPr>
          <p:cNvSpPr/>
          <p:nvPr/>
        </p:nvSpPr>
        <p:spPr>
          <a:xfrm>
            <a:off x="10279309" y="3066730"/>
            <a:ext cx="117446" cy="14176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A63B20D5-4F75-4808-8977-1EEBE3106BA5}"/>
              </a:ext>
            </a:extLst>
          </p:cNvPr>
          <p:cNvSpPr/>
          <p:nvPr/>
        </p:nvSpPr>
        <p:spPr>
          <a:xfrm>
            <a:off x="8419751" y="2924962"/>
            <a:ext cx="117446" cy="141769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50A1E509-F793-48A4-83E5-7496CEB45C08}"/>
              </a:ext>
            </a:extLst>
          </p:cNvPr>
          <p:cNvSpPr/>
          <p:nvPr/>
        </p:nvSpPr>
        <p:spPr>
          <a:xfrm>
            <a:off x="7955559" y="3830492"/>
            <a:ext cx="2801923" cy="22024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EE8625-DAD8-404F-B11E-0AF1FD3E4115}"/>
              </a:ext>
            </a:extLst>
          </p:cNvPr>
          <p:cNvCxnSpPr>
            <a:stCxn id="22" idx="1"/>
            <a:endCxn id="22" idx="5"/>
          </p:cNvCxnSpPr>
          <p:nvPr/>
        </p:nvCxnSpPr>
        <p:spPr>
          <a:xfrm>
            <a:off x="8656040" y="4931723"/>
            <a:ext cx="140096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49DB06-1FCB-43D3-B0EC-84A32E457DAB}"/>
              </a:ext>
            </a:extLst>
          </p:cNvPr>
          <p:cNvCxnSpPr>
            <a:stCxn id="22" idx="1"/>
            <a:endCxn id="22" idx="3"/>
          </p:cNvCxnSpPr>
          <p:nvPr/>
        </p:nvCxnSpPr>
        <p:spPr>
          <a:xfrm>
            <a:off x="8656040" y="4931723"/>
            <a:ext cx="700481" cy="11012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8F1C11-5801-4D41-A19F-BB66345F3F00}"/>
              </a:ext>
            </a:extLst>
          </p:cNvPr>
          <p:cNvCxnSpPr>
            <a:stCxn id="22" idx="5"/>
            <a:endCxn id="22" idx="3"/>
          </p:cNvCxnSpPr>
          <p:nvPr/>
        </p:nvCxnSpPr>
        <p:spPr>
          <a:xfrm flipH="1">
            <a:off x="9356521" y="4931723"/>
            <a:ext cx="700480" cy="11012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BB189F46-09D9-4B17-9716-D73ADF230A47}"/>
              </a:ext>
            </a:extLst>
          </p:cNvPr>
          <p:cNvSpPr/>
          <p:nvPr/>
        </p:nvSpPr>
        <p:spPr>
          <a:xfrm>
            <a:off x="9169166" y="4510561"/>
            <a:ext cx="117446" cy="141769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1FF6F83C-9D7C-4FCA-BE95-1381F8A0CC08}"/>
              </a:ext>
            </a:extLst>
          </p:cNvPr>
          <p:cNvSpPr/>
          <p:nvPr/>
        </p:nvSpPr>
        <p:spPr>
          <a:xfrm>
            <a:off x="10159067" y="5576886"/>
            <a:ext cx="117446" cy="14176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CA534ACE-D657-466F-8EB3-35269CBA52EE}"/>
              </a:ext>
            </a:extLst>
          </p:cNvPr>
          <p:cNvSpPr/>
          <p:nvPr/>
        </p:nvSpPr>
        <p:spPr>
          <a:xfrm>
            <a:off x="9130432" y="5411453"/>
            <a:ext cx="117446" cy="141769"/>
          </a:xfrm>
          <a:prstGeom prst="flowChartConnector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C261F31A-CA0F-4AC0-9389-BD2B50865B6A}"/>
              </a:ext>
            </a:extLst>
          </p:cNvPr>
          <p:cNvSpPr/>
          <p:nvPr/>
        </p:nvSpPr>
        <p:spPr>
          <a:xfrm>
            <a:off x="8430935" y="5788756"/>
            <a:ext cx="117446" cy="141769"/>
          </a:xfrm>
          <a:prstGeom prst="flowChartConnector">
            <a:avLst/>
          </a:prstGeom>
          <a:solidFill>
            <a:srgbClr val="211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D8DABFD0-C428-4C7B-B5BC-CD6AD0F62D09}"/>
              </a:ext>
            </a:extLst>
          </p:cNvPr>
          <p:cNvSpPr/>
          <p:nvPr/>
        </p:nvSpPr>
        <p:spPr>
          <a:xfrm>
            <a:off x="10100344" y="4347770"/>
            <a:ext cx="117446" cy="14176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F6A8EA8-66DE-4D84-8C00-39AAB97E5A71}"/>
              </a:ext>
            </a:extLst>
          </p:cNvPr>
          <p:cNvSpPr/>
          <p:nvPr/>
        </p:nvSpPr>
        <p:spPr>
          <a:xfrm>
            <a:off x="8645839" y="3429000"/>
            <a:ext cx="1411162" cy="315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chemeClr val="tx1"/>
                </a:solidFill>
              </a:rPr>
              <a:t>פתרון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5695A7B-3781-47E1-BDFD-432F038A5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998" y="3429000"/>
            <a:ext cx="3532101" cy="287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4569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C00997-57FB-45FF-ABD2-C2F709C00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99"/>
            <a:ext cx="12192000" cy="6854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51E885-F5BC-40C8-8B9E-DA4FD21F7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90" y="0"/>
            <a:ext cx="1413310" cy="11494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AC22C1-771E-43BF-9995-1A4468A0D533}"/>
              </a:ext>
            </a:extLst>
          </p:cNvPr>
          <p:cNvSpPr/>
          <p:nvPr/>
        </p:nvSpPr>
        <p:spPr>
          <a:xfrm>
            <a:off x="5025005" y="321029"/>
            <a:ext cx="2801923" cy="50743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he-IL" dirty="0"/>
              <a:t>בעיות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EC81968-FEE1-4FEA-975D-22726576DBBA}"/>
                  </a:ext>
                </a:extLst>
              </p:cNvPr>
              <p:cNvSpPr/>
              <p:nvPr/>
            </p:nvSpPr>
            <p:spPr>
              <a:xfrm>
                <a:off x="2088215" y="1382676"/>
                <a:ext cx="5075585" cy="4724644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rtl="1"/>
                <a:r>
                  <a:rPr lang="he-IL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בימי הקורונה עשו תגבור במתמטיקה ל 6 בנות שעושות בגרות חורף. לצורך זה בנו אוהל בגודל 3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X</a:t>
                </a:r>
                <a:r>
                  <a:rPr lang="he-IL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4 מטרים. הוכיחו שיש בקבוצה לפחות 2 בנות שיושבות במרחק קטן מי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e-IL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e-IL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he-IL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מטרים אחת מהשנייה</a:t>
                </a: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EC81968-FEE1-4FEA-975D-22726576DB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215" y="1382676"/>
                <a:ext cx="5075585" cy="47246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8BC40424-BBAA-4A14-B852-EC7E16566273}"/>
              </a:ext>
            </a:extLst>
          </p:cNvPr>
          <p:cNvSpPr/>
          <p:nvPr/>
        </p:nvSpPr>
        <p:spPr>
          <a:xfrm>
            <a:off x="9749877" y="4900349"/>
            <a:ext cx="117446" cy="141769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F6A8EA8-66DE-4D84-8C00-39AAB97E5A71}"/>
              </a:ext>
            </a:extLst>
          </p:cNvPr>
          <p:cNvSpPr/>
          <p:nvPr/>
        </p:nvSpPr>
        <p:spPr>
          <a:xfrm>
            <a:off x="8645839" y="3429000"/>
            <a:ext cx="1411162" cy="315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chemeClr val="tx1"/>
                </a:solidFill>
              </a:rPr>
              <a:t>פתרון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BBB3D-A406-4B68-9D4A-89C3B7EC7F7E}"/>
              </a:ext>
            </a:extLst>
          </p:cNvPr>
          <p:cNvSpPr/>
          <p:nvPr/>
        </p:nvSpPr>
        <p:spPr>
          <a:xfrm>
            <a:off x="7895606" y="4100326"/>
            <a:ext cx="3363985" cy="1798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B17546-50C0-44D3-962C-DF0FF745D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7490" y="1510283"/>
            <a:ext cx="3532101" cy="156338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E4162F-704C-4DF0-901D-D6ED74B562A7}"/>
              </a:ext>
            </a:extLst>
          </p:cNvPr>
          <p:cNvCxnSpPr>
            <a:cxnSpLocks/>
          </p:cNvCxnSpPr>
          <p:nvPr/>
        </p:nvCxnSpPr>
        <p:spPr>
          <a:xfrm>
            <a:off x="7873482" y="5352062"/>
            <a:ext cx="33639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CCAAA36-375E-4481-858E-650F6BF074CE}"/>
              </a:ext>
            </a:extLst>
          </p:cNvPr>
          <p:cNvCxnSpPr>
            <a:cxnSpLocks/>
          </p:cNvCxnSpPr>
          <p:nvPr/>
        </p:nvCxnSpPr>
        <p:spPr>
          <a:xfrm>
            <a:off x="7873482" y="4732174"/>
            <a:ext cx="33472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44081F1-E203-4AA5-8B92-A77C88D598A4}"/>
              </a:ext>
            </a:extLst>
          </p:cNvPr>
          <p:cNvCxnSpPr>
            <a:cxnSpLocks/>
          </p:cNvCxnSpPr>
          <p:nvPr/>
        </p:nvCxnSpPr>
        <p:spPr>
          <a:xfrm>
            <a:off x="9647753" y="4125378"/>
            <a:ext cx="0" cy="17987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15B74A24-04D9-4A4C-AB61-023D53151A95}"/>
              </a:ext>
            </a:extLst>
          </p:cNvPr>
          <p:cNvSpPr/>
          <p:nvPr/>
        </p:nvSpPr>
        <p:spPr>
          <a:xfrm>
            <a:off x="8528393" y="4325408"/>
            <a:ext cx="117446" cy="141769"/>
          </a:xfrm>
          <a:prstGeom prst="flowChartConnector">
            <a:avLst/>
          </a:prstGeom>
          <a:solidFill>
            <a:srgbClr val="211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37D39F13-ACB6-427F-9A47-767F2DC36CCD}"/>
              </a:ext>
            </a:extLst>
          </p:cNvPr>
          <p:cNvSpPr/>
          <p:nvPr/>
        </p:nvSpPr>
        <p:spPr>
          <a:xfrm>
            <a:off x="9193292" y="4793051"/>
            <a:ext cx="117446" cy="141769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55BF0820-7AD1-4317-BF28-B9069801A4B3}"/>
              </a:ext>
            </a:extLst>
          </p:cNvPr>
          <p:cNvSpPr/>
          <p:nvPr/>
        </p:nvSpPr>
        <p:spPr>
          <a:xfrm>
            <a:off x="8074818" y="5687944"/>
            <a:ext cx="117446" cy="141769"/>
          </a:xfrm>
          <a:prstGeom prst="flowChartConnector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77F1EE11-F9BB-4667-96E2-2FAFB4303CEB}"/>
              </a:ext>
            </a:extLst>
          </p:cNvPr>
          <p:cNvSpPr/>
          <p:nvPr/>
        </p:nvSpPr>
        <p:spPr>
          <a:xfrm>
            <a:off x="11044520" y="4115408"/>
            <a:ext cx="117446" cy="14176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90E7CF3B-749F-42B0-AF28-543B574562B3}"/>
              </a:ext>
            </a:extLst>
          </p:cNvPr>
          <p:cNvSpPr/>
          <p:nvPr/>
        </p:nvSpPr>
        <p:spPr>
          <a:xfrm>
            <a:off x="9867323" y="5716908"/>
            <a:ext cx="117446" cy="14176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67DC7484-7B20-4A56-B447-0A9EABA8BABC}"/>
              </a:ext>
            </a:extLst>
          </p:cNvPr>
          <p:cNvSpPr/>
          <p:nvPr/>
        </p:nvSpPr>
        <p:spPr>
          <a:xfrm>
            <a:off x="10928527" y="5041607"/>
            <a:ext cx="117446" cy="141769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211720A-BC70-49A0-8033-3C2AB7D1E5DE}"/>
              </a:ext>
            </a:extLst>
          </p:cNvPr>
          <p:cNvCxnSpPr>
            <a:cxnSpLocks/>
          </p:cNvCxnSpPr>
          <p:nvPr/>
        </p:nvCxnSpPr>
        <p:spPr>
          <a:xfrm>
            <a:off x="9567811" y="4106872"/>
            <a:ext cx="1659868" cy="6318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45110E7D-4955-47EA-B7E7-3F7B9EFF0B60}"/>
                  </a:ext>
                </a:extLst>
              </p:cNvPr>
              <p:cNvSpPr/>
              <p:nvPr/>
            </p:nvSpPr>
            <p:spPr>
              <a:xfrm rot="1313090">
                <a:off x="10293856" y="4125378"/>
                <a:ext cx="562063" cy="344834"/>
              </a:xfrm>
              <a:prstGeom prst="round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45110E7D-4955-47EA-B7E7-3F7B9EFF0B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313090">
                <a:off x="10293856" y="4125378"/>
                <a:ext cx="562063" cy="34483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099463D6-CF9E-47D1-AEBB-FBDE0752B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928" y="3207323"/>
            <a:ext cx="3532101" cy="287277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B3176839-401B-40D3-AF8F-619E0DB696B8}"/>
              </a:ext>
            </a:extLst>
          </p:cNvPr>
          <p:cNvSpPr/>
          <p:nvPr/>
        </p:nvSpPr>
        <p:spPr>
          <a:xfrm>
            <a:off x="9345692" y="4945451"/>
            <a:ext cx="117446" cy="141769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39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AE7186-9B44-4028-834D-8C493D0482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212"/>
            <a:ext cx="12192000" cy="68545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75A474-71D1-4A44-BBCF-51291E662923}"/>
              </a:ext>
            </a:extLst>
          </p:cNvPr>
          <p:cNvSpPr txBox="1"/>
          <p:nvPr/>
        </p:nvSpPr>
        <p:spPr>
          <a:xfrm>
            <a:off x="10476841" y="30598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E961F6-08AA-4211-AA9A-8318B97E063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2" y="3619499"/>
            <a:ext cx="2952749" cy="29527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CBFB31-6160-44BF-8C3F-E3075EC74B4E}"/>
              </a:ext>
            </a:extLst>
          </p:cNvPr>
          <p:cNvSpPr txBox="1"/>
          <p:nvPr/>
        </p:nvSpPr>
        <p:spPr>
          <a:xfrm>
            <a:off x="2306973" y="1605294"/>
            <a:ext cx="6988728" cy="2818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בזדלנד יש מגדל תיירותי מפורסם בשם מגדל אפסילון, ממנו נשקף נוף מרהיב.</a:t>
            </a:r>
            <a:endParaRPr lang="he-I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בעידן הריחוק החברתי יש היתר להשתמש במעלית כל עוד הנוסעים עוטים מסכה ושומרים על מרחק של לפחות מטר אחד בין אדם לאדם.</a:t>
            </a:r>
            <a:endParaRPr lang="he-I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r" rtl="1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במגדל יש מעלית בצורת תיבה שרצפתה ריבוע </a:t>
            </a:r>
          </a:p>
          <a:p>
            <a:pPr marR="0" lvl="0" algn="r" rtl="1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    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שאורך צלעו 1.4 מ'. </a:t>
            </a:r>
          </a:p>
          <a:p>
            <a:pPr marR="0" lvl="0" algn="r" rtl="1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    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מה המספר הגדול ביותר של נוסעים שאפשר להסיע </a:t>
            </a:r>
          </a:p>
          <a:p>
            <a:pPr marR="0" lvl="0" algn="r" rtl="1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    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במעלית תחת האילוצים, וכיצד ניתן להסיע אותם? </a:t>
            </a:r>
          </a:p>
          <a:p>
            <a:pPr marR="0" lvl="0" algn="r" rtl="1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    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מדוע זה המספר הגדול ביותר האפשרי? </a:t>
            </a:r>
            <a:endParaRPr lang="he-IL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7A5C54-ED64-4C75-9F9D-03966ED7B830}"/>
              </a:ext>
            </a:extLst>
          </p:cNvPr>
          <p:cNvSpPr/>
          <p:nvPr/>
        </p:nvSpPr>
        <p:spPr>
          <a:xfrm>
            <a:off x="3138169" y="675315"/>
            <a:ext cx="31534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מעלית הקורונה 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F0940D-E6CA-424B-8966-E4D2E7F13BA5}"/>
              </a:ext>
            </a:extLst>
          </p:cNvPr>
          <p:cNvSpPr/>
          <p:nvPr/>
        </p:nvSpPr>
        <p:spPr>
          <a:xfrm>
            <a:off x="7290033" y="82456"/>
            <a:ext cx="2550253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>
            <a:prstTxWarp prst="textChevron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b="1" dirty="0">
                <a:ln/>
                <a:solidFill>
                  <a:schemeClr val="accent4"/>
                </a:solidFill>
              </a:rPr>
              <a:t>המשימה של היום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FEBAD3-42D4-445F-8E36-FCD7D8C57ED3}"/>
              </a:ext>
            </a:extLst>
          </p:cNvPr>
          <p:cNvSpPr/>
          <p:nvPr/>
        </p:nvSpPr>
        <p:spPr>
          <a:xfrm>
            <a:off x="8883941" y="2927758"/>
            <a:ext cx="3011648" cy="259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E97132-AA39-4311-B341-C4D3620FAA44}"/>
              </a:ext>
            </a:extLst>
          </p:cNvPr>
          <p:cNvCxnSpPr>
            <a:stCxn id="4" idx="0"/>
            <a:endCxn id="4" idx="2"/>
          </p:cNvCxnSpPr>
          <p:nvPr/>
        </p:nvCxnSpPr>
        <p:spPr>
          <a:xfrm>
            <a:off x="10389765" y="2927758"/>
            <a:ext cx="0" cy="2592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130BE1-8544-4174-B325-ECDF37AB5949}"/>
              </a:ext>
            </a:extLst>
          </p:cNvPr>
          <p:cNvCxnSpPr/>
          <p:nvPr/>
        </p:nvCxnSpPr>
        <p:spPr>
          <a:xfrm>
            <a:off x="8883941" y="4236440"/>
            <a:ext cx="30703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DD4338-7F24-47ED-9265-F62858077668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10389765" y="2927758"/>
            <a:ext cx="0" cy="25921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7AE67E-26DD-4438-8CAA-9F60EB6CA9D0}"/>
              </a:ext>
            </a:extLst>
          </p:cNvPr>
          <p:cNvCxnSpPr>
            <a:endCxn id="4" idx="3"/>
          </p:cNvCxnSpPr>
          <p:nvPr/>
        </p:nvCxnSpPr>
        <p:spPr>
          <a:xfrm flipV="1">
            <a:off x="8883940" y="4223857"/>
            <a:ext cx="3011649" cy="125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0062B0-9322-4121-8CEE-4F7610BF0BFD}"/>
              </a:ext>
            </a:extLst>
          </p:cNvPr>
          <p:cNvCxnSpPr/>
          <p:nvPr/>
        </p:nvCxnSpPr>
        <p:spPr>
          <a:xfrm>
            <a:off x="8883940" y="2927758"/>
            <a:ext cx="1505825" cy="12960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F55ED5A7-0169-44C1-982B-8C152AEA470B}"/>
                  </a:ext>
                </a:extLst>
              </p:cNvPr>
              <p:cNvSpPr/>
              <p:nvPr/>
            </p:nvSpPr>
            <p:spPr>
              <a:xfrm>
                <a:off x="5201174" y="4899171"/>
                <a:ext cx="2718025" cy="7382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ru-RU" b="1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  <m:sup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b="1" dirty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ru-RU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ru-RU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  <m:sup>
                        <m:r>
                          <a:rPr lang="ru-RU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b="1" dirty="0">
                    <a:solidFill>
                      <a:schemeClr val="tx1"/>
                    </a:solidFill>
                  </a:rPr>
                  <a:t>=0.98</a:t>
                </a:r>
                <a:r>
                  <a:rPr lang="en-US" b="1" dirty="0">
                    <a:solidFill>
                      <a:schemeClr val="tx1"/>
                    </a:solidFill>
                  </a:rPr>
                  <a:t>&lt; 1</a:t>
                </a:r>
                <a:endParaRPr lang="en-US" b="1" dirty="0"/>
              </a:p>
            </p:txBody>
          </p:sp>
        </mc:Choice>
        <mc:Fallback xmlns="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F55ED5A7-0169-44C1-982B-8C152AEA47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174" y="4899171"/>
                <a:ext cx="2718025" cy="738231"/>
              </a:xfrm>
              <a:prstGeom prst="roundRect">
                <a:avLst/>
              </a:prstGeom>
              <a:blipFill>
                <a:blip r:embed="rId4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273BAF67-CA3A-4C6B-A9F3-802FA2EBA06D}"/>
              </a:ext>
            </a:extLst>
          </p:cNvPr>
          <p:cNvSpPr txBox="1"/>
          <p:nvPr/>
        </p:nvSpPr>
        <p:spPr>
          <a:xfrm rot="2440558">
            <a:off x="9420138" y="3212767"/>
            <a:ext cx="673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0.98</a:t>
            </a:r>
            <a:endParaRPr lang="en-US" dirty="0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5052614A-C1BE-4E4D-B9CF-B6EAF99868E4}"/>
              </a:ext>
            </a:extLst>
          </p:cNvPr>
          <p:cNvSpPr/>
          <p:nvPr/>
        </p:nvSpPr>
        <p:spPr>
          <a:xfrm>
            <a:off x="9826304" y="4004912"/>
            <a:ext cx="117446" cy="14176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943CA750-7378-43FD-B0C3-F58AD4057383}"/>
              </a:ext>
            </a:extLst>
          </p:cNvPr>
          <p:cNvSpPr/>
          <p:nvPr/>
        </p:nvSpPr>
        <p:spPr>
          <a:xfrm>
            <a:off x="9193292" y="4793051"/>
            <a:ext cx="117446" cy="141769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9CCE7261-E8FF-484D-BCF9-3E077C471C90}"/>
              </a:ext>
            </a:extLst>
          </p:cNvPr>
          <p:cNvSpPr/>
          <p:nvPr/>
        </p:nvSpPr>
        <p:spPr>
          <a:xfrm>
            <a:off x="11425106" y="3596362"/>
            <a:ext cx="117446" cy="141769"/>
          </a:xfrm>
          <a:prstGeom prst="flowChartConnector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14AE9A65-29DB-4F36-9844-4A7E8D898BFD}"/>
              </a:ext>
            </a:extLst>
          </p:cNvPr>
          <p:cNvSpPr/>
          <p:nvPr/>
        </p:nvSpPr>
        <p:spPr>
          <a:xfrm>
            <a:off x="11083954" y="4793051"/>
            <a:ext cx="117446" cy="14176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56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AE7186-9B44-4028-834D-8C493D0482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5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75A474-71D1-4A44-BBCF-51291E662923}"/>
              </a:ext>
            </a:extLst>
          </p:cNvPr>
          <p:cNvSpPr txBox="1"/>
          <p:nvPr/>
        </p:nvSpPr>
        <p:spPr>
          <a:xfrm>
            <a:off x="10476841" y="30598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E961F6-08AA-4211-AA9A-8318B97E063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5" y="2841020"/>
            <a:ext cx="2952749" cy="29527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CBFB31-6160-44BF-8C3F-E3075EC74B4E}"/>
              </a:ext>
            </a:extLst>
          </p:cNvPr>
          <p:cNvSpPr txBox="1"/>
          <p:nvPr/>
        </p:nvSpPr>
        <p:spPr>
          <a:xfrm>
            <a:off x="1727540" y="1571008"/>
            <a:ext cx="9144000" cy="5836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r" rtl="1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בעלי המגדל מתכננים לבנות מעלית חדשה שתעבור במרכז המגדל, </a:t>
            </a:r>
          </a:p>
          <a:p>
            <a:pPr marR="0" lvl="0" algn="r" rtl="1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</a:t>
            </a:r>
            <a:r>
              <a:rPr lang="he-I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ורצפתה תהייה מעגלית. כדי שבנייתה תהייה משתלמת, עליה להכיל </a:t>
            </a:r>
          </a:p>
          <a:p>
            <a:pPr marR="0" lvl="0" algn="r" rtl="1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</a:t>
            </a:r>
            <a:r>
              <a:rPr lang="he-I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לפחות שבעה נוסעים. </a:t>
            </a:r>
          </a:p>
          <a:p>
            <a:pPr marR="0" lvl="0" algn="r" rtl="1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</a:t>
            </a:r>
            <a:r>
              <a:rPr lang="he-I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מה רדיוס המעגל המינימאלי שיעמוד בדרישות? </a:t>
            </a:r>
          </a:p>
          <a:p>
            <a:pPr marR="0" lvl="0" algn="r" rtl="1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</a:t>
            </a:r>
            <a:r>
              <a:rPr lang="he-I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הוכיחו את טענתכם!</a:t>
            </a:r>
            <a:endParaRPr lang="he-IL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he-I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r" rtl="1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הוחלט להוסיף עוד מעלית חיצונית למגדל </a:t>
            </a:r>
          </a:p>
          <a:p>
            <a:pPr marR="0" lvl="0" algn="r" rtl="1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</a:t>
            </a:r>
            <a:r>
              <a:rPr lang="he-I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ששטח רצפתה יהיה 3 מ"ר. </a:t>
            </a:r>
          </a:p>
          <a:p>
            <a:pPr marR="0" lvl="0" algn="r" rtl="1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</a:t>
            </a:r>
            <a:r>
              <a:rPr lang="he-I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באיזו צורה כדאי לבנות את המעלית כדי שניתן </a:t>
            </a:r>
          </a:p>
          <a:p>
            <a:pPr marR="0" lvl="0" algn="r" rtl="1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</a:t>
            </a:r>
            <a:r>
              <a:rPr lang="he-I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יהיה להסיע כמה שיותר נוסעים? </a:t>
            </a:r>
          </a:p>
          <a:p>
            <a:pPr marR="0" lvl="0" algn="r" rtl="1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</a:t>
            </a:r>
            <a:r>
              <a:rPr lang="he-I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כמה נוסעים היא תוכל להסיע?</a:t>
            </a:r>
            <a:endParaRPr lang="he-IL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algn="just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R="0" lvl="0" algn="r" rtl="1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he-IL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7A5C54-ED64-4C75-9F9D-03966ED7B830}"/>
              </a:ext>
            </a:extLst>
          </p:cNvPr>
          <p:cNvSpPr/>
          <p:nvPr/>
        </p:nvSpPr>
        <p:spPr>
          <a:xfrm>
            <a:off x="2698749" y="285752"/>
            <a:ext cx="45656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בונים מעליות נוספות... 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828812-7067-4902-9B78-F12A49080A02}"/>
              </a:ext>
            </a:extLst>
          </p:cNvPr>
          <p:cNvSpPr/>
          <p:nvPr/>
        </p:nvSpPr>
        <p:spPr>
          <a:xfrm>
            <a:off x="7331978" y="0"/>
            <a:ext cx="2550253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>
            <a:prstTxWarp prst="textChevron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b="1" dirty="0">
                <a:ln/>
                <a:solidFill>
                  <a:schemeClr val="accent4"/>
                </a:solidFill>
              </a:rPr>
              <a:t>המשימה של היום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201031-2074-4135-8C75-48000DDB3922}"/>
              </a:ext>
            </a:extLst>
          </p:cNvPr>
          <p:cNvSpPr/>
          <p:nvPr/>
        </p:nvSpPr>
        <p:spPr>
          <a:xfrm>
            <a:off x="3702458" y="3427286"/>
            <a:ext cx="3956532" cy="754053"/>
          </a:xfrm>
          <a:prstGeom prst="rect">
            <a:avLst/>
          </a:prstGeom>
          <a:noFill/>
          <a:ln w="28575">
            <a:solidFill>
              <a:srgbClr val="211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העלו פתרונות לפדלט בקישור:</a:t>
            </a:r>
          </a:p>
          <a:p>
            <a:pPr algn="ctr"/>
            <a:endParaRPr lang="he-IL" sz="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1400" u="sng" dirty="0">
                <a:hlinkClick r:id="rId4"/>
              </a:rPr>
              <a:t>https://padlet.com/mirelawidder/b41cecijajatkh7u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he-IL" sz="2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201031-2074-4135-8C75-48000DDB3922}"/>
              </a:ext>
            </a:extLst>
          </p:cNvPr>
          <p:cNvSpPr/>
          <p:nvPr/>
        </p:nvSpPr>
        <p:spPr>
          <a:xfrm>
            <a:off x="2115167" y="5570117"/>
            <a:ext cx="3980833" cy="754053"/>
          </a:xfrm>
          <a:prstGeom prst="rect">
            <a:avLst/>
          </a:prstGeom>
          <a:noFill/>
          <a:ln w="38100">
            <a:solidFill>
              <a:srgbClr val="211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העלו פתרונות לפדלט בקישור:</a:t>
            </a:r>
          </a:p>
          <a:p>
            <a:pPr algn="ctr"/>
            <a:endParaRPr lang="he-IL" sz="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1400" u="sng" dirty="0">
                <a:hlinkClick r:id="rId5"/>
              </a:rPr>
              <a:t>https://padlet.com/mirelawidder/8et2y1nvlp0wku7</a:t>
            </a:r>
            <a:endParaRPr lang="en-US" sz="1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2686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AE7186-9B44-4028-834D-8C493D0482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" y="26505"/>
            <a:ext cx="12192000" cy="68545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75A474-71D1-4A44-BBCF-51291E662923}"/>
              </a:ext>
            </a:extLst>
          </p:cNvPr>
          <p:cNvSpPr txBox="1"/>
          <p:nvPr/>
        </p:nvSpPr>
        <p:spPr>
          <a:xfrm>
            <a:off x="10476841" y="30598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E961F6-08AA-4211-AA9A-8318B97E063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2" y="3619499"/>
            <a:ext cx="2952749" cy="29527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CBFB31-6160-44BF-8C3F-E3075EC74B4E}"/>
              </a:ext>
            </a:extLst>
          </p:cNvPr>
          <p:cNvSpPr txBox="1"/>
          <p:nvPr/>
        </p:nvSpPr>
        <p:spPr>
          <a:xfrm>
            <a:off x="1033462" y="1539404"/>
            <a:ext cx="9144000" cy="5836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r" rtl="1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בעלי המגדל מתכננים לבנות מעלית חדשה שתעבור במרכז המגדל, </a:t>
            </a:r>
          </a:p>
          <a:p>
            <a:pPr marR="0" lvl="0" algn="r" rtl="1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</a:t>
            </a:r>
            <a:r>
              <a:rPr lang="he-I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ורצפתה תהייה מעגלית. כדי שבנייתה תהייה משתלמת, עליה להכיל </a:t>
            </a:r>
          </a:p>
          <a:p>
            <a:pPr marR="0" lvl="0" algn="r" rtl="1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</a:t>
            </a:r>
            <a:r>
              <a:rPr lang="he-I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לפחות שבעה נוסעים. </a:t>
            </a:r>
          </a:p>
          <a:p>
            <a:pPr marR="0" lvl="0" algn="r" rtl="1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</a:t>
            </a:r>
            <a:r>
              <a:rPr lang="he-I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מה רדיוס המעגל המינימאלי שיעמוד בדרישות? </a:t>
            </a:r>
          </a:p>
          <a:p>
            <a:pPr marR="0" lvl="0" algn="r" rtl="1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</a:t>
            </a:r>
            <a:r>
              <a:rPr lang="he-I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הוכיחו את טענתכם!</a:t>
            </a:r>
            <a:endParaRPr lang="he-IL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he-I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r" rtl="1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הוחלט להוסיף עוד מעלית חיצונית למגדל </a:t>
            </a:r>
          </a:p>
          <a:p>
            <a:pPr marR="0" lvl="0" algn="r" rtl="1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</a:t>
            </a:r>
            <a:r>
              <a:rPr lang="he-I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ששטח רצפתה יהיה 3 מ"ר. </a:t>
            </a:r>
          </a:p>
          <a:p>
            <a:pPr marR="0" lvl="0" algn="r" rtl="1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</a:t>
            </a:r>
            <a:r>
              <a:rPr lang="he-I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באיזו צורה כדאי לבנות את המעלית כדי שניתן </a:t>
            </a:r>
          </a:p>
          <a:p>
            <a:pPr marR="0" lvl="0" algn="r" rtl="1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</a:t>
            </a:r>
            <a:r>
              <a:rPr lang="he-I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יהיה להסיע כמה שיותר נוסעים? </a:t>
            </a:r>
          </a:p>
          <a:p>
            <a:pPr marR="0" lvl="0" algn="r" rtl="1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</a:t>
            </a:r>
            <a:r>
              <a:rPr lang="he-I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כמה נוסעים היא תוכל להסיע?</a:t>
            </a:r>
            <a:endParaRPr lang="he-IL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algn="just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R="0" lvl="0" algn="r" rtl="1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he-IL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7A5C54-ED64-4C75-9F9D-03966ED7B830}"/>
              </a:ext>
            </a:extLst>
          </p:cNvPr>
          <p:cNvSpPr/>
          <p:nvPr/>
        </p:nvSpPr>
        <p:spPr>
          <a:xfrm>
            <a:off x="2698749" y="285752"/>
            <a:ext cx="45656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בונים מעליות נוספות... 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828812-7067-4902-9B78-F12A49080A02}"/>
              </a:ext>
            </a:extLst>
          </p:cNvPr>
          <p:cNvSpPr/>
          <p:nvPr/>
        </p:nvSpPr>
        <p:spPr>
          <a:xfrm>
            <a:off x="7331978" y="0"/>
            <a:ext cx="2550253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>
            <a:prstTxWarp prst="textChevron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b="1" dirty="0">
                <a:ln/>
                <a:solidFill>
                  <a:schemeClr val="accent4"/>
                </a:solidFill>
              </a:rPr>
              <a:t>המשימה של היום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03EBE40-5E3D-4565-8003-F782FAA99067}"/>
              </a:ext>
            </a:extLst>
          </p:cNvPr>
          <p:cNvSpPr/>
          <p:nvPr/>
        </p:nvSpPr>
        <p:spPr>
          <a:xfrm>
            <a:off x="251669" y="2191449"/>
            <a:ext cx="1845578" cy="1786855"/>
          </a:xfrm>
          <a:prstGeom prst="flowChartConnector">
            <a:avLst/>
          </a:prstGeom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F4E9A4D6-1F1F-409D-9151-81B65A7CC783}"/>
              </a:ext>
            </a:extLst>
          </p:cNvPr>
          <p:cNvSpPr/>
          <p:nvPr/>
        </p:nvSpPr>
        <p:spPr>
          <a:xfrm>
            <a:off x="251669" y="2380200"/>
            <a:ext cx="1845578" cy="1409351"/>
          </a:xfrm>
          <a:prstGeom prst="hexagon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47F595-3153-4DB0-95FE-350D5A2DCA9B}"/>
              </a:ext>
            </a:extLst>
          </p:cNvPr>
          <p:cNvCxnSpPr>
            <a:stCxn id="4" idx="4"/>
            <a:endCxn id="4" idx="1"/>
          </p:cNvCxnSpPr>
          <p:nvPr/>
        </p:nvCxnSpPr>
        <p:spPr>
          <a:xfrm>
            <a:off x="604007" y="2380200"/>
            <a:ext cx="1140902" cy="14093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65D5A2-47BC-4C9E-932F-078A813DBEDE}"/>
              </a:ext>
            </a:extLst>
          </p:cNvPr>
          <p:cNvCxnSpPr>
            <a:stCxn id="4" idx="2"/>
            <a:endCxn id="4" idx="5"/>
          </p:cNvCxnSpPr>
          <p:nvPr/>
        </p:nvCxnSpPr>
        <p:spPr>
          <a:xfrm flipV="1">
            <a:off x="604007" y="2380200"/>
            <a:ext cx="1140902" cy="14093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270E8E-D7BE-4D66-813C-D1B4D6AC9ACB}"/>
              </a:ext>
            </a:extLst>
          </p:cNvPr>
          <p:cNvCxnSpPr>
            <a:stCxn id="4" idx="3"/>
            <a:endCxn id="4" idx="0"/>
          </p:cNvCxnSpPr>
          <p:nvPr/>
        </p:nvCxnSpPr>
        <p:spPr>
          <a:xfrm>
            <a:off x="251669" y="3084876"/>
            <a:ext cx="18455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155FE174-5CE0-4991-AF4E-5633977819B4}"/>
              </a:ext>
            </a:extLst>
          </p:cNvPr>
          <p:cNvSpPr/>
          <p:nvPr/>
        </p:nvSpPr>
        <p:spPr>
          <a:xfrm>
            <a:off x="1675350" y="2323457"/>
            <a:ext cx="117446" cy="141769"/>
          </a:xfrm>
          <a:prstGeom prst="flowChartConnector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E2C8D20B-A318-4F3A-95CB-D91C85163218}"/>
              </a:ext>
            </a:extLst>
          </p:cNvPr>
          <p:cNvSpPr/>
          <p:nvPr/>
        </p:nvSpPr>
        <p:spPr>
          <a:xfrm>
            <a:off x="556120" y="2323456"/>
            <a:ext cx="117446" cy="141769"/>
          </a:xfrm>
          <a:prstGeom prst="flowChartConnector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63DB0986-E360-4E2D-904E-093E6C6E6156}"/>
              </a:ext>
            </a:extLst>
          </p:cNvPr>
          <p:cNvSpPr/>
          <p:nvPr/>
        </p:nvSpPr>
        <p:spPr>
          <a:xfrm>
            <a:off x="213111" y="3013990"/>
            <a:ext cx="117446" cy="141769"/>
          </a:xfrm>
          <a:prstGeom prst="flowChartConnector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14183C4C-2798-47CB-B139-99E81EE00242}"/>
              </a:ext>
            </a:extLst>
          </p:cNvPr>
          <p:cNvSpPr/>
          <p:nvPr/>
        </p:nvSpPr>
        <p:spPr>
          <a:xfrm>
            <a:off x="550528" y="3736922"/>
            <a:ext cx="117446" cy="141769"/>
          </a:xfrm>
          <a:prstGeom prst="flowChartConnector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7A765D50-D38A-40A4-BF73-081BFA7FB69B}"/>
              </a:ext>
            </a:extLst>
          </p:cNvPr>
          <p:cNvSpPr/>
          <p:nvPr/>
        </p:nvSpPr>
        <p:spPr>
          <a:xfrm>
            <a:off x="1675350" y="3695548"/>
            <a:ext cx="117446" cy="141769"/>
          </a:xfrm>
          <a:prstGeom prst="flowChartConnector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1035C8A0-FA2F-45D8-A633-ED7481F80E8D}"/>
              </a:ext>
            </a:extLst>
          </p:cNvPr>
          <p:cNvSpPr/>
          <p:nvPr/>
        </p:nvSpPr>
        <p:spPr>
          <a:xfrm>
            <a:off x="1994831" y="2985625"/>
            <a:ext cx="117446" cy="141769"/>
          </a:xfrm>
          <a:prstGeom prst="flowChartConnector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BE036A9D-45EB-45B1-819B-A04F59A80628}"/>
              </a:ext>
            </a:extLst>
          </p:cNvPr>
          <p:cNvSpPr/>
          <p:nvPr/>
        </p:nvSpPr>
        <p:spPr>
          <a:xfrm>
            <a:off x="1115735" y="3013989"/>
            <a:ext cx="117446" cy="141769"/>
          </a:xfrm>
          <a:prstGeom prst="flowChartConnector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6C3F42BD-85E0-4C63-AEA9-4D329C9B8D32}"/>
              </a:ext>
            </a:extLst>
          </p:cNvPr>
          <p:cNvSpPr/>
          <p:nvPr/>
        </p:nvSpPr>
        <p:spPr>
          <a:xfrm>
            <a:off x="10476841" y="2097248"/>
            <a:ext cx="1603306" cy="152225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658EB85-C7DA-46D0-B903-4E8CF982EAA0}"/>
              </a:ext>
            </a:extLst>
          </p:cNvPr>
          <p:cNvCxnSpPr>
            <a:cxnSpLocks/>
            <a:stCxn id="17" idx="7"/>
          </p:cNvCxnSpPr>
          <p:nvPr/>
        </p:nvCxnSpPr>
        <p:spPr>
          <a:xfrm flipH="1">
            <a:off x="10747302" y="2320176"/>
            <a:ext cx="1098046" cy="11336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2415A4F-16D5-4318-ADC7-10B16E65942B}"/>
              </a:ext>
            </a:extLst>
          </p:cNvPr>
          <p:cNvCxnSpPr>
            <a:cxnSpLocks/>
          </p:cNvCxnSpPr>
          <p:nvPr/>
        </p:nvCxnSpPr>
        <p:spPr>
          <a:xfrm>
            <a:off x="10799273" y="2298504"/>
            <a:ext cx="960872" cy="1233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1FE58B-9D03-41A9-8962-87D7CE4ADE6D}"/>
              </a:ext>
            </a:extLst>
          </p:cNvPr>
          <p:cNvCxnSpPr>
            <a:cxnSpLocks/>
          </p:cNvCxnSpPr>
          <p:nvPr/>
        </p:nvCxnSpPr>
        <p:spPr>
          <a:xfrm flipH="1">
            <a:off x="10460086" y="2886984"/>
            <a:ext cx="1614129" cy="44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1B82DBBE-273C-4135-AAB6-AD306CE9FBF9}"/>
              </a:ext>
            </a:extLst>
          </p:cNvPr>
          <p:cNvSpPr/>
          <p:nvPr/>
        </p:nvSpPr>
        <p:spPr>
          <a:xfrm>
            <a:off x="11359936" y="2461811"/>
            <a:ext cx="117446" cy="141769"/>
          </a:xfrm>
          <a:prstGeom prst="flowChartConnector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27303FF2-0199-443E-8FC2-72B89A670B20}"/>
              </a:ext>
            </a:extLst>
          </p:cNvPr>
          <p:cNvSpPr/>
          <p:nvPr/>
        </p:nvSpPr>
        <p:spPr>
          <a:xfrm>
            <a:off x="10637217" y="3095425"/>
            <a:ext cx="117446" cy="141769"/>
          </a:xfrm>
          <a:prstGeom prst="flowChartConnector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69B2D2E5-2B59-472D-B15D-FC652FD677CE}"/>
              </a:ext>
            </a:extLst>
          </p:cNvPr>
          <p:cNvSpPr/>
          <p:nvPr/>
        </p:nvSpPr>
        <p:spPr>
          <a:xfrm>
            <a:off x="11804755" y="3056509"/>
            <a:ext cx="117446" cy="141769"/>
          </a:xfrm>
          <a:prstGeom prst="flowChartConnector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6840954D-4345-4D4D-8F0B-0E877C6982E2}"/>
              </a:ext>
            </a:extLst>
          </p:cNvPr>
          <p:cNvSpPr/>
          <p:nvPr/>
        </p:nvSpPr>
        <p:spPr>
          <a:xfrm>
            <a:off x="10900532" y="3342411"/>
            <a:ext cx="117446" cy="141769"/>
          </a:xfrm>
          <a:prstGeom prst="flowChartConnector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890DAA2E-90D1-4853-89AF-2397D3287CD9}"/>
              </a:ext>
            </a:extLst>
          </p:cNvPr>
          <p:cNvSpPr/>
          <p:nvPr/>
        </p:nvSpPr>
        <p:spPr>
          <a:xfrm>
            <a:off x="11881608" y="2628257"/>
            <a:ext cx="117446" cy="141769"/>
          </a:xfrm>
          <a:prstGeom prst="flowChartConnector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87A7182F-71EA-49BF-A835-8C1E9C88E832}"/>
              </a:ext>
            </a:extLst>
          </p:cNvPr>
          <p:cNvSpPr/>
          <p:nvPr/>
        </p:nvSpPr>
        <p:spPr>
          <a:xfrm>
            <a:off x="11301213" y="2128409"/>
            <a:ext cx="117446" cy="141769"/>
          </a:xfrm>
          <a:prstGeom prst="flowChartConnector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1E52BA07-DB1A-4FC4-9687-0E94436C0815}"/>
              </a:ext>
            </a:extLst>
          </p:cNvPr>
          <p:cNvSpPr/>
          <p:nvPr/>
        </p:nvSpPr>
        <p:spPr>
          <a:xfrm>
            <a:off x="10698907" y="2617626"/>
            <a:ext cx="117446" cy="141769"/>
          </a:xfrm>
          <a:prstGeom prst="flowChartConnector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836E1F1-40F4-4A45-AADF-2053B2BF2733}"/>
              </a:ext>
            </a:extLst>
          </p:cNvPr>
          <p:cNvSpPr/>
          <p:nvPr/>
        </p:nvSpPr>
        <p:spPr>
          <a:xfrm>
            <a:off x="11222894" y="4454335"/>
            <a:ext cx="328746" cy="984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3 מ"ר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573123D-D20C-4EED-B785-C684DFCA07B4}"/>
              </a:ext>
            </a:extLst>
          </p:cNvPr>
          <p:cNvSpPr/>
          <p:nvPr/>
        </p:nvSpPr>
        <p:spPr>
          <a:xfrm>
            <a:off x="3513822" y="6023296"/>
            <a:ext cx="2091640" cy="159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3 מ"ר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81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AE7186-9B44-4028-834D-8C493D048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09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75A474-71D1-4A44-BBCF-51291E662923}"/>
              </a:ext>
            </a:extLst>
          </p:cNvPr>
          <p:cNvSpPr txBox="1"/>
          <p:nvPr/>
        </p:nvSpPr>
        <p:spPr>
          <a:xfrm>
            <a:off x="10476841" y="30598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78B260-F046-46D0-9009-D0263200C6BF}"/>
              </a:ext>
            </a:extLst>
          </p:cNvPr>
          <p:cNvSpPr txBox="1"/>
          <p:nvPr/>
        </p:nvSpPr>
        <p:spPr>
          <a:xfrm>
            <a:off x="2194168" y="1163823"/>
            <a:ext cx="74036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3200" b="1" dirty="0">
                <a:solidFill>
                  <a:srgbClr val="2110C0"/>
                </a:solidFill>
              </a:rPr>
              <a:t>האם וכיצד הינך רואה עצמך עושה שימוש בבעיות מתמטיות על מנת לעורר סקרנות בכיתה ולקדם אוריינות מתמטית?</a:t>
            </a:r>
            <a:endParaRPr lang="LID4096" sz="3200" b="1" dirty="0">
              <a:solidFill>
                <a:srgbClr val="2110C0"/>
              </a:solidFill>
            </a:endParaRPr>
          </a:p>
        </p:txBody>
      </p:sp>
      <p:pic>
        <p:nvPicPr>
          <p:cNvPr id="2050" name="Picture 2" descr="הכנה לטיול בגן גורו בְּיוֹם שֵׁנִי ה8.5 נֵצֵא לְטַיֵּל בּגַּן גּוּרוּ &amp;quot;גַּן  גּוּרוֹ הוּא פַּארְק אוֹסְטְרָלִי יִחוּדִי וּבוֹ בַּעֲלֵי חַיִּים  וְצִמְחִיָּה מֵאוֹסְטְרַלְיָה הָרְחוֹקָה ...">
            <a:extLst>
              <a:ext uri="{FF2B5EF4-FFF2-40B4-BE49-F238E27FC236}">
                <a16:creationId xmlns:a16="http://schemas.microsoft.com/office/drawing/2014/main" id="{8B4B8BB7-5B4C-4CAE-8349-6F9A057F3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189" y="2733483"/>
            <a:ext cx="3960175" cy="396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1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5043E7-2A99-44D5-82B7-BA37EE163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B97E34-DFDF-4C1F-9E49-197ADFA40F6C}"/>
              </a:ext>
            </a:extLst>
          </p:cNvPr>
          <p:cNvSpPr txBox="1"/>
          <p:nvPr/>
        </p:nvSpPr>
        <p:spPr>
          <a:xfrm>
            <a:off x="11290573" y="13820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37BD09-5FF0-47DE-9C5A-0C5A44D6F83B}"/>
              </a:ext>
            </a:extLst>
          </p:cNvPr>
          <p:cNvSpPr/>
          <p:nvPr/>
        </p:nvSpPr>
        <p:spPr>
          <a:xfrm>
            <a:off x="4332612" y="226503"/>
            <a:ext cx="4009938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400" b="1" dirty="0">
                <a:ln/>
                <a:solidFill>
                  <a:schemeClr val="accent3"/>
                </a:solidFill>
              </a:rPr>
              <a:t>סוכריה מתמטית לדרך...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09FDFF-A764-41D9-94D7-F0287EDF2295}"/>
              </a:ext>
            </a:extLst>
          </p:cNvPr>
          <p:cNvSpPr/>
          <p:nvPr/>
        </p:nvSpPr>
        <p:spPr>
          <a:xfrm rot="20434188">
            <a:off x="418054" y="2066248"/>
            <a:ext cx="2296912" cy="2906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"מתמטיקאי הוא לא זה שיכול לעשות מתמטיקה, אלא מישהו שלא יכול שלא לעשות את זה"</a:t>
            </a:r>
          </a:p>
          <a:p>
            <a:pPr algn="ctr"/>
            <a:endParaRPr lang="he-IL" sz="1600" b="1" dirty="0">
              <a:solidFill>
                <a:srgbClr val="211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ישראל </a:t>
            </a:r>
            <a:r>
              <a:rPr lang="he-IL" sz="1400" b="1" dirty="0" err="1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גלפנד</a:t>
            </a:r>
            <a:endParaRPr lang="en-US" sz="1400" b="1" dirty="0">
              <a:solidFill>
                <a:srgbClr val="2110C0"/>
              </a:solidFill>
              <a:cs typeface="Guttman Yad-Brush" panose="02010401010101010101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E1BBBB-C140-485F-9687-1CEF22BE1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0572" y="5468716"/>
            <a:ext cx="901427" cy="97272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32F3A4-8C81-47E4-AFAF-835852EBA0BD}"/>
              </a:ext>
            </a:extLst>
          </p:cNvPr>
          <p:cNvSpPr/>
          <p:nvPr/>
        </p:nvSpPr>
        <p:spPr>
          <a:xfrm rot="987911">
            <a:off x="9551987" y="2188116"/>
            <a:ext cx="2309977" cy="2813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"אם אתה רוצה ללמוד לשחות, תהיה אמיץ ותכנס למים, אם אתה רוצה ללמוד לפתור בעיות – פתור אותן!"</a:t>
            </a:r>
          </a:p>
          <a:p>
            <a:pPr algn="ctr"/>
            <a:endParaRPr lang="he-IL" sz="1600" b="1" dirty="0">
              <a:solidFill>
                <a:srgbClr val="211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ד. פוליה</a:t>
            </a:r>
            <a:endParaRPr lang="en-US" sz="1600" b="1" dirty="0">
              <a:solidFill>
                <a:srgbClr val="2110C0"/>
              </a:solidFill>
              <a:cs typeface="Guttman Yad-Brush" panose="02010401010101010101" pitchFamily="2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BA8041-F794-4B5C-B93B-8CF50F68F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204" y="3862049"/>
            <a:ext cx="1827402" cy="23147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7637A4-708E-4786-92F7-DB744709DE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544782"/>
            <a:ext cx="1201538" cy="97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0E28AD-430F-42E8-8E80-7128C91E37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6829" y="3792623"/>
            <a:ext cx="2640973" cy="224999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581C54-F25A-43D1-AC8B-DAEAF41A3610}"/>
              </a:ext>
            </a:extLst>
          </p:cNvPr>
          <p:cNvSpPr/>
          <p:nvPr/>
        </p:nvSpPr>
        <p:spPr>
          <a:xfrm>
            <a:off x="3768056" y="1468073"/>
            <a:ext cx="4889383" cy="160539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בשנה לועזית רגילה יש 365 </a:t>
            </a:r>
            <a:r>
              <a:rPr lang="he-I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יומים</a:t>
            </a:r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ידוע שבשנה מסוימת היו יותר ימי שלישי מימי שישי. באיזה יום התחילה השנה הבאה?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40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5043E7-2A99-44D5-82B7-BA37EE163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B97E34-DFDF-4C1F-9E49-197ADFA40F6C}"/>
              </a:ext>
            </a:extLst>
          </p:cNvPr>
          <p:cNvSpPr txBox="1"/>
          <p:nvPr/>
        </p:nvSpPr>
        <p:spPr>
          <a:xfrm>
            <a:off x="11290573" y="13820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37BD09-5FF0-47DE-9C5A-0C5A44D6F83B}"/>
              </a:ext>
            </a:extLst>
          </p:cNvPr>
          <p:cNvSpPr/>
          <p:nvPr/>
        </p:nvSpPr>
        <p:spPr>
          <a:xfrm>
            <a:off x="4332612" y="226503"/>
            <a:ext cx="4009938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400" b="1" dirty="0">
                <a:ln/>
                <a:solidFill>
                  <a:schemeClr val="accent3"/>
                </a:solidFill>
              </a:rPr>
              <a:t>סוכריה מתמטית לדרך...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09FDFF-A764-41D9-94D7-F0287EDF2295}"/>
              </a:ext>
            </a:extLst>
          </p:cNvPr>
          <p:cNvSpPr/>
          <p:nvPr/>
        </p:nvSpPr>
        <p:spPr>
          <a:xfrm rot="20434188">
            <a:off x="418054" y="2066248"/>
            <a:ext cx="2296912" cy="2906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"מתמטיקאי הוא לא זה שיכול לעשות מתמטיקה, אלא מישהו שלא יכול שלא לעשות את זה"</a:t>
            </a:r>
          </a:p>
          <a:p>
            <a:pPr algn="ctr"/>
            <a:endParaRPr lang="he-IL" sz="1600" b="1" dirty="0">
              <a:solidFill>
                <a:srgbClr val="211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ישראל </a:t>
            </a:r>
            <a:r>
              <a:rPr lang="he-IL" sz="1400" b="1" dirty="0" err="1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גלפנד</a:t>
            </a:r>
            <a:endParaRPr lang="en-US" sz="1400" b="1" dirty="0">
              <a:solidFill>
                <a:srgbClr val="2110C0"/>
              </a:solidFill>
              <a:cs typeface="Guttman Yad-Brush" panose="02010401010101010101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E1BBBB-C140-485F-9687-1CEF22BE1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313" y="5106697"/>
            <a:ext cx="1311594" cy="1415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32F3A4-8C81-47E4-AFAF-835852EBA0BD}"/>
              </a:ext>
            </a:extLst>
          </p:cNvPr>
          <p:cNvSpPr/>
          <p:nvPr/>
        </p:nvSpPr>
        <p:spPr>
          <a:xfrm rot="987911">
            <a:off x="9551987" y="2188116"/>
            <a:ext cx="2309977" cy="2813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"אם אתה רוצה ללמוד לשחות, תהיה אמיץ ותכנס למים, אם אתה רוצה ללמוד לפתור בעיות – פתור אותן!"</a:t>
            </a:r>
          </a:p>
          <a:p>
            <a:pPr algn="ctr"/>
            <a:endParaRPr lang="he-IL" sz="1600" b="1" dirty="0">
              <a:solidFill>
                <a:srgbClr val="211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ד. פוליה</a:t>
            </a:r>
            <a:endParaRPr lang="en-US" sz="1600" b="1" dirty="0">
              <a:solidFill>
                <a:srgbClr val="2110C0"/>
              </a:solidFill>
              <a:cs typeface="Guttman Yad-Brush" panose="02010401010101010101" pitchFamily="2" charset="-79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F62C95-37DB-4E92-B8A9-449BEB08C8A5}"/>
              </a:ext>
            </a:extLst>
          </p:cNvPr>
          <p:cNvSpPr txBox="1">
            <a:spLocks/>
          </p:cNvSpPr>
          <p:nvPr/>
        </p:nvSpPr>
        <p:spPr>
          <a:xfrm>
            <a:off x="3708969" y="1484794"/>
            <a:ext cx="5470322" cy="40695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sz="2400" b="1" dirty="0">
                <a:cs typeface="+mn-cs"/>
              </a:rPr>
              <a:t>נחזור שוב לאחת הבעיות שפתרנו היום:         </a:t>
            </a:r>
            <a:r>
              <a:rPr lang="he-IL" sz="2400" b="1" dirty="0">
                <a:solidFill>
                  <a:srgbClr val="00B0F0"/>
                </a:solidFill>
                <a:latin typeface="Guttman Vilna" panose="02010401010101010101" pitchFamily="2" charset="-79"/>
                <a:cs typeface="+mn-cs"/>
              </a:rPr>
              <a:t>שני תיכונים של המשולש מאונכים זה לזה ושווים ל-6 ו- 8. חשבו את אורך התיכון השלישי.</a:t>
            </a:r>
            <a:br>
              <a:rPr lang="he-IL" sz="2400" b="1" dirty="0">
                <a:solidFill>
                  <a:srgbClr val="00B0F0"/>
                </a:solidFill>
                <a:latin typeface="Guttman Vilna" panose="02010401010101010101" pitchFamily="2" charset="-79"/>
                <a:cs typeface="+mn-cs"/>
              </a:rPr>
            </a:br>
            <a:endParaRPr lang="he-IL" sz="2400" b="1" dirty="0">
              <a:solidFill>
                <a:srgbClr val="00B0F0"/>
              </a:solidFill>
              <a:latin typeface="Guttman Vilna" panose="02010401010101010101" pitchFamily="2" charset="-79"/>
              <a:cs typeface="+mn-cs"/>
            </a:endParaRPr>
          </a:p>
          <a:p>
            <a:pPr algn="ctr" rtl="1"/>
            <a:endParaRPr lang="he-IL" sz="2400" b="1" dirty="0">
              <a:solidFill>
                <a:srgbClr val="00B0F0"/>
              </a:solidFill>
              <a:latin typeface="Guttman Vilna" panose="02010401010101010101" pitchFamily="2" charset="-79"/>
              <a:cs typeface="+mn-cs"/>
            </a:endParaRPr>
          </a:p>
          <a:p>
            <a:pPr algn="ctr" rtl="1"/>
            <a:r>
              <a:rPr lang="he-IL" sz="2400" b="1" dirty="0">
                <a:solidFill>
                  <a:srgbClr val="0070C0"/>
                </a:solidFill>
                <a:latin typeface="Guttman Vilna" panose="02010401010101010101" pitchFamily="2" charset="-79"/>
                <a:cs typeface="+mn-cs"/>
              </a:rPr>
              <a:t>שאלות חשיבה:</a:t>
            </a:r>
          </a:p>
          <a:p>
            <a:pPr algn="ctr" rtl="1"/>
            <a:br>
              <a:rPr lang="he-IL" sz="2400" b="1" dirty="0">
                <a:solidFill>
                  <a:srgbClr val="0070C0"/>
                </a:solidFill>
                <a:latin typeface="Guttman Vilna" panose="02010401010101010101" pitchFamily="2" charset="-79"/>
                <a:cs typeface="+mn-cs"/>
              </a:rPr>
            </a:br>
            <a:r>
              <a:rPr lang="he-IL" sz="2400" b="1" dirty="0">
                <a:latin typeface="Guttman Vilna" panose="02010401010101010101" pitchFamily="2" charset="-79"/>
                <a:cs typeface="+mn-cs"/>
              </a:rPr>
              <a:t>א. האם הנתונים האלה יכולים להתקיים במשולש ישר זווית?</a:t>
            </a:r>
            <a:br>
              <a:rPr lang="he-IL" sz="2400" b="1" dirty="0">
                <a:latin typeface="Guttman Vilna" panose="02010401010101010101" pitchFamily="2" charset="-79"/>
                <a:cs typeface="+mn-cs"/>
              </a:rPr>
            </a:br>
            <a:r>
              <a:rPr lang="he-IL" sz="2400" b="1" dirty="0">
                <a:latin typeface="Guttman Vilna" panose="02010401010101010101" pitchFamily="2" charset="-79"/>
                <a:cs typeface="+mn-cs"/>
              </a:rPr>
              <a:t>ב. איזה תנאי צריך לקיים משולש כדי שהנתונים האלה יהיו רלוונטיים עבורו?</a:t>
            </a:r>
            <a:endParaRPr lang="en-US" sz="24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516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5043E7-2A99-44D5-82B7-BA37EE163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B97E34-DFDF-4C1F-9E49-197ADFA40F6C}"/>
              </a:ext>
            </a:extLst>
          </p:cNvPr>
          <p:cNvSpPr txBox="1"/>
          <p:nvPr/>
        </p:nvSpPr>
        <p:spPr>
          <a:xfrm>
            <a:off x="11290573" y="13820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37BD09-5FF0-47DE-9C5A-0C5A44D6F83B}"/>
              </a:ext>
            </a:extLst>
          </p:cNvPr>
          <p:cNvSpPr/>
          <p:nvPr/>
        </p:nvSpPr>
        <p:spPr>
          <a:xfrm>
            <a:off x="4332612" y="226503"/>
            <a:ext cx="4009938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400" b="1" dirty="0">
                <a:ln/>
                <a:solidFill>
                  <a:schemeClr val="accent3"/>
                </a:solidFill>
              </a:rPr>
              <a:t>סוכריה מתמטית לדרך...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09FDFF-A764-41D9-94D7-F0287EDF2295}"/>
              </a:ext>
            </a:extLst>
          </p:cNvPr>
          <p:cNvSpPr/>
          <p:nvPr/>
        </p:nvSpPr>
        <p:spPr>
          <a:xfrm rot="20434188">
            <a:off x="418054" y="2066248"/>
            <a:ext cx="2296912" cy="2906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"מתמטיקאי הוא לא זה שיכול לעשות מתמטיקה, אלא מישהו שלא יכול שלא לעשות את זה"</a:t>
            </a:r>
          </a:p>
          <a:p>
            <a:pPr algn="ctr"/>
            <a:endParaRPr lang="he-IL" sz="1600" b="1" dirty="0">
              <a:solidFill>
                <a:srgbClr val="211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ישראל </a:t>
            </a:r>
            <a:r>
              <a:rPr lang="he-IL" sz="1400" b="1" dirty="0" err="1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גלפנד</a:t>
            </a:r>
            <a:endParaRPr lang="en-US" sz="1400" b="1" dirty="0">
              <a:solidFill>
                <a:srgbClr val="2110C0"/>
              </a:solidFill>
              <a:cs typeface="Guttman Yad-Brush" panose="02010401010101010101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E1BBBB-C140-485F-9687-1CEF22BE1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0572" y="5468716"/>
            <a:ext cx="901427" cy="97272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32F3A4-8C81-47E4-AFAF-835852EBA0BD}"/>
              </a:ext>
            </a:extLst>
          </p:cNvPr>
          <p:cNvSpPr/>
          <p:nvPr/>
        </p:nvSpPr>
        <p:spPr>
          <a:xfrm rot="987911">
            <a:off x="9551987" y="2188116"/>
            <a:ext cx="2309977" cy="2813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"אם אתה רוצה ללמוד לשחות, תהיה אמיץ ותכנס למים, אם אתה רוצה ללמוד לפתור בעיות – פתור אותן!"</a:t>
            </a:r>
          </a:p>
          <a:p>
            <a:pPr algn="ctr"/>
            <a:endParaRPr lang="he-IL" sz="1600" b="1" dirty="0">
              <a:solidFill>
                <a:srgbClr val="211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ד. פוליה</a:t>
            </a:r>
            <a:endParaRPr lang="en-US" sz="1600" b="1" dirty="0">
              <a:solidFill>
                <a:srgbClr val="2110C0"/>
              </a:solidFill>
              <a:cs typeface="Guttman Yad-Brush" panose="02010401010101010101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7637A4-708E-4786-92F7-DB744709D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544782"/>
            <a:ext cx="1201538" cy="9772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581C54-F25A-43D1-AC8B-DAEAF41A3610}"/>
              </a:ext>
            </a:extLst>
          </p:cNvPr>
          <p:cNvSpPr/>
          <p:nvPr/>
        </p:nvSpPr>
        <p:spPr>
          <a:xfrm>
            <a:off x="3768056" y="1468073"/>
            <a:ext cx="4889383" cy="160539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על לוח שח-מט עומדים 8 חיילים לבנים. הוכיחו שיש על הלוח לפחות משבצת אחת שבה אפשר לשים סוס שחור שלא יכול להפיל אף חייל לבן.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DE156D-EE7D-4E4A-807F-0DF6B696E9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699" y="3984317"/>
            <a:ext cx="3012709" cy="211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92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5043E7-2A99-44D5-82B7-BA37EE163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76"/>
            <a:ext cx="12192000" cy="68545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B97E34-DFDF-4C1F-9E49-197ADFA40F6C}"/>
              </a:ext>
            </a:extLst>
          </p:cNvPr>
          <p:cNvSpPr txBox="1"/>
          <p:nvPr/>
        </p:nvSpPr>
        <p:spPr>
          <a:xfrm>
            <a:off x="11290573" y="13820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37BD09-5FF0-47DE-9C5A-0C5A44D6F83B}"/>
              </a:ext>
            </a:extLst>
          </p:cNvPr>
          <p:cNvSpPr/>
          <p:nvPr/>
        </p:nvSpPr>
        <p:spPr>
          <a:xfrm>
            <a:off x="4332612" y="226503"/>
            <a:ext cx="4009938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400" b="1" dirty="0">
                <a:ln/>
                <a:solidFill>
                  <a:schemeClr val="accent3"/>
                </a:solidFill>
              </a:rPr>
              <a:t>סוכריה מתמטית לדרך...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E1BBBB-C140-485F-9687-1CEF22BE1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994" y="5106648"/>
            <a:ext cx="1311594" cy="141533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18756B-277B-4E75-828F-D3B470FE2CB7}"/>
              </a:ext>
            </a:extLst>
          </p:cNvPr>
          <p:cNvCxnSpPr>
            <a:cxnSpLocks/>
          </p:cNvCxnSpPr>
          <p:nvPr/>
        </p:nvCxnSpPr>
        <p:spPr>
          <a:xfrm>
            <a:off x="201336" y="2231472"/>
            <a:ext cx="1048624" cy="16022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0A8E37-5DE2-4BD3-A9DC-A05FCFA7F60E}"/>
              </a:ext>
            </a:extLst>
          </p:cNvPr>
          <p:cNvCxnSpPr>
            <a:cxnSpLocks/>
          </p:cNvCxnSpPr>
          <p:nvPr/>
        </p:nvCxnSpPr>
        <p:spPr>
          <a:xfrm flipV="1">
            <a:off x="1233182" y="3833770"/>
            <a:ext cx="1939202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7779DDA-46AD-4906-B7A8-56E2F69CD533}"/>
              </a:ext>
            </a:extLst>
          </p:cNvPr>
          <p:cNvCxnSpPr/>
          <p:nvPr/>
        </p:nvCxnSpPr>
        <p:spPr>
          <a:xfrm>
            <a:off x="125835" y="2206305"/>
            <a:ext cx="1979802" cy="162746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C48172-51A8-44D3-9AB6-A393AFEFEEF6}"/>
              </a:ext>
            </a:extLst>
          </p:cNvPr>
          <p:cNvCxnSpPr>
            <a:cxnSpLocks/>
          </p:cNvCxnSpPr>
          <p:nvPr/>
        </p:nvCxnSpPr>
        <p:spPr>
          <a:xfrm flipV="1">
            <a:off x="1233182" y="3131389"/>
            <a:ext cx="604244" cy="70238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1B9E59-6F27-4676-B757-6FCA028001A1}"/>
              </a:ext>
            </a:extLst>
          </p:cNvPr>
          <p:cNvCxnSpPr>
            <a:cxnSpLocks/>
          </p:cNvCxnSpPr>
          <p:nvPr/>
        </p:nvCxnSpPr>
        <p:spPr>
          <a:xfrm>
            <a:off x="125835" y="2231471"/>
            <a:ext cx="2971048" cy="15729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A89224-AA80-4CD6-96A4-33547BBE3FCA}"/>
              </a:ext>
            </a:extLst>
          </p:cNvPr>
          <p:cNvSpPr/>
          <p:nvPr/>
        </p:nvSpPr>
        <p:spPr>
          <a:xfrm>
            <a:off x="618254" y="3172028"/>
            <a:ext cx="368007" cy="31055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89CEDDD-B81A-4174-A22E-AFA853C62F6D}"/>
              </a:ext>
            </a:extLst>
          </p:cNvPr>
          <p:cNvSpPr/>
          <p:nvPr/>
        </p:nvSpPr>
        <p:spPr>
          <a:xfrm>
            <a:off x="1104218" y="3339188"/>
            <a:ext cx="479544" cy="31055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ADBB129-95DB-4286-BA3F-A3A1B997A7B0}"/>
              </a:ext>
            </a:extLst>
          </p:cNvPr>
          <p:cNvSpPr/>
          <p:nvPr/>
        </p:nvSpPr>
        <p:spPr>
          <a:xfrm>
            <a:off x="1427355" y="3058000"/>
            <a:ext cx="368007" cy="31055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35BF40-CE34-415B-9CAD-DAF97E844604}"/>
              </a:ext>
            </a:extLst>
          </p:cNvPr>
          <p:cNvSpPr/>
          <p:nvPr/>
        </p:nvSpPr>
        <p:spPr>
          <a:xfrm>
            <a:off x="857642" y="2987389"/>
            <a:ext cx="479544" cy="31055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2x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F33F4FF-6D47-47DC-9104-131BF48E55CA}"/>
              </a:ext>
            </a:extLst>
          </p:cNvPr>
          <p:cNvSpPr/>
          <p:nvPr/>
        </p:nvSpPr>
        <p:spPr>
          <a:xfrm>
            <a:off x="1736738" y="3339188"/>
            <a:ext cx="368007" cy="31055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316531D-12AA-43DF-9835-2CB4A3E29BF6}"/>
              </a:ext>
            </a:extLst>
          </p:cNvPr>
          <p:cNvSpPr/>
          <p:nvPr/>
        </p:nvSpPr>
        <p:spPr>
          <a:xfrm>
            <a:off x="1493795" y="2694926"/>
            <a:ext cx="368007" cy="31055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C967C8C-ACF8-4B4B-A2FD-AB4F3BF2A797}"/>
              </a:ext>
            </a:extLst>
          </p:cNvPr>
          <p:cNvSpPr/>
          <p:nvPr/>
        </p:nvSpPr>
        <p:spPr>
          <a:xfrm>
            <a:off x="1920791" y="3804407"/>
            <a:ext cx="368007" cy="31055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2D3610-9738-436A-A306-8A8DA08D500D}"/>
                  </a:ext>
                </a:extLst>
              </p:cNvPr>
              <p:cNvSpPr txBox="1"/>
              <p:nvPr/>
            </p:nvSpPr>
            <p:spPr>
              <a:xfrm>
                <a:off x="4205377" y="1436298"/>
                <a:ext cx="19945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2D3610-9738-436A-A306-8A8DA08D5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377" y="1436298"/>
                <a:ext cx="1994585" cy="276999"/>
              </a:xfrm>
              <a:prstGeom prst="rect">
                <a:avLst/>
              </a:prstGeom>
              <a:blipFill>
                <a:blip r:embed="rId4"/>
                <a:stretch>
                  <a:fillRect t="-2222" r="-612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58B20C-E230-47B9-9FB8-FEE3353453B6}"/>
                  </a:ext>
                </a:extLst>
              </p:cNvPr>
              <p:cNvSpPr txBox="1"/>
              <p:nvPr/>
            </p:nvSpPr>
            <p:spPr>
              <a:xfrm>
                <a:off x="4390491" y="1867430"/>
                <a:ext cx="16243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58B20C-E230-47B9-9FB8-FEE335345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491" y="1867430"/>
                <a:ext cx="1624355" cy="276999"/>
              </a:xfrm>
              <a:prstGeom prst="rect">
                <a:avLst/>
              </a:prstGeom>
              <a:blipFill>
                <a:blip r:embed="rId5"/>
                <a:stretch>
                  <a:fillRect l="-2622" t="-2174" r="-749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B56B53-3799-444A-9ACE-15EC1DEA9948}"/>
                  </a:ext>
                </a:extLst>
              </p:cNvPr>
              <p:cNvSpPr txBox="1"/>
              <p:nvPr/>
            </p:nvSpPr>
            <p:spPr>
              <a:xfrm>
                <a:off x="4205377" y="2225582"/>
                <a:ext cx="1943096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B56B53-3799-444A-9ACE-15EC1DEA9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377" y="2225582"/>
                <a:ext cx="1943096" cy="6770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AFB397-1EC0-4ADD-B822-5E2BE92A9ABB}"/>
                  </a:ext>
                </a:extLst>
              </p:cNvPr>
              <p:cNvSpPr txBox="1"/>
              <p:nvPr/>
            </p:nvSpPr>
            <p:spPr>
              <a:xfrm>
                <a:off x="3849563" y="3265675"/>
                <a:ext cx="2550253" cy="5658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16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0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AFB397-1EC0-4ADD-B822-5E2BE92A9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563" y="3265675"/>
                <a:ext cx="2550253" cy="565881"/>
              </a:xfrm>
              <a:prstGeom prst="rect">
                <a:avLst/>
              </a:prstGeom>
              <a:blipFill>
                <a:blip r:embed="rId7"/>
                <a:stretch>
                  <a:fillRect b="-10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1BAB17A-A558-4773-9891-1818AC89B9DE}"/>
                  </a:ext>
                </a:extLst>
              </p:cNvPr>
              <p:cNvSpPr txBox="1"/>
              <p:nvPr/>
            </p:nvSpPr>
            <p:spPr>
              <a:xfrm>
                <a:off x="3907227" y="2808223"/>
                <a:ext cx="243035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1BAB17A-A558-4773-9891-1818AC89B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227" y="2808223"/>
                <a:ext cx="2430354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23E7F35-49E4-4FF5-B080-CAFC967D8EA0}"/>
                  </a:ext>
                </a:extLst>
              </p:cNvPr>
              <p:cNvSpPr txBox="1"/>
              <p:nvPr/>
            </p:nvSpPr>
            <p:spPr>
              <a:xfrm>
                <a:off x="4171855" y="3881950"/>
                <a:ext cx="1901098" cy="527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23E7F35-49E4-4FF5-B080-CAFC967D8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855" y="3881950"/>
                <a:ext cx="1901098" cy="5271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D0466BC-CD30-4442-BAFF-510F9A8119DB}"/>
                  </a:ext>
                </a:extLst>
              </p:cNvPr>
              <p:cNvSpPr txBox="1"/>
              <p:nvPr/>
            </p:nvSpPr>
            <p:spPr>
              <a:xfrm>
                <a:off x="4252101" y="4486633"/>
                <a:ext cx="17406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16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D0466BC-CD30-4442-BAFF-510F9A811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101" y="4486633"/>
                <a:ext cx="1740605" cy="276999"/>
              </a:xfrm>
              <a:prstGeom prst="rect">
                <a:avLst/>
              </a:prstGeom>
              <a:blipFill>
                <a:blip r:embed="rId10"/>
                <a:stretch>
                  <a:fillRect l="-2807" t="-2222" r="-702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007452-FE66-44FE-BF54-E15190175DA4}"/>
                  </a:ext>
                </a:extLst>
              </p:cNvPr>
              <p:cNvSpPr txBox="1"/>
              <p:nvPr/>
            </p:nvSpPr>
            <p:spPr>
              <a:xfrm>
                <a:off x="7256967" y="1953184"/>
                <a:ext cx="20475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007452-FE66-44FE-BF54-E15190175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967" y="1953184"/>
                <a:ext cx="2047548" cy="276999"/>
              </a:xfrm>
              <a:prstGeom prst="rect">
                <a:avLst/>
              </a:prstGeom>
              <a:blipFill>
                <a:blip r:embed="rId11"/>
                <a:stretch>
                  <a:fillRect l="-2083" t="-2174" r="-357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7907310-A1E0-4087-8E2E-B7590D78A2DA}"/>
                  </a:ext>
                </a:extLst>
              </p:cNvPr>
              <p:cNvSpPr txBox="1"/>
              <p:nvPr/>
            </p:nvSpPr>
            <p:spPr>
              <a:xfrm>
                <a:off x="7256967" y="2411985"/>
                <a:ext cx="2550253" cy="5658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16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0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(2)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7907310-A1E0-4087-8E2E-B7590D78A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967" y="2411985"/>
                <a:ext cx="2550253" cy="565881"/>
              </a:xfrm>
              <a:prstGeom prst="rect">
                <a:avLst/>
              </a:prstGeom>
              <a:blipFill>
                <a:blip r:embed="rId12"/>
                <a:stretch>
                  <a:fillRect l="-3103" b="-2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9670542-2F0D-465D-A220-D481F0B08BCA}"/>
                  </a:ext>
                </a:extLst>
              </p:cNvPr>
              <p:cNvSpPr txBox="1"/>
              <p:nvPr/>
            </p:nvSpPr>
            <p:spPr>
              <a:xfrm>
                <a:off x="7256967" y="3356861"/>
                <a:ext cx="20628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16</m:t>
                    </m:r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(3)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9670542-2F0D-465D-A220-D481F0B08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967" y="3356861"/>
                <a:ext cx="2062809" cy="276999"/>
              </a:xfrm>
              <a:prstGeom prst="rect">
                <a:avLst/>
              </a:prstGeom>
              <a:blipFill>
                <a:blip r:embed="rId13"/>
                <a:stretch>
                  <a:fillRect l="-3835" t="-28889" r="-6195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2BD14E1-25C6-4F12-9469-2F7AF1FDF6AB}"/>
                  </a:ext>
                </a:extLst>
              </p:cNvPr>
              <p:cNvSpPr txBox="1"/>
              <p:nvPr/>
            </p:nvSpPr>
            <p:spPr>
              <a:xfrm>
                <a:off x="9546519" y="3831556"/>
                <a:ext cx="10251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2BD14E1-25C6-4F12-9469-2F7AF1FDF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6519" y="3831556"/>
                <a:ext cx="1025152" cy="276999"/>
              </a:xfrm>
              <a:prstGeom prst="rect">
                <a:avLst/>
              </a:prstGeom>
              <a:blipFill>
                <a:blip r:embed="rId14"/>
                <a:stretch>
                  <a:fillRect t="-2222" r="-7738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153D1D3-B916-4871-B8C4-7802654F9028}"/>
                  </a:ext>
                </a:extLst>
              </p:cNvPr>
              <p:cNvSpPr txBox="1"/>
              <p:nvPr/>
            </p:nvSpPr>
            <p:spPr>
              <a:xfrm>
                <a:off x="7256967" y="3842981"/>
                <a:ext cx="20731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153D1D3-B916-4871-B8C4-7802654F9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967" y="3842981"/>
                <a:ext cx="2073196" cy="276999"/>
              </a:xfrm>
              <a:prstGeom prst="rect">
                <a:avLst/>
              </a:prstGeom>
              <a:blipFill>
                <a:blip r:embed="rId15"/>
                <a:stretch>
                  <a:fillRect l="-880" t="-2174" r="-234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25128DD-D8A5-44CA-AD77-F802FF5F87D2}"/>
                  </a:ext>
                </a:extLst>
              </p:cNvPr>
              <p:cNvSpPr txBox="1"/>
              <p:nvPr/>
            </p:nvSpPr>
            <p:spPr>
              <a:xfrm>
                <a:off x="9546519" y="4348133"/>
                <a:ext cx="10251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25128DD-D8A5-44CA-AD77-F802FF5F8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6519" y="4348133"/>
                <a:ext cx="1025152" cy="276999"/>
              </a:xfrm>
              <a:prstGeom prst="rect">
                <a:avLst/>
              </a:prstGeom>
              <a:blipFill>
                <a:blip r:embed="rId16"/>
                <a:stretch>
                  <a:fillRect r="-773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1055F18-646D-4055-BD94-4EB5F89F9F6E}"/>
                  </a:ext>
                </a:extLst>
              </p:cNvPr>
              <p:cNvSpPr txBox="1"/>
              <p:nvPr/>
            </p:nvSpPr>
            <p:spPr>
              <a:xfrm>
                <a:off x="7305952" y="4333804"/>
                <a:ext cx="20731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1055F18-646D-4055-BD94-4EB5F89F9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952" y="4333804"/>
                <a:ext cx="2073196" cy="276999"/>
              </a:xfrm>
              <a:prstGeom prst="rect">
                <a:avLst/>
              </a:prstGeom>
              <a:blipFill>
                <a:blip r:embed="rId17"/>
                <a:stretch>
                  <a:fillRect l="-1173" t="-2222" r="-2639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E88282E-B85C-41F5-9A90-4AFC10FEA05C}"/>
                  </a:ext>
                </a:extLst>
              </p:cNvPr>
              <p:cNvSpPr txBox="1"/>
              <p:nvPr/>
            </p:nvSpPr>
            <p:spPr>
              <a:xfrm>
                <a:off x="7331600" y="4829649"/>
                <a:ext cx="30590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E88282E-B85C-41F5-9A90-4AFC10FEA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600" y="4829649"/>
                <a:ext cx="3059043" cy="276999"/>
              </a:xfrm>
              <a:prstGeom prst="rect">
                <a:avLst/>
              </a:prstGeom>
              <a:blipFill>
                <a:blip r:embed="rId18"/>
                <a:stretch>
                  <a:fillRect l="-1394" t="-2174" r="-219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0A6EA12-F632-45A4-8B99-EFF591F57AE0}"/>
                  </a:ext>
                </a:extLst>
              </p:cNvPr>
              <p:cNvSpPr txBox="1"/>
              <p:nvPr/>
            </p:nvSpPr>
            <p:spPr>
              <a:xfrm>
                <a:off x="7392114" y="5337418"/>
                <a:ext cx="25022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0A6EA12-F632-45A4-8B99-EFF591F57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114" y="5337418"/>
                <a:ext cx="2502223" cy="276999"/>
              </a:xfrm>
              <a:prstGeom prst="rect">
                <a:avLst/>
              </a:prstGeom>
              <a:blipFill>
                <a:blip r:embed="rId19"/>
                <a:stretch>
                  <a:fillRect l="-732" t="-2222" r="-48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183D30-CBC4-43EB-B585-BCF83975F406}"/>
                  </a:ext>
                </a:extLst>
              </p:cNvPr>
              <p:cNvSpPr txBox="1"/>
              <p:nvPr/>
            </p:nvSpPr>
            <p:spPr>
              <a:xfrm>
                <a:off x="7405980" y="5875699"/>
                <a:ext cx="14683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183D30-CBC4-43EB-B585-BCF83975F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980" y="5875699"/>
                <a:ext cx="1468351" cy="276999"/>
              </a:xfrm>
              <a:prstGeom prst="rect">
                <a:avLst/>
              </a:prstGeom>
              <a:blipFill>
                <a:blip r:embed="rId20"/>
                <a:stretch>
                  <a:fillRect l="-1660" t="-2222" r="-83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61A7DFF-619A-4B91-AFEE-F9CEE016A7DA}"/>
              </a:ext>
            </a:extLst>
          </p:cNvPr>
          <p:cNvSpPr/>
          <p:nvPr/>
        </p:nvSpPr>
        <p:spPr>
          <a:xfrm>
            <a:off x="3907227" y="4880218"/>
            <a:ext cx="2742891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התנאי שתיכונים במשולש מאונכים זה לזה הוא: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7C8F955-E095-422E-9F10-2AB3F26403B7}"/>
                  </a:ext>
                </a:extLst>
              </p:cNvPr>
              <p:cNvSpPr txBox="1"/>
              <p:nvPr/>
            </p:nvSpPr>
            <p:spPr>
              <a:xfrm>
                <a:off x="4489281" y="5982471"/>
                <a:ext cx="1503425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7C8F955-E095-422E-9F10-2AB3F2640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281" y="5982471"/>
                <a:ext cx="1503425" cy="283219"/>
              </a:xfrm>
              <a:prstGeom prst="rect">
                <a:avLst/>
              </a:prstGeom>
              <a:blipFill>
                <a:blip r:embed="rId21"/>
                <a:stretch>
                  <a:fillRect l="-1619" t="-2128" r="-1215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CDB17DA7-1017-4099-94A6-61A0D49237D0}"/>
              </a:ext>
            </a:extLst>
          </p:cNvPr>
          <p:cNvSpPr/>
          <p:nvPr/>
        </p:nvSpPr>
        <p:spPr>
          <a:xfrm>
            <a:off x="125835" y="4467554"/>
            <a:ext cx="2554903" cy="20167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האם המשולש יכול להיות ישר זווית?</a:t>
            </a:r>
          </a:p>
          <a:p>
            <a:pPr algn="ctr"/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חד זווית?</a:t>
            </a:r>
          </a:p>
          <a:p>
            <a:pPr algn="ctr"/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קהה זווית?</a:t>
            </a:r>
            <a:endParaRPr lang="en-US" dirty="0"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90122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B7EB0F-5D57-4689-85A8-165E01276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66D5C0-7BA3-491A-9E38-5DF875546186}"/>
              </a:ext>
            </a:extLst>
          </p:cNvPr>
          <p:cNvSpPr txBox="1"/>
          <p:nvPr/>
        </p:nvSpPr>
        <p:spPr>
          <a:xfrm>
            <a:off x="11433186" y="87869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9D1034-298A-4725-BC70-E2BD3D586FF3}"/>
              </a:ext>
            </a:extLst>
          </p:cNvPr>
          <p:cNvSpPr/>
          <p:nvPr/>
        </p:nvSpPr>
        <p:spPr>
          <a:xfrm>
            <a:off x="177593" y="4398543"/>
            <a:ext cx="2554903" cy="20167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האם המשולש יכול להיות ישר זווית?</a:t>
            </a:r>
          </a:p>
          <a:p>
            <a:pPr algn="ctr"/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חד זווית?</a:t>
            </a:r>
          </a:p>
          <a:p>
            <a:pPr algn="ctr"/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קהה זווית?</a:t>
            </a:r>
            <a:endParaRPr lang="en-US" dirty="0">
              <a:cs typeface="Guttman Yad-Brush" panose="02010401010101010101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900DC7-8380-4AEF-AEA7-196BBAF380EC}"/>
              </a:ext>
            </a:extLst>
          </p:cNvPr>
          <p:cNvSpPr txBox="1"/>
          <p:nvPr/>
        </p:nvSpPr>
        <p:spPr>
          <a:xfrm>
            <a:off x="3758961" y="457201"/>
            <a:ext cx="45396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000" b="1" dirty="0">
                <a:solidFill>
                  <a:srgbClr val="00B0F0"/>
                </a:solidFill>
                <a:latin typeface="Guttman Vilna" panose="02010401010101010101" pitchFamily="2" charset="-79"/>
                <a:cs typeface="+mn-cs"/>
              </a:rPr>
              <a:t>שני תיכונים של המשולש מאונכים זה לזה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3D7E0A51-856B-4EDD-ADDE-B39C805C3E4D}"/>
                  </a:ext>
                </a:extLst>
              </p:cNvPr>
              <p:cNvSpPr/>
              <p:nvPr/>
            </p:nvSpPr>
            <p:spPr>
              <a:xfrm>
                <a:off x="4901665" y="934939"/>
                <a:ext cx="2388669" cy="121125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rtl="1"/>
                <a:r>
                  <a:rPr lang="he-IL" dirty="0"/>
                  <a:t>התנאי שתיכונים במשולש מאונכים זה לזה הוא:</a:t>
                </a:r>
              </a:p>
              <a:p>
                <a:pPr algn="ctr" rtl="1"/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3D7E0A51-856B-4EDD-ADDE-B39C805C3E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665" y="934939"/>
                <a:ext cx="2388669" cy="1211258"/>
              </a:xfrm>
              <a:prstGeom prst="roundRect">
                <a:avLst/>
              </a:prstGeom>
              <a:blipFill>
                <a:blip r:embed="rId3"/>
                <a:stretch>
                  <a:fillRect t="-995"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AC9C733C-3FA3-4226-B11B-3976D3E82C4C}"/>
              </a:ext>
            </a:extLst>
          </p:cNvPr>
          <p:cNvSpPr/>
          <p:nvPr/>
        </p:nvSpPr>
        <p:spPr>
          <a:xfrm>
            <a:off x="5086202" y="2322663"/>
            <a:ext cx="2019594" cy="7375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dirty="0"/>
              <a:t>ישר זווית?</a:t>
            </a:r>
          </a:p>
          <a:p>
            <a:pPr algn="ctr"/>
            <a:r>
              <a:rPr lang="he-IL" dirty="0"/>
              <a:t>כן!!!!!</a:t>
            </a:r>
            <a:endParaRPr lang="en-US" dirty="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7DC57EA6-B4C0-44BD-ABCA-CEA26EA545BB}"/>
              </a:ext>
            </a:extLst>
          </p:cNvPr>
          <p:cNvSpPr/>
          <p:nvPr/>
        </p:nvSpPr>
        <p:spPr>
          <a:xfrm>
            <a:off x="5336875" y="3541404"/>
            <a:ext cx="1518249" cy="2130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85ACE08-5E65-4E3F-8CBB-55CFCE78E901}"/>
                  </a:ext>
                </a:extLst>
              </p:cNvPr>
              <p:cNvSpPr/>
              <p:nvPr/>
            </p:nvSpPr>
            <p:spPr>
              <a:xfrm>
                <a:off x="6101750" y="4288254"/>
                <a:ext cx="629728" cy="310551"/>
              </a:xfrm>
              <a:prstGeom prst="round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e-IL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85ACE08-5E65-4E3F-8CBB-55CFCE78E9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750" y="4288254"/>
                <a:ext cx="629728" cy="310551"/>
              </a:xfrm>
              <a:prstGeom prst="roundRect">
                <a:avLst/>
              </a:prstGeom>
              <a:blipFill>
                <a:blip r:embed="rId4"/>
                <a:stretch>
                  <a:fillRect l="-4854" t="-13725" b="-47059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20B444D-FED1-44E7-A23F-581395F77F33}"/>
              </a:ext>
            </a:extLst>
          </p:cNvPr>
          <p:cNvSpPr/>
          <p:nvPr/>
        </p:nvSpPr>
        <p:spPr>
          <a:xfrm>
            <a:off x="5714746" y="5685801"/>
            <a:ext cx="314040" cy="29349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49452C3A-251D-402B-9A3E-01D060D3CA88}"/>
                  </a:ext>
                </a:extLst>
              </p:cNvPr>
              <p:cNvSpPr/>
              <p:nvPr/>
            </p:nvSpPr>
            <p:spPr>
              <a:xfrm>
                <a:off x="4644247" y="4707590"/>
                <a:ext cx="629728" cy="310551"/>
              </a:xfrm>
              <a:prstGeom prst="round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49452C3A-251D-402B-9A3E-01D060D3CA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247" y="4707590"/>
                <a:ext cx="629728" cy="310551"/>
              </a:xfrm>
              <a:prstGeom prst="roundRect">
                <a:avLst/>
              </a:prstGeom>
              <a:blipFill>
                <a:blip r:embed="rId5"/>
                <a:stretch>
                  <a:fillRect l="-4854" t="-13725" b="-47059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5E8F35F-01D9-4B47-A0F9-14982B29ED02}"/>
              </a:ext>
            </a:extLst>
          </p:cNvPr>
          <p:cNvCxnSpPr>
            <a:cxnSpLocks/>
            <a:endCxn id="13" idx="5"/>
          </p:cNvCxnSpPr>
          <p:nvPr/>
        </p:nvCxnSpPr>
        <p:spPr>
          <a:xfrm flipV="1">
            <a:off x="5365576" y="4606767"/>
            <a:ext cx="730424" cy="10733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BDFD2DB-ACEF-4DF2-9196-B7D48336B870}"/>
              </a:ext>
            </a:extLst>
          </p:cNvPr>
          <p:cNvCxnSpPr>
            <a:stCxn id="13" idx="4"/>
            <a:endCxn id="13" idx="1"/>
          </p:cNvCxnSpPr>
          <p:nvPr/>
        </p:nvCxnSpPr>
        <p:spPr>
          <a:xfrm flipH="1" flipV="1">
            <a:off x="5336875" y="4606767"/>
            <a:ext cx="1518249" cy="10653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DE5159B-3C20-442E-95EE-2627472C3E2B}"/>
              </a:ext>
            </a:extLst>
          </p:cNvPr>
          <p:cNvCxnSpPr>
            <a:cxnSpLocks/>
          </p:cNvCxnSpPr>
          <p:nvPr/>
        </p:nvCxnSpPr>
        <p:spPr>
          <a:xfrm flipV="1">
            <a:off x="9937630" y="457201"/>
            <a:ext cx="0" cy="2234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5CFF8A4-8152-4D58-B3B9-7D4CF4427A8B}"/>
              </a:ext>
            </a:extLst>
          </p:cNvPr>
          <p:cNvCxnSpPr>
            <a:cxnSpLocks/>
          </p:cNvCxnSpPr>
          <p:nvPr/>
        </p:nvCxnSpPr>
        <p:spPr>
          <a:xfrm>
            <a:off x="8879767" y="1929468"/>
            <a:ext cx="25534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12998B7-32DB-4A92-A28E-DF2A47C87E06}"/>
              </a:ext>
            </a:extLst>
          </p:cNvPr>
          <p:cNvCxnSpPr>
            <a:cxnSpLocks/>
          </p:cNvCxnSpPr>
          <p:nvPr/>
        </p:nvCxnSpPr>
        <p:spPr>
          <a:xfrm>
            <a:off x="9256143" y="1929468"/>
            <a:ext cx="107830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21DCA42-7517-41E2-B062-18650EDC2B15}"/>
              </a:ext>
            </a:extLst>
          </p:cNvPr>
          <p:cNvCxnSpPr/>
          <p:nvPr/>
        </p:nvCxnSpPr>
        <p:spPr>
          <a:xfrm flipV="1">
            <a:off x="9937630" y="1574321"/>
            <a:ext cx="0" cy="57187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E66754A-6220-4932-9331-806592927102}"/>
              </a:ext>
            </a:extLst>
          </p:cNvPr>
          <p:cNvCxnSpPr>
            <a:cxnSpLocks/>
          </p:cNvCxnSpPr>
          <p:nvPr/>
        </p:nvCxnSpPr>
        <p:spPr>
          <a:xfrm>
            <a:off x="9256143" y="1929468"/>
            <a:ext cx="1442282" cy="3741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BE9899A-E778-4293-B351-E2CC08FDC0C5}"/>
              </a:ext>
            </a:extLst>
          </p:cNvPr>
          <p:cNvCxnSpPr>
            <a:cxnSpLocks/>
          </p:cNvCxnSpPr>
          <p:nvPr/>
        </p:nvCxnSpPr>
        <p:spPr>
          <a:xfrm flipH="1" flipV="1">
            <a:off x="9937631" y="1555297"/>
            <a:ext cx="760794" cy="76736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40735-DE48-4372-AB51-09E3FB781FA7}"/>
              </a:ext>
            </a:extLst>
          </p:cNvPr>
          <p:cNvCxnSpPr/>
          <p:nvPr/>
        </p:nvCxnSpPr>
        <p:spPr>
          <a:xfrm flipH="1">
            <a:off x="9256143" y="1574321"/>
            <a:ext cx="681487" cy="3524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BE5B724-B909-4879-A29B-EA68EFDA425C}"/>
              </a:ext>
            </a:extLst>
          </p:cNvPr>
          <p:cNvCxnSpPr>
            <a:cxnSpLocks/>
          </p:cNvCxnSpPr>
          <p:nvPr/>
        </p:nvCxnSpPr>
        <p:spPr>
          <a:xfrm>
            <a:off x="8256343" y="4158245"/>
            <a:ext cx="25534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22D7A30-9CDB-4824-8769-C05A23ED6EAA}"/>
              </a:ext>
            </a:extLst>
          </p:cNvPr>
          <p:cNvCxnSpPr>
            <a:cxnSpLocks/>
          </p:cNvCxnSpPr>
          <p:nvPr/>
        </p:nvCxnSpPr>
        <p:spPr>
          <a:xfrm flipV="1">
            <a:off x="9466673" y="2322663"/>
            <a:ext cx="0" cy="2761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A142473-3D2D-4B15-992A-1FFB81B609E4}"/>
              </a:ext>
            </a:extLst>
          </p:cNvPr>
          <p:cNvCxnSpPr>
            <a:cxnSpLocks/>
          </p:cNvCxnSpPr>
          <p:nvPr/>
        </p:nvCxnSpPr>
        <p:spPr>
          <a:xfrm flipH="1" flipV="1">
            <a:off x="9446762" y="2864482"/>
            <a:ext cx="5751" cy="201282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61CDA80-02D3-4236-87F7-CD520308DA79}"/>
              </a:ext>
            </a:extLst>
          </p:cNvPr>
          <p:cNvCxnSpPr>
            <a:cxnSpLocks/>
          </p:cNvCxnSpPr>
          <p:nvPr/>
        </p:nvCxnSpPr>
        <p:spPr>
          <a:xfrm flipV="1">
            <a:off x="9083615" y="4172479"/>
            <a:ext cx="1015433" cy="142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D6D888A-04AD-4A34-B2DE-86FB6F94DDA8}"/>
              </a:ext>
            </a:extLst>
          </p:cNvPr>
          <p:cNvCxnSpPr>
            <a:cxnSpLocks/>
          </p:cNvCxnSpPr>
          <p:nvPr/>
        </p:nvCxnSpPr>
        <p:spPr>
          <a:xfrm flipH="1" flipV="1">
            <a:off x="9446762" y="2864482"/>
            <a:ext cx="641851" cy="134575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2316B5B-C2BC-4DC4-91E7-60E910E74B3E}"/>
              </a:ext>
            </a:extLst>
          </p:cNvPr>
          <p:cNvCxnSpPr>
            <a:cxnSpLocks/>
          </p:cNvCxnSpPr>
          <p:nvPr/>
        </p:nvCxnSpPr>
        <p:spPr>
          <a:xfrm flipH="1">
            <a:off x="8844734" y="4177294"/>
            <a:ext cx="1236709" cy="144105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67D2D72-699D-4ABC-BB02-CD30D8A1DDBD}"/>
              </a:ext>
            </a:extLst>
          </p:cNvPr>
          <p:cNvCxnSpPr>
            <a:cxnSpLocks/>
          </p:cNvCxnSpPr>
          <p:nvPr/>
        </p:nvCxnSpPr>
        <p:spPr>
          <a:xfrm flipH="1">
            <a:off x="8811904" y="2932981"/>
            <a:ext cx="624423" cy="269478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D56E2FD4-935C-474F-81AC-8D3F662EA6A2}"/>
              </a:ext>
            </a:extLst>
          </p:cNvPr>
          <p:cNvSpPr/>
          <p:nvPr/>
        </p:nvSpPr>
        <p:spPr>
          <a:xfrm>
            <a:off x="9759845" y="3342108"/>
            <a:ext cx="325299" cy="31055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73019273-FF57-4F6E-BE52-A2C5E8F26BF7}"/>
              </a:ext>
            </a:extLst>
          </p:cNvPr>
          <p:cNvSpPr/>
          <p:nvPr/>
        </p:nvSpPr>
        <p:spPr>
          <a:xfrm flipH="1">
            <a:off x="9540816" y="1394964"/>
            <a:ext cx="69009" cy="325109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3719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57D370-0EDA-4859-8BD0-FE04C5418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48B767-1E07-44FE-A768-8D778DC460BE}"/>
              </a:ext>
            </a:extLst>
          </p:cNvPr>
          <p:cNvSpPr txBox="1"/>
          <p:nvPr/>
        </p:nvSpPr>
        <p:spPr>
          <a:xfrm>
            <a:off x="11324129" y="32276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9D4164-DE8B-445C-B9C4-5733CAC66F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6558" y="2834858"/>
            <a:ext cx="6975692" cy="37920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0B2EE8-73A9-4908-9865-825E0DB45809}"/>
              </a:ext>
            </a:extLst>
          </p:cNvPr>
          <p:cNvSpPr/>
          <p:nvPr/>
        </p:nvSpPr>
        <p:spPr>
          <a:xfrm>
            <a:off x="1691592" y="1193321"/>
            <a:ext cx="88088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אירועים מעניינים/מאתגרים במהלך </a:t>
            </a:r>
          </a:p>
          <a:p>
            <a:pPr algn="ctr"/>
            <a:r>
              <a:rPr lang="he-IL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פעילות כיתתית </a:t>
            </a:r>
            <a:r>
              <a:rPr lang="he-IL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סביב פתרון בעיות מתמטיות? 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E29D52-2723-4444-8A49-F2CDBFC2A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610" y="2609121"/>
            <a:ext cx="2399339" cy="35320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C82F38-241B-4856-BC7C-CECE2F771BF3}"/>
              </a:ext>
            </a:extLst>
          </p:cNvPr>
          <p:cNvSpPr/>
          <p:nvPr/>
        </p:nvSpPr>
        <p:spPr>
          <a:xfrm>
            <a:off x="491922" y="2609121"/>
            <a:ext cx="2399339" cy="353202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88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C00997-57FB-45FF-ABD2-C2F709C00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40"/>
            <a:ext cx="12192000" cy="6854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BA259A-232B-4B28-833B-F6F7F97CF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698" y="466725"/>
            <a:ext cx="8880702" cy="123098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7AE5E0-18CE-4CDA-AF0D-5732DCB0ABF0}"/>
              </a:ext>
            </a:extLst>
          </p:cNvPr>
          <p:cNvCxnSpPr>
            <a:cxnSpLocks/>
          </p:cNvCxnSpPr>
          <p:nvPr/>
        </p:nvCxnSpPr>
        <p:spPr>
          <a:xfrm flipV="1">
            <a:off x="4089084" y="2228525"/>
            <a:ext cx="0" cy="2952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48C997-EA1D-43B6-ADB0-A72A67A9FF1A}"/>
              </a:ext>
            </a:extLst>
          </p:cNvPr>
          <p:cNvCxnSpPr>
            <a:cxnSpLocks/>
          </p:cNvCxnSpPr>
          <p:nvPr/>
        </p:nvCxnSpPr>
        <p:spPr>
          <a:xfrm>
            <a:off x="2109602" y="4050202"/>
            <a:ext cx="3396183" cy="13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755A80C3-5842-4CBF-9A84-D4F03643C963}"/>
              </a:ext>
            </a:extLst>
          </p:cNvPr>
          <p:cNvSpPr/>
          <p:nvPr/>
        </p:nvSpPr>
        <p:spPr>
          <a:xfrm>
            <a:off x="4025270" y="3386276"/>
            <a:ext cx="127627" cy="10224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FB1C9A5-72B3-48BB-AF27-DF4034F6EEE2}"/>
              </a:ext>
            </a:extLst>
          </p:cNvPr>
          <p:cNvSpPr/>
          <p:nvPr/>
        </p:nvSpPr>
        <p:spPr>
          <a:xfrm>
            <a:off x="5569599" y="1824881"/>
            <a:ext cx="6518566" cy="35410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3200" b="1" dirty="0"/>
              <a:t>משימה ראשונה</a:t>
            </a:r>
          </a:p>
          <a:p>
            <a:pPr algn="ctr" rtl="1"/>
            <a:r>
              <a:rPr lang="he-IL" sz="2800" dirty="0"/>
              <a:t>לפנייך 5 נקודות</a:t>
            </a:r>
            <a:endParaRPr lang="en-US" sz="2800" dirty="0"/>
          </a:p>
          <a:p>
            <a:pPr algn="ctr" rtl="1"/>
            <a:r>
              <a:rPr lang="en-US" sz="2800" dirty="0"/>
              <a:t>(-1,2), (0,4), (1,6), (--2,0), (3,-2) </a:t>
            </a:r>
          </a:p>
          <a:p>
            <a:pPr algn="ctr" rtl="1"/>
            <a:r>
              <a:rPr lang="he-IL" sz="2800" dirty="0"/>
              <a:t>*סמני את כל הנקודות במערכת צירים אחת</a:t>
            </a:r>
          </a:p>
          <a:p>
            <a:pPr algn="ctr" rtl="1"/>
            <a:r>
              <a:rPr lang="he-IL" sz="2800" dirty="0"/>
              <a:t>* תתבונני בנקודות ובדקי? איזו מהן יוצאת דופן</a:t>
            </a:r>
            <a:endParaRPr lang="en-US" sz="2800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D97BD0E-77B5-4DDC-A4B6-014F55CD92CA}"/>
              </a:ext>
            </a:extLst>
          </p:cNvPr>
          <p:cNvSpPr/>
          <p:nvPr/>
        </p:nvSpPr>
        <p:spPr>
          <a:xfrm>
            <a:off x="3807693" y="5550560"/>
            <a:ext cx="8229600" cy="704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ש.ב. לסמן עוד נקודות ולמצוא "מסודרות" ויוצאות דופן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E936C40E-51A1-4FA5-A8B7-B29E144E2C47}"/>
              </a:ext>
            </a:extLst>
          </p:cNvPr>
          <p:cNvSpPr/>
          <p:nvPr/>
        </p:nvSpPr>
        <p:spPr>
          <a:xfrm>
            <a:off x="4653715" y="4404265"/>
            <a:ext cx="127627" cy="10224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128FC11D-F85E-4940-83B2-CC14E9273E69}"/>
              </a:ext>
            </a:extLst>
          </p:cNvPr>
          <p:cNvSpPr/>
          <p:nvPr/>
        </p:nvSpPr>
        <p:spPr>
          <a:xfrm>
            <a:off x="3845680" y="3704900"/>
            <a:ext cx="127627" cy="10224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E0E0F715-EDED-4F17-B77B-3D1CC105F3D8}"/>
              </a:ext>
            </a:extLst>
          </p:cNvPr>
          <p:cNvSpPr/>
          <p:nvPr/>
        </p:nvSpPr>
        <p:spPr>
          <a:xfrm>
            <a:off x="3632263" y="4012372"/>
            <a:ext cx="127627" cy="10224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A31D1399-91D4-4136-A27B-F41CEF5F8110}"/>
              </a:ext>
            </a:extLst>
          </p:cNvPr>
          <p:cNvSpPr/>
          <p:nvPr/>
        </p:nvSpPr>
        <p:spPr>
          <a:xfrm>
            <a:off x="4221987" y="3022028"/>
            <a:ext cx="127627" cy="10224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C41C04F-D263-4B18-9DA9-CE6F4BDECB00}"/>
              </a:ext>
            </a:extLst>
          </p:cNvPr>
          <p:cNvSpPr/>
          <p:nvPr/>
        </p:nvSpPr>
        <p:spPr>
          <a:xfrm rot="18817564">
            <a:off x="246075" y="2432762"/>
            <a:ext cx="2751587" cy="591772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accent2">
                    <a:lumMod val="75000"/>
                  </a:schemeClr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זהבית סובול</a:t>
            </a:r>
          </a:p>
          <a:p>
            <a:pPr algn="ctr"/>
            <a:r>
              <a:rPr lang="he-IL" dirty="0">
                <a:solidFill>
                  <a:schemeClr val="accent2">
                    <a:lumMod val="75000"/>
                  </a:schemeClr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אולפנה סגולה</a:t>
            </a:r>
            <a:endParaRPr lang="en-US" dirty="0">
              <a:solidFill>
                <a:schemeClr val="accent2">
                  <a:lumMod val="75000"/>
                </a:schemeClr>
              </a:solidFill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30626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C00997-57FB-45FF-ABD2-C2F709C00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8"/>
            <a:ext cx="12192000" cy="6854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35108D-8893-4D96-B9D2-26868642C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036763"/>
            <a:ext cx="3307642" cy="290512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A3601D8-A301-43A6-B45B-29E8995AF20B}"/>
              </a:ext>
            </a:extLst>
          </p:cNvPr>
          <p:cNvSpPr/>
          <p:nvPr/>
        </p:nvSpPr>
        <p:spPr>
          <a:xfrm>
            <a:off x="4454171" y="1927123"/>
            <a:ext cx="7562850" cy="35410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he-IL" sz="3200" b="1" dirty="0"/>
              <a:t>משימה שנייה</a:t>
            </a:r>
          </a:p>
          <a:p>
            <a:pPr algn="ctr" rtl="1"/>
            <a:r>
              <a:rPr lang="he-IL" sz="2800" dirty="0"/>
              <a:t>בחרי את הביטוי האלגברי המתאים לקשר בין שיעור ה-</a:t>
            </a:r>
            <a:r>
              <a:rPr lang="en-US" sz="2800" dirty="0"/>
              <a:t>X</a:t>
            </a:r>
            <a:r>
              <a:rPr lang="he-IL" sz="2800" dirty="0"/>
              <a:t> ושיעור ה </a:t>
            </a:r>
            <a:r>
              <a:rPr lang="en-US" sz="2800" dirty="0"/>
              <a:t>Y</a:t>
            </a:r>
            <a:r>
              <a:rPr lang="he-IL" sz="2800" dirty="0"/>
              <a:t> של הנקודות, מלבד הנקודה יוצאת הדופן</a:t>
            </a:r>
            <a:endParaRPr lang="en-US" sz="2800" dirty="0"/>
          </a:p>
          <a:p>
            <a:pPr algn="ctr" rtl="1"/>
            <a:endParaRPr lang="he-IL" sz="2800" dirty="0"/>
          </a:p>
          <a:p>
            <a:pPr algn="ctr" rtl="1"/>
            <a:r>
              <a:rPr lang="en-US" sz="2800" b="1" dirty="0"/>
              <a:t>y = - 2x + 2, y = - 2x + 4, y = 2x + 4, y = 2x </a:t>
            </a:r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E87B3E98-0A59-4E93-82CB-35D9C4D8242D}"/>
              </a:ext>
            </a:extLst>
          </p:cNvPr>
          <p:cNvSpPr txBox="1">
            <a:spLocks/>
          </p:cNvSpPr>
          <p:nvPr/>
        </p:nvSpPr>
        <p:spPr>
          <a:xfrm>
            <a:off x="1676400" y="222147"/>
            <a:ext cx="10515600" cy="1325563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dirty="0"/>
              <a:t>הפונקציה הקווית – צעד אחר צעד</a:t>
            </a:r>
            <a:br>
              <a:rPr lang="he-IL" dirty="0"/>
            </a:br>
            <a:r>
              <a:rPr lang="he-IL" dirty="0"/>
              <a:t>הבניית ידע חדש בהתבסס ובחיזוק ידע קודם-תכנון</a:t>
            </a:r>
            <a:br>
              <a:rPr lang="he-IL" dirty="0"/>
            </a:br>
            <a:endParaRPr lang="he-IL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1091809-4ED9-44C4-90BD-86B9A68974DE}"/>
              </a:ext>
            </a:extLst>
          </p:cNvPr>
          <p:cNvSpPr/>
          <p:nvPr/>
        </p:nvSpPr>
        <p:spPr>
          <a:xfrm rot="18817564">
            <a:off x="-37408" y="2026524"/>
            <a:ext cx="2751587" cy="591772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accent2">
                    <a:lumMod val="75000"/>
                  </a:schemeClr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זהבית סובול</a:t>
            </a:r>
          </a:p>
          <a:p>
            <a:pPr algn="ctr"/>
            <a:r>
              <a:rPr lang="he-IL" dirty="0">
                <a:solidFill>
                  <a:schemeClr val="accent2">
                    <a:lumMod val="75000"/>
                  </a:schemeClr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אולפנה סגולה</a:t>
            </a:r>
            <a:endParaRPr lang="en-US" dirty="0">
              <a:solidFill>
                <a:schemeClr val="accent2">
                  <a:lumMod val="75000"/>
                </a:schemeClr>
              </a:solidFill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77776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C00997-57FB-45FF-ABD2-C2F709C00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8"/>
            <a:ext cx="12192000" cy="68545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A3601D8-A301-43A6-B45B-29E8995AF20B}"/>
                  </a:ext>
                </a:extLst>
              </p:cNvPr>
              <p:cNvSpPr/>
              <p:nvPr/>
            </p:nvSpPr>
            <p:spPr>
              <a:xfrm>
                <a:off x="361949" y="209550"/>
                <a:ext cx="11468101" cy="6153150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 rtl="1"/>
                <a:r>
                  <a:rPr lang="he-IL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ttman Yad-Brush" panose="02010401010101010101" pitchFamily="2" charset="-79"/>
                    <a:cs typeface="Guttman Yad-Brush" panose="02010401010101010101" pitchFamily="2" charset="-79"/>
                  </a:rPr>
                  <a:t>מה קרה בכיתה...</a:t>
                </a:r>
              </a:p>
              <a:p>
                <a:pPr marL="457200" indent="-457200" algn="ctr" rtl="1">
                  <a:buFont typeface="Wingdings" panose="05000000000000000000" pitchFamily="2" charset="2"/>
                  <a:buChar char="v"/>
                </a:pPr>
                <a:r>
                  <a:rPr lang="he-IL" sz="3200" b="1" dirty="0"/>
                  <a:t>הבנות </a:t>
                </a:r>
                <a:r>
                  <a:rPr lang="he-IL" sz="2800" b="1" dirty="0">
                    <a:solidFill>
                      <a:srgbClr val="FFFF00"/>
                    </a:solidFill>
                  </a:rPr>
                  <a:t>התלהבו</a:t>
                </a:r>
                <a:r>
                  <a:rPr lang="he-IL" sz="2800" b="1" dirty="0"/>
                  <a:t> לגלות שבכל תרגילים כל הנקודות שאינן יוצאות דופן נמצאות על ישר אחד</a:t>
                </a:r>
              </a:p>
              <a:p>
                <a:pPr marL="457200" indent="-457200" algn="ctr" rtl="1">
                  <a:buFont typeface="Wingdings" panose="05000000000000000000" pitchFamily="2" charset="2"/>
                  <a:buChar char="v"/>
                </a:pPr>
                <a:r>
                  <a:rPr lang="he-IL" sz="3200" b="1" dirty="0"/>
                  <a:t>הבנות </a:t>
                </a:r>
                <a:r>
                  <a:rPr lang="he-IL" sz="3200" b="1" dirty="0">
                    <a:solidFill>
                      <a:srgbClr val="FFFF00"/>
                    </a:solidFill>
                  </a:rPr>
                  <a:t>הצליחו</a:t>
                </a:r>
                <a:r>
                  <a:rPr lang="he-IL" sz="3200" b="1" dirty="0"/>
                  <a:t> למצוא את הביטוי האלגברי המתאים לכל קבוצת נקודות.</a:t>
                </a:r>
              </a:p>
              <a:p>
                <a:pPr marL="457200" indent="-457200" algn="ctr" rtl="1">
                  <a:buFont typeface="Wingdings" panose="05000000000000000000" pitchFamily="2" charset="2"/>
                  <a:buChar char="v"/>
                </a:pPr>
                <a:r>
                  <a:rPr lang="he-IL" sz="3200" b="1" dirty="0"/>
                  <a:t>התאמה בין הנקודות לישר פתחה </a:t>
                </a:r>
                <a:r>
                  <a:rPr lang="he-IL" sz="3200" b="1" dirty="0">
                    <a:solidFill>
                      <a:srgbClr val="FFFF00"/>
                    </a:solidFill>
                  </a:rPr>
                  <a:t>שיח מתמטי</a:t>
                </a:r>
                <a:r>
                  <a:rPr lang="he-IL" sz="3200" b="1" dirty="0"/>
                  <a:t>- ראינו על הישר יש אינסוף נקודות, האם כולן מקיימות את הישר? האם מספר נקודות מספיק להגיע להכללה? מה עם הנקודות שלא בדקנו את השתייכותן לישר?</a:t>
                </a:r>
              </a:p>
              <a:p>
                <a:pPr marL="457200" indent="-457200" algn="ctr" rtl="1">
                  <a:buFont typeface="Wingdings" panose="05000000000000000000" pitchFamily="2" charset="2"/>
                  <a:buChar char="v"/>
                </a:pPr>
                <a:r>
                  <a:rPr lang="he-IL" sz="3200" b="1" dirty="0"/>
                  <a:t>בשיעור השלישי רוכזו כל המסקנות והתלמידות </a:t>
                </a:r>
                <a:r>
                  <a:rPr lang="he-IL" sz="3200" b="1" dirty="0">
                    <a:solidFill>
                      <a:srgbClr val="FFFF00"/>
                    </a:solidFill>
                  </a:rPr>
                  <a:t>הצליחו</a:t>
                </a:r>
                <a:r>
                  <a:rPr lang="he-IL" sz="3200" b="1" dirty="0"/>
                  <a:t> להגיע לביטוי האלגברי של הישר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𝒎𝒙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he-IL" sz="3200" b="1" dirty="0"/>
              </a:p>
              <a:p>
                <a:pPr algn="ctr" rtl="1"/>
                <a:endParaRPr lang="he-IL" sz="3200" b="1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A3601D8-A301-43A6-B45B-29E8995AF2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49" y="209550"/>
                <a:ext cx="11468101" cy="615315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085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AE7186-9B44-4028-834D-8C493D0482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212"/>
            <a:ext cx="12192000" cy="68545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75A474-71D1-4A44-BBCF-51291E662923}"/>
              </a:ext>
            </a:extLst>
          </p:cNvPr>
          <p:cNvSpPr txBox="1"/>
          <p:nvPr/>
        </p:nvSpPr>
        <p:spPr>
          <a:xfrm>
            <a:off x="10476841" y="30598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E961F6-08AA-4211-AA9A-8318B97E063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2" y="3619499"/>
            <a:ext cx="2952749" cy="29527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CBFB31-6160-44BF-8C3F-E3075EC74B4E}"/>
              </a:ext>
            </a:extLst>
          </p:cNvPr>
          <p:cNvSpPr txBox="1"/>
          <p:nvPr/>
        </p:nvSpPr>
        <p:spPr>
          <a:xfrm>
            <a:off x="628650" y="1671825"/>
            <a:ext cx="10420350" cy="3659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בזדלנד יש מגדל תיירותי מפורסם בשם מגדל אפסילון, ממנו נשקף נוף מרהיב.</a:t>
            </a:r>
            <a:endParaRPr lang="he-I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בעידן הריחוק החברתי יש היתר להשתמש במעלית כל עוד הנוסעים עוטים מסכה ושומרים על מרחק של לפחות מטר אחד בין אדם לאדם.</a:t>
            </a:r>
            <a:endParaRPr lang="he-I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r" rtl="1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במגדל יש מעלית בצורת תיבה שרצפתה ריבוע </a:t>
            </a:r>
          </a:p>
          <a:p>
            <a:pPr marR="0" lvl="0" algn="r" rtl="1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    </a:t>
            </a:r>
            <a:r>
              <a:rPr lang="he-I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שאורך צלעו 1.4 מ'. </a:t>
            </a:r>
          </a:p>
          <a:p>
            <a:pPr marR="0" lvl="0" algn="r" rtl="1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    </a:t>
            </a:r>
            <a:r>
              <a:rPr lang="he-I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מה המספר הגדול ביותר של נוסעים שאפשר להסיע </a:t>
            </a:r>
          </a:p>
          <a:p>
            <a:pPr marR="0" lvl="0" algn="r" rtl="1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    </a:t>
            </a:r>
            <a:r>
              <a:rPr lang="he-I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במעלית תחת האילוצים, וכיצד ניתן להסיע אותם? </a:t>
            </a:r>
          </a:p>
          <a:p>
            <a:pPr marR="0" lvl="0" algn="r" rtl="1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    </a:t>
            </a:r>
            <a:r>
              <a:rPr lang="he-I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מדוע זה המספר הגדול ביותר האפשרי? </a:t>
            </a:r>
            <a:endParaRPr lang="he-IL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7A5C54-ED64-4C75-9F9D-03966ED7B830}"/>
              </a:ext>
            </a:extLst>
          </p:cNvPr>
          <p:cNvSpPr/>
          <p:nvPr/>
        </p:nvSpPr>
        <p:spPr>
          <a:xfrm>
            <a:off x="3138169" y="675315"/>
            <a:ext cx="31534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מעלית הקורונה 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F0940D-E6CA-424B-8966-E4D2E7F13BA5}"/>
              </a:ext>
            </a:extLst>
          </p:cNvPr>
          <p:cNvSpPr/>
          <p:nvPr/>
        </p:nvSpPr>
        <p:spPr>
          <a:xfrm>
            <a:off x="7290033" y="82456"/>
            <a:ext cx="2550253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>
            <a:prstTxWarp prst="textChevron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b="1" dirty="0">
                <a:ln/>
                <a:solidFill>
                  <a:schemeClr val="accent4"/>
                </a:solidFill>
              </a:rPr>
              <a:t>המשימה של היום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52516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{130CC577-AE94-48CF-AC8D-8B73B83E278A}tf56160789_win32</Template>
  <TotalTime>22595</TotalTime>
  <Words>1308</Words>
  <Application>Microsoft Office PowerPoint</Application>
  <PresentationFormat>Widescreen</PresentationFormat>
  <Paragraphs>184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Bookman Old Style</vt:lpstr>
      <vt:lpstr>Calibri</vt:lpstr>
      <vt:lpstr>Cambria Math</vt:lpstr>
      <vt:lpstr>Franklin Gothic Book</vt:lpstr>
      <vt:lpstr>Guttman Vilna</vt:lpstr>
      <vt:lpstr>Guttman Yad-Brush</vt:lpstr>
      <vt:lpstr>Times New Roman</vt:lpstr>
      <vt:lpstr>Wingdings</vt:lpstr>
      <vt:lpstr>1_RetrospectVTI</vt:lpstr>
      <vt:lpstr>קהילת יב"ע מתמטיקה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מהלכי"ם מעלים את הרף לכיתות המתמטיקה</dc:title>
  <dc:creator>Mirela Widder</dc:creator>
  <cp:lastModifiedBy>Mirela Widder</cp:lastModifiedBy>
  <cp:revision>54</cp:revision>
  <dcterms:created xsi:type="dcterms:W3CDTF">2021-10-27T11:45:01Z</dcterms:created>
  <dcterms:modified xsi:type="dcterms:W3CDTF">2022-01-12T16:53:04Z</dcterms:modified>
</cp:coreProperties>
</file>