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7" r:id="rId2"/>
    <p:sldMasterId id="2147483837" r:id="rId3"/>
  </p:sldMasterIdLst>
  <p:notesMasterIdLst>
    <p:notesMasterId r:id="rId30"/>
  </p:notesMasterIdLst>
  <p:sldIdLst>
    <p:sldId id="333" r:id="rId4"/>
    <p:sldId id="352" r:id="rId5"/>
    <p:sldId id="480" r:id="rId6"/>
    <p:sldId id="484" r:id="rId7"/>
    <p:sldId id="481" r:id="rId8"/>
    <p:sldId id="361" r:id="rId9"/>
    <p:sldId id="482" r:id="rId10"/>
    <p:sldId id="483" r:id="rId11"/>
    <p:sldId id="308" r:id="rId12"/>
    <p:sldId id="315" r:id="rId13"/>
    <p:sldId id="339" r:id="rId14"/>
    <p:sldId id="355" r:id="rId15"/>
    <p:sldId id="476" r:id="rId16"/>
    <p:sldId id="479" r:id="rId17"/>
    <p:sldId id="256" r:id="rId18"/>
    <p:sldId id="463" r:id="rId19"/>
    <p:sldId id="262" r:id="rId20"/>
    <p:sldId id="314" r:id="rId21"/>
    <p:sldId id="464" r:id="rId22"/>
    <p:sldId id="474" r:id="rId23"/>
    <p:sldId id="467" r:id="rId24"/>
    <p:sldId id="465" r:id="rId25"/>
    <p:sldId id="475" r:id="rId26"/>
    <p:sldId id="257" r:id="rId27"/>
    <p:sldId id="477" r:id="rId28"/>
    <p:sldId id="478" r:id="rId29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67450"/>
    <a:srgbClr val="0000FF"/>
    <a:srgbClr val="33CC33"/>
    <a:srgbClr val="3366FF"/>
    <a:srgbClr val="009900"/>
    <a:srgbClr val="00CC99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7AC73D69-FF0F-4960-AAD2-74CCBB7829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661AFFD-2D8C-44A8-9611-D13DE956EF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CBED027-B4BE-475F-B5A1-3FA6CC4117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347B4E23-C31E-4985-A003-78468332C1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C5FCF02F-F8C8-4783-9291-57E4C16ACE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B61DEF01-3E7F-4426-92B1-28A1938E5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F89631C4-9D2E-45AD-A85A-0B0D29F5899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53CCB-0FC5-47C2-A4C4-646FD5B669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60D71D-795A-4FDB-AD21-04A9BBD97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10E912-D10C-4A11-B5A6-B2C11FA2B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4948-DB3F-4504-91DE-486FF986C1F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2662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3B1921-5AAF-4056-BD88-3D9E7029C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2DE74-4D5A-4ECF-ABCA-73D6141D2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ADF18-5110-4A04-83A1-93C6D2408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FF15-8C16-4ADB-B7B7-C5F4A305279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1301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F9FDB-5A2E-4793-95AA-1162447DE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6C9B69-9D41-4C2F-AD6C-A5D284DBC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5C7C48-5445-4C7B-B6E8-FCF41B236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F2FD3-251F-4FED-A88F-75475351BEB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3556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1E121B-F45A-403C-8203-99861F76CD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EFBE7E-E929-4ACE-9996-97330585F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CC2903-A3B1-4DBF-A60C-152564E0B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1083-3AA4-4A9F-8B31-E19E1418063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39546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959B3-F293-4ABF-872E-75FBE0D12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DB96D-AE8E-4835-8E01-00BDD6758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9DEC8-706B-4B8A-9062-85847996B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F782-9145-4A2C-953A-706A6C6B8A9A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94709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B4E721-29AB-4692-9F05-248EE194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A2E0F3-5B7C-4606-A89D-A9FB3D13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193CFA-1AAA-486D-B0CC-889D4A300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FD84-B589-4A0A-BE2D-67BFAC25018A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70313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FAC0A0-5880-4AAD-BE3C-7CB50E2C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8874770-5CDC-4DCC-870C-F63F04EC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2A1B35-1848-4AD3-985F-170C3517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341C-64AE-4677-B92C-616680F9906B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426131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6F07C48-9286-492B-B8DB-F6B573C3A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3606D8-E38B-4A07-8ADD-617DC96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1E27142-B3CF-447C-9247-8AB13AF2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828B6-3D35-4EEE-A7CF-BF9E3DC82615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939885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6293B3A-3A36-42AB-A421-42E6D496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7EAECC3-3801-41A3-A4B8-3C2AD8A5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B83A934-1F2A-434A-A5A3-5AB281AB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9311-B950-4930-B111-8438ED7E7788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72275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E13564C-E4BA-45FE-B1DE-8B37A5EB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B011406-E107-46BE-874F-3B55F528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33F6D32-9C74-4A8A-A367-002907C7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BE88-40A2-4F6B-81BB-0196AE2FE636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342972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CF8E603-5F5E-49A6-BD14-4B733120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2B1139C-7510-4216-8E12-B25B0FE1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86ABB22-1FAD-47DC-B0C2-02F0CD84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2BE1-31F5-4686-9821-BB0B1DE44E32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35331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B04915-F2D9-42AB-AAA4-B633D42575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24B264-E413-48D7-9CE5-9099564EE2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1A60BE-5C75-4A80-945D-58D901E1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CC16-E667-4A2E-993F-4732176BC52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87790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0CBB611-B769-4C80-B873-3F85FBEB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8720F0A-615E-4152-A447-432F5D94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9BAF409-2994-48EC-8678-21D70DED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1C39-0B7E-43E9-A641-C575BDC71027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701398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E701432-734B-4F02-B9D3-9FADB0F7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B294C9-4B89-4457-AF33-76287292F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F200B9E-52E6-4B31-A7AE-5C683712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494B-B3D7-4B61-A72E-BFEDE61BFECC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0651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339FC16-A663-4EDB-8175-E4DA39BD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5B7737D-2A96-48B3-A95A-1A089754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7057901-FDD5-4EB9-9082-920828669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ACBD-96F3-4811-B6FA-9B91DF18D9C3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4127922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29917DC-020C-43B7-B64A-A8500C0C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F49001B-8E4E-4674-8A09-7629DC7B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2773536-DE63-4502-B650-6A21AF3F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F8B-7D37-4B4D-8007-C1818894CF86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794578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5F70BB6-FC43-425E-912B-B3C0062D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7AEBFC-4EEA-46C9-8F6C-7C83E69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DA23BC-1213-4E32-87E4-2A90064D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4A17-FD1C-48D2-BBB0-C06B49F43789}" type="slidenum">
              <a:rPr lang="he-IL" altLang="he-IL"/>
              <a:pPr>
                <a:defRPr/>
              </a:pPr>
              <a:t>‹#›</a:t>
            </a:fld>
            <a:endParaRPr lang="es-ES_tradnl" altLang="he-IL"/>
          </a:p>
        </p:txBody>
      </p:sp>
    </p:spTree>
    <p:extLst>
      <p:ext uri="{BB962C8B-B14F-4D97-AF65-F5344CB8AC3E}">
        <p14:creationId xmlns:p14="http://schemas.microsoft.com/office/powerpoint/2010/main" val="127969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61158-8DB5-4671-A946-B7F3E072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F0F3-F1B7-4172-AA5B-C80B931975E7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3491C-C831-4F27-AB88-1D0997B81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B6597-AF98-4D30-BD82-AF543BB5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D9159-7DB4-492C-976B-ED04F69A3531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31815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6A2F6-3952-4E21-9730-C038FFAE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AAD36-B9CF-421F-84F1-875F874569E9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BA837-3D87-449E-9DDD-4DCD1AF4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05589-92B5-4CCA-8B82-37456AFE7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B621-0AFD-4F08-A5C5-0FB6C1FF26B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273176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1A542-6155-4AF5-93C5-B12CA3E4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CA0F-F8B5-425C-9F13-E219E29E2A4F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03662-817C-4E68-892E-322AC3B8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05756-4345-4697-B0DF-8AE0874D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67EC0-23CC-414D-AAB7-B2CB184BC93D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85501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D22FD3-9F5D-4DBF-8D9D-0DDC16A1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F229-93E7-4134-93D4-0050FF6257ED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0B34BD-CCCB-46F2-9BA8-16826047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701A75-EEF5-4DDA-8FDC-4F739DEB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F1C2-B9BF-42B5-B71B-FA35AF16035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02868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B6A8C4-73AE-43E6-986A-E4109C571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34A0-FBE2-4680-A522-1D70D29FEC95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7D2DAB-2D5B-4016-840F-092F17F2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F3B33B-EB35-4699-877A-5906B483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200E6-3BD4-43B7-87B7-CFB8812A2FC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581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17B725-3C07-41C3-BF84-EE48609A5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D07F1A-2593-4BDF-ABE2-864FDB1A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EB1CE-3D21-46E4-B411-7D2D86FAA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8DDF-BC39-411C-B2A3-F3980E64A53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659085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35218B-016A-467C-9722-9CBA0686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7B0B-A065-4EB0-88A2-78AC45FEDC0C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356E88-F032-497F-8DC5-A17BDC19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4DCD4C5-EF22-4D40-A7ED-460413FC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76BF-15DB-4541-A11D-A41F6527341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19224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0F32CC-CA9D-41C3-9992-9098A6CA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5BF7-53F6-42E2-B982-A9C945024250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585E455-C853-4AA3-AB3D-BD1A39D1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2490E2-7CE4-43A8-BB69-0BBC1135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00E9-6707-4152-9E05-45277D4D9F1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28937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5CA76-F458-47CE-A5C1-7ADA26A9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8EC1-A5A1-4E88-9316-65E83DF2BDAF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1022F3-CC02-480A-9CF5-80AC373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2564C-AC8B-4DCF-AD92-A212D19F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70AD-7587-4455-BE3D-D73998A6111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80358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B4DE5F-8175-49E0-A210-7E20F49B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67C4-63DE-4911-B6B4-C203444D2BF9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B67466-CBDE-4151-A009-BDEF23B0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11B9D-B4C9-41F4-8F5F-D3D9D69A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1C24-6798-4209-960D-8C2E78F52A07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89410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B54A-5B71-4646-B1BC-9B304885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01769-C1EB-48E2-B09E-DDD119BCEBDA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017AA-A84D-486A-94E9-17CC8F44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C6B7F-CC18-47A5-9517-772C7639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F88C-1BCE-40D8-A105-C58DB8CAC7B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60064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EB159-6570-4473-8CA0-D976D3C0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CCBA-048C-46EF-BB2E-7968AF1CE6EA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4B886-EB3E-428D-86D7-8E98DC7C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A8C86-E73A-41CC-BD98-C4F90AB3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7FEB-CD41-42FC-A4DD-3BCECCBD6404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7697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5131E-DEA7-4A67-9867-FCFBB4CCBB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EC91C-70B6-4078-B278-F36C053B47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89C32-BF31-4039-94A2-E00AC2C5D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CB3-22F6-47FB-825A-44BB42AA048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591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54C42A-E168-4A73-8C69-E637862729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E87B9B-4449-477A-95B7-6EBC2D341B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92D1A6-5981-4366-9FCC-0FCF96CCF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B664-CFC3-4DFA-B232-D5BE6B7E660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10951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A231A8-1F33-4CF3-8436-1AF196930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3251BE-C392-483F-85A2-A69331404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9B5419-0666-4F68-AE77-05DF60959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1EB5C-E066-4EFA-A243-C065FD204BF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7261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DA42108-63F7-4941-B2BF-CB5D23918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DED4E-05F3-4F08-BE11-7170D3843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CEE527-97DE-4BEB-BB21-DE1711CCA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6FB3-5DBD-4116-BFB0-9C494EA2514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5101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E1078-F4EA-43ED-9867-F2868BCB7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B6E0D-98BE-4298-A00C-108E50257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49A23-E134-4AC8-8413-BDBD6F2DE8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FF6D4-B0EC-4E72-ADB8-8A31CB29DAB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4881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0DE81-3F58-4711-B283-6510DA1B6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0A333-B31D-4EB1-99D3-30C806CB8D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5F7B3-F7B5-4CBC-AFF6-DC060EF4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8C23-8F54-4954-A3BD-D1B04E08FD6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735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55F7BD-FC0C-4287-B1E5-E1F38571A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F0A9E7-D8C0-48FB-956A-CD7140F53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223AE13-8159-434E-BD1D-B867EB828A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6BFE69-45B1-4480-92C3-F9250BF5E8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6D304A-BA8B-4BE2-805C-5EF176184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>
              <a:defRPr/>
            </a:pPr>
            <a:fld id="{CEFA6995-23C9-4B7A-82D4-2F5E509E9B2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5FC7E5-A5AE-4024-8718-1F741CFF7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he-IL"/>
              <a:t>Haga clic para modificar el estilo de título del patrón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946A9A-CE05-4520-B34C-EC811374F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he-IL"/>
              <a:t>Haga clic para modificar el estilo de texto del patrón</a:t>
            </a:r>
          </a:p>
          <a:p>
            <a:pPr lvl="1"/>
            <a:r>
              <a:rPr lang="es-ES_tradnl" altLang="he-IL"/>
              <a:t>Segundo nivel</a:t>
            </a:r>
          </a:p>
          <a:p>
            <a:pPr lvl="2"/>
            <a:r>
              <a:rPr lang="es-ES_tradnl" altLang="he-IL"/>
              <a:t>Tercer nivel</a:t>
            </a:r>
          </a:p>
          <a:p>
            <a:pPr lvl="3"/>
            <a:r>
              <a:rPr lang="es-ES_tradnl" altLang="he-IL"/>
              <a:t>Cuarto nivel</a:t>
            </a:r>
          </a:p>
          <a:p>
            <a:pPr lvl="4"/>
            <a:r>
              <a:rPr lang="es-ES_tradnl" altLang="he-IL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F285FA-E360-4144-81DE-ECBF7D7FC3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27A615-8FA3-4966-91C3-89A14D21E4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 altLang="he-I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25815A-0BAB-48C5-B01B-8342B3EDF5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299C90F-3141-4890-942D-F8A8F24F57DB}" type="slidenum">
              <a:rPr lang="he-IL" altLang="he-IL"/>
              <a:pPr>
                <a:defRPr/>
              </a:pPr>
              <a:t>‹#›</a:t>
            </a:fld>
            <a:endParaRPr lang="es-ES_tradnl" altLang="he-IL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94332BE-A80F-45A2-8C2D-533F1AE8E1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7596CFC-AC09-4616-8D6C-2186DD0877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0E2E3-3309-4B32-9911-948C27C4C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C3C64-BF7E-4A7F-BD16-FF5E636E7552}" type="datetimeFigureOut">
              <a:rPr lang="en-US"/>
              <a:pPr>
                <a:defRPr/>
              </a:pPr>
              <a:t>5/10/2022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F736-0091-46EE-AA31-B00EC0AB5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558C2-B505-4B23-BD8B-520A2A8FE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50AD0A-D5E6-4E1D-9CC3-C304368DDC80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shal.weizmann.ac.il/mod/resource/view.php?id=624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padlet.com/mirelawidder/dqvu8idolkfd85s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5" Type="http://schemas.openxmlformats.org/officeDocument/2006/relationships/hyperlink" Target="https://padlet.com/mirelawidder/l63qjw8orvfbbo4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jbelin1000seconden.be/menu/tiki-index.php?page=5de+paaszondag+A+-+evangelie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docs.google.com/forms/d/e/1FAIpQLSeWjp1vHFobq_E42twmbqqsRd-a3GNdxNuC_7zcwCAIadsn4g/viewform?usp=sf_link" TargetMode="External"/><Relationship Id="rId4" Type="http://schemas.openxmlformats.org/officeDocument/2006/relationships/hyperlink" Target="https://creativecommons.org/licenses/by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B7EB0F-5D57-4689-85A8-165E01276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2236" y="2442770"/>
            <a:ext cx="3583515" cy="1535185"/>
          </a:xfrm>
        </p:spPr>
        <p:txBody>
          <a:bodyPr>
            <a:prstTxWarp prst="textStop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sz="4050" b="1" dirty="0">
                <a:ln/>
                <a:solidFill>
                  <a:srgbClr val="FF0000"/>
                </a:solidFill>
              </a:rPr>
              <a:t>קהילת יב"ע</a:t>
            </a:r>
            <a:br>
              <a:rPr lang="he-IL" sz="4050" b="1" dirty="0">
                <a:ln/>
                <a:solidFill>
                  <a:srgbClr val="FF0000"/>
                </a:solidFill>
              </a:rPr>
            </a:br>
            <a:r>
              <a:rPr lang="he-IL" sz="4050" b="1" dirty="0">
                <a:ln/>
                <a:solidFill>
                  <a:srgbClr val="FF0000"/>
                </a:solidFill>
              </a:rPr>
              <a:t>מתמטיקה</a:t>
            </a:r>
            <a:endParaRPr lang="en-US" sz="4050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5310" y="2012676"/>
            <a:ext cx="591976" cy="2916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he-IL" sz="1725" dirty="0">
                <a:solidFill>
                  <a:srgbClr val="5792BA"/>
                </a:solidFill>
              </a:rPr>
              <a:t>בס"ד</a:t>
            </a:r>
            <a:endParaRPr lang="en-US" sz="1725" dirty="0">
              <a:solidFill>
                <a:srgbClr val="5792B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D5C0-7BA3-491A-9E38-5DF875546186}"/>
              </a:ext>
            </a:extLst>
          </p:cNvPr>
          <p:cNvSpPr txBox="1"/>
          <p:nvPr/>
        </p:nvSpPr>
        <p:spPr>
          <a:xfrm>
            <a:off x="8574889" y="92315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7857631" y="10867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1837874" y="1511417"/>
            <a:ext cx="6340518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e-IL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מבט נוסף על העבודה המסכמת בהשתלמות:</a:t>
            </a:r>
          </a:p>
          <a:p>
            <a:pPr algn="ctr"/>
            <a:r>
              <a:rPr lang="he-IL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linkClick r:id="rId3"/>
              </a:rPr>
              <a:t>הנחיות</a:t>
            </a:r>
            <a:endParaRPr lang="en-US" sz="27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C6166-431D-4281-B630-296CEE4F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87" y="3230930"/>
            <a:ext cx="2152722" cy="217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A2471-120D-4B92-BACF-6A7E21B82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120" y="3612995"/>
            <a:ext cx="3303209" cy="26681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E8E3-2E16-4E72-BC71-0899BFDF65A8}"/>
              </a:ext>
            </a:extLst>
          </p:cNvPr>
          <p:cNvSpPr txBox="1"/>
          <p:nvPr/>
        </p:nvSpPr>
        <p:spPr>
          <a:xfrm>
            <a:off x="3043044" y="2559229"/>
            <a:ext cx="5631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b="1" i="0" dirty="0">
                <a:solidFill>
                  <a:srgbClr val="C00000"/>
                </a:solidFill>
                <a:effectLst/>
                <a:latin typeface="Assistant" pitchFamily="2" charset="-79"/>
                <a:cs typeface="Assistant" pitchFamily="2" charset="-79"/>
              </a:rPr>
              <a:t>בבקשה העלו פוסטרים  לפדלט</a:t>
            </a:r>
          </a:p>
          <a:p>
            <a:pPr algn="r" rtl="1"/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</a:rPr>
              <a:t> </a:t>
            </a:r>
            <a:r>
              <a:rPr lang="en-US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  <a:hlinkClick r:id="rId6"/>
              </a:rPr>
              <a:t>https://padlet.com/mirelawidder/dqvu8idolkfd85su </a:t>
            </a:r>
            <a:endParaRPr lang="LID4096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B16EF-D958-4FFB-BAB5-A51FC633A60C}"/>
              </a:ext>
            </a:extLst>
          </p:cNvPr>
          <p:cNvSpPr txBox="1"/>
          <p:nvPr/>
        </p:nvSpPr>
        <p:spPr>
          <a:xfrm rot="20324627">
            <a:off x="2535502" y="4858877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הצגת פוסטרים ודיון באופן ההפעלה</a:t>
            </a:r>
            <a:endParaRPr lang="LID4096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E169F-59EF-4838-850B-8B4152EF7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865" y="5213929"/>
            <a:ext cx="976673" cy="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5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729" y="1071562"/>
            <a:ext cx="1883092" cy="574358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שם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EC23B-EB21-4538-845E-95F11142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65" y="5213929"/>
            <a:ext cx="976673" cy="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3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9BA1DA-0321-458E-B7C1-78CEDC1F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3" t="31602" r="32435" b="21806"/>
          <a:stretch/>
        </p:blipFill>
        <p:spPr>
          <a:xfrm>
            <a:off x="3491880" y="3645024"/>
            <a:ext cx="3177793" cy="23964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7857631" y="10867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A5C54-ED64-4C75-9F9D-03966ED7B830}"/>
              </a:ext>
            </a:extLst>
          </p:cNvPr>
          <p:cNvSpPr/>
          <p:nvPr/>
        </p:nvSpPr>
        <p:spPr>
          <a:xfrm>
            <a:off x="2278835" y="1363737"/>
            <a:ext cx="3171382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e-IL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הפעלת בעיות בכיתה:</a:t>
            </a:r>
            <a:endParaRPr lang="en-US" sz="27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7C6166-431D-4281-B630-296CEE4F7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38" y="3396244"/>
            <a:ext cx="2152722" cy="2178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3E8E3-2E16-4E72-BC71-0899BFDF65A8}"/>
              </a:ext>
            </a:extLst>
          </p:cNvPr>
          <p:cNvSpPr txBox="1"/>
          <p:nvPr/>
        </p:nvSpPr>
        <p:spPr>
          <a:xfrm>
            <a:off x="971600" y="2074711"/>
            <a:ext cx="7792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2400" b="1" i="0" dirty="0">
                <a:solidFill>
                  <a:srgbClr val="C00000"/>
                </a:solidFill>
                <a:effectLst/>
                <a:latin typeface="Assistant" pitchFamily="2" charset="-79"/>
                <a:cs typeface="Assistant" pitchFamily="2" charset="-79"/>
              </a:rPr>
              <a:t>בבקשה שתפו את כולם והעלו פוסטרים (פוסטר מספר 2)  לפדלט</a:t>
            </a:r>
          </a:p>
          <a:p>
            <a:pPr algn="r" rtl="1"/>
            <a:r>
              <a:rPr lang="en-US" sz="2400" b="1" i="0" dirty="0">
                <a:solidFill>
                  <a:srgbClr val="373A3C"/>
                </a:solidFill>
                <a:effectLst/>
                <a:latin typeface="Assistant" pitchFamily="2" charset="-79"/>
                <a:cs typeface="Assistant" pitchFamily="2" charset="-79"/>
              </a:rPr>
              <a:t> </a:t>
            </a:r>
            <a:r>
              <a:rPr lang="en-U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https://padlet.com/mirelawidder/l63qjw8orvfbbo4v</a:t>
            </a:r>
            <a:endParaRPr lang="LID4096" sz="3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B16EF-D958-4FFB-BAB5-A51FC633A60C}"/>
              </a:ext>
            </a:extLst>
          </p:cNvPr>
          <p:cNvSpPr txBox="1"/>
          <p:nvPr/>
        </p:nvSpPr>
        <p:spPr>
          <a:xfrm rot="20324627">
            <a:off x="3604727" y="4612423"/>
            <a:ext cx="273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דיון בהפעלות בכיתה</a:t>
            </a:r>
            <a:endParaRPr lang="LID4096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E169F-59EF-4838-850B-8B4152EF7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865" y="5213929"/>
            <a:ext cx="976673" cy="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0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868469"/>
            <a:ext cx="3979599" cy="574358"/>
          </a:xfrm>
        </p:spPr>
        <p:txBody>
          <a:bodyPr/>
          <a:lstStyle/>
          <a:p>
            <a:pPr algn="r" rtl="1"/>
            <a:r>
              <a:rPr lang="he-IL" b="1" dirty="0">
                <a:solidFill>
                  <a:srgbClr val="C00000"/>
                </a:solidFill>
              </a:rPr>
              <a:t>נטליה קורוסטישבסקי</a:t>
            </a:r>
            <a:endParaRPr lang="LID4096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01F91E-D56D-2501-AB86-EF9ED1211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2001" r="25588" b="19201"/>
          <a:stretch/>
        </p:blipFill>
        <p:spPr>
          <a:xfrm>
            <a:off x="1115616" y="1772816"/>
            <a:ext cx="7019574" cy="4755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EC23B-EB21-4538-845E-95F11142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60" y="5592448"/>
            <a:ext cx="976673" cy="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7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764704"/>
            <a:ext cx="3979599" cy="574358"/>
          </a:xfrm>
        </p:spPr>
        <p:txBody>
          <a:bodyPr/>
          <a:lstStyle/>
          <a:p>
            <a:pPr algn="r" rtl="1"/>
            <a:r>
              <a:rPr lang="he-IL" b="1" dirty="0">
                <a:solidFill>
                  <a:srgbClr val="C00000"/>
                </a:solidFill>
              </a:rPr>
              <a:t>נטליה קורוסטישבסקי</a:t>
            </a:r>
            <a:endParaRPr lang="LID4096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5041C-A7AD-3F3F-28BA-C66596561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24801" r="28738" b="17800"/>
          <a:stretch/>
        </p:blipFill>
        <p:spPr>
          <a:xfrm>
            <a:off x="1331640" y="1563788"/>
            <a:ext cx="6768752" cy="495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EC23B-EB21-4538-845E-95F11142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967" y="5817992"/>
            <a:ext cx="976673" cy="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42BF0DB3-39C7-4CD2-9ED0-0DE2B715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280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4400">
                <a:solidFill>
                  <a:srgbClr val="000000"/>
                </a:solidFill>
                <a:latin typeface="Comic Sans MS" panose="030F0702030302020204" pitchFamily="66" charset="0"/>
              </a:rPr>
              <a:t>אני יוצאת לחופשה למשך חודש אחד.</a:t>
            </a:r>
          </a:p>
          <a:p>
            <a:pPr algn="ctr" rtl="1">
              <a:spcBef>
                <a:spcPct val="50000"/>
              </a:spcBef>
              <a:buFontTx/>
              <a:buNone/>
            </a:pPr>
            <a:r>
              <a:rPr lang="he-IL" altLang="he-IL" sz="4400">
                <a:solidFill>
                  <a:srgbClr val="000000"/>
                </a:solidFill>
                <a:latin typeface="Comic Sans MS" panose="030F0702030302020204" pitchFamily="66" charset="0"/>
              </a:rPr>
              <a:t>כשכנים קרובים, 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4400">
                <a:solidFill>
                  <a:srgbClr val="000000"/>
                </a:solidFill>
                <a:latin typeface="Comic Sans MS" panose="030F0702030302020204" pitchFamily="66" charset="0"/>
              </a:rPr>
              <a:t>אכפת לכם להשקות לי את העציצים?</a:t>
            </a:r>
            <a:endParaRPr lang="en-US" altLang="he-IL" sz="4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775C3F-CC36-45D5-A164-FFC8F6F89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כותרת 1">
            <a:extLst>
              <a:ext uri="{FF2B5EF4-FFF2-40B4-BE49-F238E27FC236}">
                <a16:creationId xmlns:a16="http://schemas.microsoft.com/office/drawing/2014/main" id="{045469A2-F219-4E00-9C7B-D6A14A089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z="6000" b="1">
                <a:solidFill>
                  <a:srgbClr val="0000FF"/>
                </a:solidFill>
              </a:rPr>
              <a:t>דילמות</a:t>
            </a:r>
          </a:p>
        </p:txBody>
      </p:sp>
      <p:sp>
        <p:nvSpPr>
          <p:cNvPr id="17411" name="מציין מיקום תוכן 2">
            <a:extLst>
              <a:ext uri="{FF2B5EF4-FFF2-40B4-BE49-F238E27FC236}">
                <a16:creationId xmlns:a16="http://schemas.microsoft.com/office/drawing/2014/main" id="{AF38D5E7-237F-43AB-840A-E6F3C31EBF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108200"/>
            <a:ext cx="8569325" cy="8651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e-IL" altLang="he-IL" sz="4400" b="1">
                <a:solidFill>
                  <a:srgbClr val="0000FF"/>
                </a:solidFill>
              </a:rPr>
              <a:t>כן 				לא 				תלוי</a:t>
            </a:r>
          </a:p>
        </p:txBody>
      </p:sp>
      <p:sp>
        <p:nvSpPr>
          <p:cNvPr id="17412" name="TextBox 3">
            <a:extLst>
              <a:ext uri="{FF2B5EF4-FFF2-40B4-BE49-F238E27FC236}">
                <a16:creationId xmlns:a16="http://schemas.microsoft.com/office/drawing/2014/main" id="{B90C9BD7-035D-4B12-81D6-FC8CE8C6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7383463"/>
            <a:ext cx="3810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he-IL" altLang="he-IL" sz="900">
                <a:hlinkClick r:id="rId3" tooltip="http://www.bijbelin1000seconden.be/menu/tiki-index.php?page=5de+paaszondag+A+-+evangelie"/>
              </a:rPr>
              <a:t>תמונה זו</a:t>
            </a:r>
            <a:r>
              <a:rPr lang="he-IL" altLang="he-IL" sz="900"/>
              <a:t> מאת מחבר לא ידוע ניתן ברשיון במסגרת </a:t>
            </a:r>
            <a:r>
              <a:rPr lang="he-IL" altLang="he-IL" sz="900">
                <a:hlinkClick r:id="rId4" tooltip="https://creativecommons.org/licenses/by/3.0/"/>
              </a:rPr>
              <a:t>CC BY</a:t>
            </a:r>
            <a:endParaRPr lang="he-IL" altLang="he-IL" sz="900"/>
          </a:p>
        </p:txBody>
      </p:sp>
      <p:pic>
        <p:nvPicPr>
          <p:cNvPr id="17413" name="תמונה 5">
            <a:hlinkClick r:id="rId5"/>
            <a:extLst>
              <a:ext uri="{FF2B5EF4-FFF2-40B4-BE49-F238E27FC236}">
                <a16:creationId xmlns:a16="http://schemas.microsoft.com/office/drawing/2014/main" id="{4B41D32A-2D93-4C81-84C8-85BBC082D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3471863"/>
            <a:ext cx="4403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C:\Users\eitan_s\AppData\Local\Microsoft\Windows\Temporary Internet Files\Content.Outlook\P0S97SO7\face with words and details.jpg">
            <a:extLst>
              <a:ext uri="{FF2B5EF4-FFF2-40B4-BE49-F238E27FC236}">
                <a16:creationId xmlns:a16="http://schemas.microsoft.com/office/drawing/2014/main" id="{0C04AB2D-D6E5-4DB3-80CE-DC7BAE5D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021388"/>
            <a:ext cx="19891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CA10531-450E-4630-8937-8D6ADE51C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434" name="Picture 2" descr="Sticky notes wallpaper Royalty Free Vector Image">
            <a:extLst>
              <a:ext uri="{FF2B5EF4-FFF2-40B4-BE49-F238E27FC236}">
                <a16:creationId xmlns:a16="http://schemas.microsoft.com/office/drawing/2014/main" id="{6D6CAA9F-151D-4015-8D96-B930FA9F8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4"/>
          <a:stretch>
            <a:fillRect/>
          </a:stretch>
        </p:blipFill>
        <p:spPr bwMode="auto">
          <a:xfrm>
            <a:off x="0" y="1340768"/>
            <a:ext cx="705326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Sticky notes wallpaper Royalty Free Vector Image">
            <a:extLst>
              <a:ext uri="{FF2B5EF4-FFF2-40B4-BE49-F238E27FC236}">
                <a16:creationId xmlns:a16="http://schemas.microsoft.com/office/drawing/2014/main" id="{DDC1D93B-95EE-4F13-818C-BF3DF347B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5" b="7274"/>
          <a:stretch>
            <a:fillRect/>
          </a:stretch>
        </p:blipFill>
        <p:spPr bwMode="auto">
          <a:xfrm>
            <a:off x="7020628" y="1340768"/>
            <a:ext cx="20716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>
            <a:extLst>
              <a:ext uri="{FF2B5EF4-FFF2-40B4-BE49-F238E27FC236}">
                <a16:creationId xmlns:a16="http://schemas.microsoft.com/office/drawing/2014/main" id="{DD9B0A40-DB97-4671-AA4A-4CBC74E62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4">
            <a:off x="6873577" y="1525816"/>
            <a:ext cx="2120900" cy="1562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BF48C799-4B6A-4812-81DE-0489CD24A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06" y="2188547"/>
            <a:ext cx="163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000" b="1" dirty="0">
                <a:solidFill>
                  <a:srgbClr val="000000"/>
                </a:solidFill>
                <a:cs typeface="Calibri" panose="020F0502020204030204" pitchFamily="34" charset="0"/>
              </a:rPr>
              <a:t>תלמידים נכשלו במבחן, האם לעדכן הורים?</a:t>
            </a:r>
          </a:p>
        </p:txBody>
      </p:sp>
      <p:sp>
        <p:nvSpPr>
          <p:cNvPr id="18438" name="Rectangle 8">
            <a:extLst>
              <a:ext uri="{FF2B5EF4-FFF2-40B4-BE49-F238E27FC236}">
                <a16:creationId xmlns:a16="http://schemas.microsoft.com/office/drawing/2014/main" id="{75EF4965-3317-44FF-8A7F-51EFE05F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418" y="2111603"/>
            <a:ext cx="1695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sz="1000" b="1" dirty="0">
                <a:solidFill>
                  <a:srgbClr val="000000"/>
                </a:solidFill>
                <a:cs typeface="Calibri" panose="020F0502020204030204" pitchFamily="34" charset="0"/>
              </a:rPr>
              <a:t>שיעור אחרון לפני מבחן, תלמידים מפריעים, האם תפסיק</a:t>
            </a:r>
            <a:r>
              <a:rPr 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/</a:t>
            </a:r>
            <a:r>
              <a:rPr lang="he-IL" sz="1000" b="1" dirty="0">
                <a:solidFill>
                  <a:srgbClr val="000000"/>
                </a:solidFill>
                <a:cs typeface="Calibri" panose="020F0502020204030204" pitchFamily="34" charset="0"/>
              </a:rPr>
              <a:t>י את השיעור?</a:t>
            </a:r>
            <a:endParaRPr lang="en-US" altLang="en-US" sz="1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8439" name="Rectangle 8">
            <a:extLst>
              <a:ext uri="{FF2B5EF4-FFF2-40B4-BE49-F238E27FC236}">
                <a16:creationId xmlns:a16="http://schemas.microsoft.com/office/drawing/2014/main" id="{FEEA4014-7827-420F-82F1-5898D02B5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227" y="2111603"/>
            <a:ext cx="1497012" cy="57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he-IL" altLang="en-US" sz="1000" b="1" dirty="0">
                <a:solidFill>
                  <a:srgbClr val="000000"/>
                </a:solidFill>
                <a:cs typeface="Calibri" panose="020F0502020204030204" pitchFamily="34" charset="0"/>
              </a:rPr>
              <a:t>האם תדחוף תלמיד מצליח לעבור לכיתה ברמה גבוהה יותר?</a:t>
            </a:r>
            <a:endParaRPr lang="en-US" altLang="en-US" sz="1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CBA5E-9D17-4DB2-AB62-4F25D6607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22" y="1775709"/>
            <a:ext cx="16049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5C385-E8F0-4060-9CA6-333BC8DBE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79" y="1666310"/>
            <a:ext cx="149066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8815A-7867-43BB-AED2-FA480992B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3" y="1661547"/>
            <a:ext cx="16398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10">
            <a:extLst>
              <a:ext uri="{FF2B5EF4-FFF2-40B4-BE49-F238E27FC236}">
                <a16:creationId xmlns:a16="http://schemas.microsoft.com/office/drawing/2014/main" id="{83FDCD99-E91A-4FA3-A4B1-3F5D3525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07" y="3747024"/>
            <a:ext cx="1770430" cy="43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000" u="none" strike="noStrike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תלמיד הגיש טופס ריק במבחן. האם תדווח להוריו?</a:t>
            </a:r>
          </a:p>
        </p:txBody>
      </p:sp>
      <p:sp>
        <p:nvSpPr>
          <p:cNvPr id="18444" name="Rectangle 15">
            <a:extLst>
              <a:ext uri="{FF2B5EF4-FFF2-40B4-BE49-F238E27FC236}">
                <a16:creationId xmlns:a16="http://schemas.microsoft.com/office/drawing/2014/main" id="{F36E8CCE-18E8-4200-A7FF-9B1381F9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39" y="3791903"/>
            <a:ext cx="1600200" cy="61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000" b="1" dirty="0">
                <a:solidFill>
                  <a:srgbClr val="000000"/>
                </a:solidFill>
                <a:cs typeface="Calibri" panose="020F0502020204030204" pitchFamily="34" charset="0"/>
              </a:rPr>
              <a:t>תלמיד שלך לא סיים מבחן בזמן הדרוש, ואין לו הארכת זמן. האם תתני לו הארכת זמן?</a:t>
            </a:r>
          </a:p>
        </p:txBody>
      </p:sp>
      <p:sp>
        <p:nvSpPr>
          <p:cNvPr id="18445" name="Rectangle 6">
            <a:extLst>
              <a:ext uri="{FF2B5EF4-FFF2-40B4-BE49-F238E27FC236}">
                <a16:creationId xmlns:a16="http://schemas.microsoft.com/office/drawing/2014/main" id="{34011AD6-CD51-4A26-96BA-DA27B81E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075" y="3622426"/>
            <a:ext cx="1457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he-IL" sz="1000" b="1" dirty="0">
                <a:solidFill>
                  <a:srgbClr val="000000"/>
                </a:solidFill>
                <a:cs typeface="Calibri" panose="020F0502020204030204" pitchFamily="34" charset="0"/>
              </a:rPr>
              <a:t>את/ה צופה בשיעור מתמטיקה של מורה בבית הספר. המורה טועה טעות מתמטית משמעותית. האם תבליג/י על כך?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8446" name="Rectangle 10">
            <a:extLst>
              <a:ext uri="{FF2B5EF4-FFF2-40B4-BE49-F238E27FC236}">
                <a16:creationId xmlns:a16="http://schemas.microsoft.com/office/drawing/2014/main" id="{A3FC000C-0202-45D5-B97D-F2BEEA0B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4768" y="3531063"/>
            <a:ext cx="1262062" cy="11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000" b="1" dirty="0">
                <a:solidFill>
                  <a:srgbClr val="000000"/>
                </a:solidFill>
                <a:cs typeface="Calibri" panose="020F0502020204030204" pitchFamily="34" charset="0"/>
              </a:rPr>
              <a:t>מנהלת בית הספר דורשת מיפוי לכל מבחן. חלק מהמורים בצוות מסרבים. האם לדווח על כך?</a:t>
            </a:r>
          </a:p>
          <a:p>
            <a:pPr algn="r" rtl="1" eaLnBrk="1" hangingPunct="1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398C0B-38B3-4CB9-A5F9-CD8DFFA40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3" y="3340673"/>
            <a:ext cx="152241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AECB6C-781B-472B-AD77-440572080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38" y="3340673"/>
            <a:ext cx="1600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C64EF5-B885-4C30-BB18-0376CF2B9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9" y="3333978"/>
            <a:ext cx="1358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4">
            <a:extLst>
              <a:ext uri="{FF2B5EF4-FFF2-40B4-BE49-F238E27FC236}">
                <a16:creationId xmlns:a16="http://schemas.microsoft.com/office/drawing/2014/main" id="{D4619E69-D9C9-4F4A-9FC2-4543AE426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16" y="3231087"/>
            <a:ext cx="1473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Rectangle 11">
            <a:extLst>
              <a:ext uri="{FF2B5EF4-FFF2-40B4-BE49-F238E27FC236}">
                <a16:creationId xmlns:a16="http://schemas.microsoft.com/office/drawing/2014/main" id="{9F735058-0CEC-4F81-B293-654318A7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4" y="5202416"/>
            <a:ext cx="1687513" cy="9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000" u="none" strike="noStrike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תלמיד מבקש לעבור להקבצה אחרת כי לדעתו, המורה אינה מלמדת טוב, והוא לא מבין אותה. האם תאפשרו מעבר להקבצה אחרת?</a:t>
            </a:r>
          </a:p>
        </p:txBody>
      </p:sp>
      <p:sp>
        <p:nvSpPr>
          <p:cNvPr id="18452" name="Rectangle 12">
            <a:extLst>
              <a:ext uri="{FF2B5EF4-FFF2-40B4-BE49-F238E27FC236}">
                <a16:creationId xmlns:a16="http://schemas.microsoft.com/office/drawing/2014/main" id="{290D1153-4916-4CE6-91C9-26C6FB85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572" y="5173047"/>
            <a:ext cx="1435100" cy="9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000" u="none" strike="noStrike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תלמידים מתלוננים שמורה מסוימת נותנת הרבה מאד שיעורי בית ובחנים. האם לדבר איתה?</a:t>
            </a:r>
          </a:p>
        </p:txBody>
      </p:sp>
      <p:sp>
        <p:nvSpPr>
          <p:cNvPr id="18453" name="Rectangle 5">
            <a:extLst>
              <a:ext uri="{FF2B5EF4-FFF2-40B4-BE49-F238E27FC236}">
                <a16:creationId xmlns:a16="http://schemas.microsoft.com/office/drawing/2014/main" id="{D4A4E06D-4D0A-4A14-8BD7-7AB354D5B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526" y="5202416"/>
            <a:ext cx="1382414" cy="96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000" u="none" strike="noStrike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תלמידה נתקלה בקושי ולא הגיעה למבחן. האם תאפשרו לה מועד ב'? (הקושי - התמודדות עם המבחן)</a:t>
            </a:r>
          </a:p>
        </p:txBody>
      </p:sp>
      <p:sp>
        <p:nvSpPr>
          <p:cNvPr id="18454" name="Rectangle 4">
            <a:extLst>
              <a:ext uri="{FF2B5EF4-FFF2-40B4-BE49-F238E27FC236}">
                <a16:creationId xmlns:a16="http://schemas.microsoft.com/office/drawing/2014/main" id="{B555F870-7687-41C3-BFC5-55CCECE5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138" y="5356578"/>
            <a:ext cx="1587500" cy="5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e-IL" sz="10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יש לי שעה פרטנית אחת, האם להשקיע בחלשים?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4817F65-8449-4115-AE0E-B4866D4D5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05" y="5036150"/>
            <a:ext cx="16621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D8138E-AC7A-4513-B976-DE3695E79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0" y="5011923"/>
            <a:ext cx="1577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C8101F4-4DAB-4515-8AD3-680DB8FAC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78" y="4937725"/>
            <a:ext cx="1362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A1E80DD-4078-4109-B4E3-EF4562F98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70" y="4986937"/>
            <a:ext cx="1568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AE7186-9B44-4028-834D-8C493D04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7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75A474-71D1-4A44-BBCF-51291E662923}"/>
              </a:ext>
            </a:extLst>
          </p:cNvPr>
          <p:cNvSpPr txBox="1"/>
          <p:nvPr/>
        </p:nvSpPr>
        <p:spPr>
          <a:xfrm>
            <a:off x="7857631" y="108673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8B260-F046-46D0-9009-D0263200C6BF}"/>
              </a:ext>
            </a:extLst>
          </p:cNvPr>
          <p:cNvSpPr txBox="1"/>
          <p:nvPr/>
        </p:nvSpPr>
        <p:spPr>
          <a:xfrm>
            <a:off x="1413936" y="1901568"/>
            <a:ext cx="6562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400" b="1" dirty="0">
                <a:solidFill>
                  <a:srgbClr val="2110C0"/>
                </a:solidFill>
              </a:rPr>
              <a:t>מה לדעתך הדילמות העומדות בפני</a:t>
            </a:r>
          </a:p>
          <a:p>
            <a:pPr algn="ctr" rtl="1"/>
            <a:r>
              <a:rPr lang="he-IL" sz="2400" b="1" dirty="0">
                <a:solidFill>
                  <a:srgbClr val="2110C0"/>
                </a:solidFill>
              </a:rPr>
              <a:t>מורים המבקשים להפעיל בעיות מתמטיות בכיתתם?</a:t>
            </a:r>
            <a:endParaRPr lang="LID4096" sz="2400" b="1" dirty="0">
              <a:solidFill>
                <a:srgbClr val="2110C0"/>
              </a:solidFill>
            </a:endParaRPr>
          </a:p>
        </p:txBody>
      </p:sp>
      <p:pic>
        <p:nvPicPr>
          <p:cNvPr id="2050" name="Picture 2" descr="הכנה לטיול בגן גורו בְּיוֹם שֵׁנִי ה8.5 נֵצֵא לְטַיֵּל בּגַּן גּוּרוּ &amp;quot;גַּן  גּוּרוֹ הוּא פַּארְק אוֹסְטְרָלִי יִחוּדִי וּבוֹ בַּעֲלֵי חַיִּים  וְצִמְחִיָּה מֵאוֹסְטְרַלְיָה הָרְחוֹקָה ...">
            <a:extLst>
              <a:ext uri="{FF2B5EF4-FFF2-40B4-BE49-F238E27FC236}">
                <a16:creationId xmlns:a16="http://schemas.microsoft.com/office/drawing/2014/main" id="{8B4B8BB7-5B4C-4CAE-8349-6F9A057F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49067"/>
            <a:ext cx="2970131" cy="297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FDCAF1-ABBD-460D-84E7-FCFDF2A2D2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כותרת 1">
            <a:extLst>
              <a:ext uri="{FF2B5EF4-FFF2-40B4-BE49-F238E27FC236}">
                <a16:creationId xmlns:a16="http://schemas.microsoft.com/office/drawing/2014/main" id="{1B58BDE4-F15C-43CB-9A17-7141E759C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990600"/>
            <a:ext cx="8785225" cy="1143000"/>
          </a:xfrm>
        </p:spPr>
        <p:txBody>
          <a:bodyPr/>
          <a:lstStyle/>
          <a:p>
            <a:r>
              <a:rPr lang="he-IL" altLang="he-IL" sz="4000" b="1">
                <a:solidFill>
                  <a:srgbClr val="0000FF"/>
                </a:solidFill>
              </a:rPr>
              <a:t>דיון צוותי בדילמות</a:t>
            </a:r>
            <a:br>
              <a:rPr lang="he-IL" altLang="he-IL"/>
            </a:br>
            <a:endParaRPr lang="he-IL" altLang="he-IL"/>
          </a:p>
        </p:txBody>
      </p:sp>
      <p:pic>
        <p:nvPicPr>
          <p:cNvPr id="19459" name="Picture 4" descr="C:\Users\eitan_s\AppData\Local\Microsoft\Windows\Temporary Internet Files\Content.Outlook\P0S97SO7\face with words and details.jpg">
            <a:extLst>
              <a:ext uri="{FF2B5EF4-FFF2-40B4-BE49-F238E27FC236}">
                <a16:creationId xmlns:a16="http://schemas.microsoft.com/office/drawing/2014/main" id="{27C278DE-8566-47D9-81D9-169D392B4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021388"/>
            <a:ext cx="19891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תוצאת תמונה עבור DILEMMAS PICTURES">
            <a:extLst>
              <a:ext uri="{FF2B5EF4-FFF2-40B4-BE49-F238E27FC236}">
                <a16:creationId xmlns:a16="http://schemas.microsoft.com/office/drawing/2014/main" id="{037C7268-AE74-466D-9C78-B307925B1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64" y="2133600"/>
            <a:ext cx="6238071" cy="358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8467930" y="96090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3249459" y="1027127"/>
            <a:ext cx="3007454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3"/>
                </a:solidFill>
              </a:rPr>
              <a:t>סוכריות מתמטיות לדרך...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710303" y="2520537"/>
            <a:ext cx="1722684" cy="2179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2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05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05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30" y="4958787"/>
            <a:ext cx="676070" cy="7295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6934917" y="2498337"/>
            <a:ext cx="1732483" cy="2110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2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2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6626650-7175-425B-8744-B2414C5B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210" y="1899154"/>
            <a:ext cx="1704835" cy="415848"/>
          </a:xfrm>
          <a:prstGeom prst="rect">
            <a:avLst/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 w="127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68580" tIns="34290" rIns="68580" bIns="34290" anchor="t" anchorCtr="0" upright="1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5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פנינים גיאומטריות</a:t>
            </a:r>
            <a:endParaRPr lang="en-US" sz="15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CD56A2-B8B0-4399-B99F-80B08DEBB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58" y="3317196"/>
            <a:ext cx="2117255" cy="1998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70598C-7E63-4439-96F4-0BA6DC341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8" y="3332925"/>
            <a:ext cx="1935395" cy="1966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2ADEB-FBB1-4B92-BEB2-94A07BACA35A}"/>
              </a:ext>
            </a:extLst>
          </p:cNvPr>
          <p:cNvSpPr txBox="1"/>
          <p:nvPr/>
        </p:nvSpPr>
        <p:spPr>
          <a:xfrm>
            <a:off x="5642801" y="4316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6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85B35-401D-479F-831F-100809841E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כותרת 1">
            <a:extLst>
              <a:ext uri="{FF2B5EF4-FFF2-40B4-BE49-F238E27FC236}">
                <a16:creationId xmlns:a16="http://schemas.microsoft.com/office/drawing/2014/main" id="{5BD3307C-9A09-47CC-A91B-03C24B3ED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1463160"/>
            <a:ext cx="8785225" cy="1143000"/>
          </a:xfrm>
        </p:spPr>
        <p:txBody>
          <a:bodyPr/>
          <a:lstStyle/>
          <a:p>
            <a:r>
              <a:rPr lang="he-IL" altLang="he-IL" sz="4000" b="1" dirty="0">
                <a:solidFill>
                  <a:srgbClr val="0000FF"/>
                </a:solidFill>
              </a:rPr>
              <a:t>למה כדאי לפעול באמצעות "כן לא תלוי"?</a:t>
            </a:r>
            <a:endParaRPr lang="he-IL" altLang="he-IL" dirty="0"/>
          </a:p>
        </p:txBody>
      </p:sp>
      <p:sp>
        <p:nvSpPr>
          <p:cNvPr id="20483" name="מציין מיקום תוכן 2">
            <a:extLst>
              <a:ext uri="{FF2B5EF4-FFF2-40B4-BE49-F238E27FC236}">
                <a16:creationId xmlns:a16="http://schemas.microsoft.com/office/drawing/2014/main" id="{72ABC02D-AAB4-4C3A-A3B5-7E7A262A8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1468438"/>
          </a:xfrm>
        </p:spPr>
        <p:txBody>
          <a:bodyPr/>
          <a:lstStyle/>
          <a:p>
            <a:r>
              <a:rPr lang="he-IL" altLang="he-IL" sz="4000" b="1"/>
              <a:t>עבור המנהלת/הרכזת/המנחה/המדריכה...</a:t>
            </a:r>
          </a:p>
          <a:p>
            <a:r>
              <a:rPr lang="he-IL" altLang="he-IL" sz="4000" b="1"/>
              <a:t>עבור המשתתפים</a:t>
            </a:r>
          </a:p>
        </p:txBody>
      </p:sp>
      <p:pic>
        <p:nvPicPr>
          <p:cNvPr id="20484" name="Picture 4" descr="C:\Users\eitan_s\AppData\Local\Microsoft\Windows\Temporary Internet Files\Content.Outlook\P0S97SO7\face with words and details.jpg">
            <a:extLst>
              <a:ext uri="{FF2B5EF4-FFF2-40B4-BE49-F238E27FC236}">
                <a16:creationId xmlns:a16="http://schemas.microsoft.com/office/drawing/2014/main" id="{40C7427E-F837-41CD-B727-F8D2C4EE7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021388"/>
            <a:ext cx="19891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הדילמות המוסריות הקשות: כשלא יתכן פיתרון פשוט לקונפליקט בינינו לבין חיות  אחרות - אנונימוס לזכויות בעלי חיים">
            <a:extLst>
              <a:ext uri="{FF2B5EF4-FFF2-40B4-BE49-F238E27FC236}">
                <a16:creationId xmlns:a16="http://schemas.microsoft.com/office/drawing/2014/main" id="{1A8D7ECF-C1A5-4259-90A9-2C7309AE3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4083279"/>
            <a:ext cx="2502477" cy="245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65A356-328C-42F1-8A01-D74EA5CC60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8" name="כותרת 1">
            <a:extLst>
              <a:ext uri="{FF2B5EF4-FFF2-40B4-BE49-F238E27FC236}">
                <a16:creationId xmlns:a16="http://schemas.microsoft.com/office/drawing/2014/main" id="{B68D692D-D971-4E92-B5AB-F5E86654E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845245"/>
            <a:ext cx="8785225" cy="1623020"/>
          </a:xfrm>
        </p:spPr>
        <p:txBody>
          <a:bodyPr/>
          <a:lstStyle/>
          <a:p>
            <a:pPr>
              <a:defRPr/>
            </a:pPr>
            <a:r>
              <a:rPr lang="he-IL" altLang="he-I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משחק הדילמות מאפשר </a:t>
            </a:r>
            <a:br>
              <a:rPr lang="he-IL" altLang="he-IL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e-IL" altLang="he-I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למנהלת/ לרכזת/ למחנך</a:t>
            </a:r>
            <a:br>
              <a:rPr lang="he-IL" altLang="he-IL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he-IL" alt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מציין מיקום תוכן 2">
            <a:extLst>
              <a:ext uri="{FF2B5EF4-FFF2-40B4-BE49-F238E27FC236}">
                <a16:creationId xmlns:a16="http://schemas.microsoft.com/office/drawing/2014/main" id="{34B6AC56-83A3-4FB5-B10E-7018498AFB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11970"/>
            <a:ext cx="8229600" cy="3124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e-IL" altLang="he-IL" dirty="0"/>
          </a:p>
          <a:p>
            <a:pPr>
              <a:defRPr/>
            </a:pPr>
            <a:r>
              <a:rPr lang="he-IL" altLang="he-IL" dirty="0"/>
              <a:t>לחשוף שאלות המטרידות את הקבוצה</a:t>
            </a:r>
          </a:p>
          <a:p>
            <a:pPr>
              <a:defRPr/>
            </a:pPr>
            <a:r>
              <a:rPr lang="he-IL" altLang="he-IL" dirty="0"/>
              <a:t>לזהות נורמות וקווים אדומים בתרבות האירגונית</a:t>
            </a:r>
          </a:p>
          <a:p>
            <a:pPr>
              <a:defRPr/>
            </a:pPr>
            <a:r>
              <a:rPr lang="he-IL" altLang="he-IL" dirty="0"/>
              <a:t>לתכנן עבודה יעילה ורלבנטית לקבוצה</a:t>
            </a:r>
          </a:p>
          <a:p>
            <a:pPr>
              <a:defRPr/>
            </a:pPr>
            <a:endParaRPr lang="he-IL" altLang="he-IL" dirty="0"/>
          </a:p>
        </p:txBody>
      </p:sp>
      <p:pic>
        <p:nvPicPr>
          <p:cNvPr id="21508" name="Picture 4" descr="C:\Users\eitan_s\AppData\Local\Microsoft\Windows\Temporary Internet Files\Content.Outlook\P0S97SO7\face with words and details.jpg">
            <a:extLst>
              <a:ext uri="{FF2B5EF4-FFF2-40B4-BE49-F238E27FC236}">
                <a16:creationId xmlns:a16="http://schemas.microsoft.com/office/drawing/2014/main" id="{8E62A2A2-945E-4C97-B90F-0D0843728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021388"/>
            <a:ext cx="19891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תמונה 2">
            <a:extLst>
              <a:ext uri="{FF2B5EF4-FFF2-40B4-BE49-F238E27FC236}">
                <a16:creationId xmlns:a16="http://schemas.microsoft.com/office/drawing/2014/main" id="{7757D5F7-7B8F-4BC3-8996-E89D8E8F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9875"/>
            <a:ext cx="30734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1206A7-3C06-4767-963C-415BB57B69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2" name="כותרת 1">
            <a:extLst>
              <a:ext uri="{FF2B5EF4-FFF2-40B4-BE49-F238E27FC236}">
                <a16:creationId xmlns:a16="http://schemas.microsoft.com/office/drawing/2014/main" id="{5586C794-334E-4C5F-8907-38869F1FD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>
              <a:defRPr/>
            </a:pPr>
            <a:r>
              <a:rPr lang="he-IL" altLang="he-I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משחק הדילמות מאפשר למשתתפים</a:t>
            </a:r>
          </a:p>
        </p:txBody>
      </p:sp>
      <p:sp>
        <p:nvSpPr>
          <p:cNvPr id="22531" name="מציין מיקום תוכן 2">
            <a:extLst>
              <a:ext uri="{FF2B5EF4-FFF2-40B4-BE49-F238E27FC236}">
                <a16:creationId xmlns:a16="http://schemas.microsoft.com/office/drawing/2014/main" id="{B6293DCA-3D8B-4CE8-877B-73D7BDEFFE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68663"/>
          </a:xfrm>
        </p:spPr>
        <p:txBody>
          <a:bodyPr/>
          <a:lstStyle/>
          <a:p>
            <a:r>
              <a:rPr lang="he-IL" altLang="he-IL" dirty="0"/>
              <a:t>היכרות מעמיקה יותר של המשתתפים בהתייחס לתפיסותיהם ולעמדותיהם</a:t>
            </a:r>
          </a:p>
          <a:p>
            <a:r>
              <a:rPr lang="he-IL" altLang="he-IL" dirty="0"/>
              <a:t>להסתייע בעמיתים בהתמודדות עם דילמות באמצעות שאלות ההבהרה.</a:t>
            </a:r>
          </a:p>
          <a:p>
            <a:r>
              <a:rPr lang="he-IL" altLang="he-IL" dirty="0"/>
              <a:t>לפנות זמן לעצירה בשלב ה"תלוי" בדרך לקבלת החלטה על הפעולה.</a:t>
            </a:r>
          </a:p>
        </p:txBody>
      </p:sp>
      <p:pic>
        <p:nvPicPr>
          <p:cNvPr id="22532" name="Picture 4" descr="C:\Users\eitan_s\AppData\Local\Microsoft\Windows\Temporary Internet Files\Content.Outlook\P0S97SO7\face with words and details.jpg">
            <a:extLst>
              <a:ext uri="{FF2B5EF4-FFF2-40B4-BE49-F238E27FC236}">
                <a16:creationId xmlns:a16="http://schemas.microsoft.com/office/drawing/2014/main" id="{988DB7C4-94AE-4EB8-82A4-9F41586A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021388"/>
            <a:ext cx="19891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תמונה 2">
            <a:extLst>
              <a:ext uri="{FF2B5EF4-FFF2-40B4-BE49-F238E27FC236}">
                <a16:creationId xmlns:a16="http://schemas.microsoft.com/office/drawing/2014/main" id="{16C4EB2C-29F5-41C3-A4FE-1EF00CCE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2757488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41442066-D7A3-4446-9BA7-B3BF47FCD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060575"/>
            <a:ext cx="82804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4400">
                <a:solidFill>
                  <a:srgbClr val="000000"/>
                </a:solidFill>
                <a:latin typeface="Comic Sans MS" panose="030F0702030302020204" pitchFamily="66" charset="0"/>
              </a:rPr>
              <a:t>אני יוצאת לחופשה למשך חודש אחד.</a:t>
            </a:r>
          </a:p>
          <a:p>
            <a:pPr algn="ctr" rtl="1">
              <a:spcBef>
                <a:spcPct val="50000"/>
              </a:spcBef>
              <a:buFontTx/>
              <a:buNone/>
            </a:pPr>
            <a:r>
              <a:rPr lang="he-IL" altLang="he-IL" sz="4400">
                <a:solidFill>
                  <a:srgbClr val="000000"/>
                </a:solidFill>
                <a:latin typeface="Comic Sans MS" panose="030F0702030302020204" pitchFamily="66" charset="0"/>
              </a:rPr>
              <a:t>כשכנים קרובים, </a:t>
            </a:r>
          </a:p>
          <a:p>
            <a:pPr algn="r" rtl="1">
              <a:spcBef>
                <a:spcPct val="50000"/>
              </a:spcBef>
              <a:buFontTx/>
              <a:buNone/>
            </a:pPr>
            <a:r>
              <a:rPr lang="he-IL" altLang="he-IL" sz="4400">
                <a:solidFill>
                  <a:srgbClr val="000000"/>
                </a:solidFill>
                <a:latin typeface="Comic Sans MS" panose="030F0702030302020204" pitchFamily="66" charset="0"/>
              </a:rPr>
              <a:t>אכפת לכם להשקות לי את העציצים?</a:t>
            </a:r>
            <a:endParaRPr lang="en-US" altLang="he-IL" sz="4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eranis">
            <a:extLst>
              <a:ext uri="{FF2B5EF4-FFF2-40B4-BE49-F238E27FC236}">
                <a16:creationId xmlns:a16="http://schemas.microsoft.com/office/drawing/2014/main" id="{3C42373F-7652-4861-8592-4946FA1A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2EDB55-DF68-4E77-82E6-522A45FB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3A506-867F-40B5-AB72-4837B433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-21580"/>
            <a:ext cx="6228184" cy="1872208"/>
          </a:xfrm>
        </p:spPr>
        <p:txBody>
          <a:bodyPr/>
          <a:lstStyle/>
          <a:p>
            <a:pPr algn="r" rtl="1"/>
            <a:r>
              <a:rPr lang="he-IL" dirty="0">
                <a:solidFill>
                  <a:srgbClr val="C00000"/>
                </a:solidFill>
              </a:rPr>
              <a:t>לקראת מפגש אחרון:</a:t>
            </a:r>
            <a:br>
              <a:rPr lang="he-IL" dirty="0">
                <a:solidFill>
                  <a:srgbClr val="C00000"/>
                </a:solidFill>
              </a:rPr>
            </a:br>
            <a:r>
              <a:rPr lang="he-IL" dirty="0">
                <a:solidFill>
                  <a:srgbClr val="C00000"/>
                </a:solidFill>
              </a:rPr>
              <a:t> כנס מהלכי"ם 22.6.2022</a:t>
            </a:r>
            <a:endParaRPr lang="LID4096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9C2B3-A871-C679-C352-930B5F49C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23400" r="29526" b="37400"/>
          <a:stretch/>
        </p:blipFill>
        <p:spPr>
          <a:xfrm>
            <a:off x="446571" y="2564904"/>
            <a:ext cx="7488832" cy="403244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EC23B-EB21-4538-845E-95F11142F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730" y="5876107"/>
            <a:ext cx="976673" cy="72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24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8467930" y="96090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3143290" y="436495"/>
            <a:ext cx="3007454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rgbClr val="FF0000"/>
                </a:solidFill>
              </a:rPr>
              <a:t>סוכריות מתמטיות לדרך...</a:t>
            </a:r>
            <a:endParaRPr lang="en-US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710303" y="2520537"/>
            <a:ext cx="1722684" cy="2179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2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05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05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30" y="4958787"/>
            <a:ext cx="676070" cy="7295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6934917" y="2498337"/>
            <a:ext cx="1732483" cy="2110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2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2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C26686-EBD9-0926-AD41-AE7F2AC1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1266250"/>
            <a:ext cx="3019150" cy="2306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FD0523-D0C9-B84C-F629-6307A3692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526" y="4293096"/>
            <a:ext cx="2259534" cy="17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D37BB7-55DE-0F2D-69F4-EF263F7F5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BADE25-0EA2-1643-78E4-23B570832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40768"/>
            <a:ext cx="4272526" cy="4032448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830431EA-7ABE-B8E1-7284-DA4DA3D9DCB8}"/>
              </a:ext>
            </a:extLst>
          </p:cNvPr>
          <p:cNvSpPr/>
          <p:nvPr/>
        </p:nvSpPr>
        <p:spPr>
          <a:xfrm rot="10174222">
            <a:off x="4030313" y="3665390"/>
            <a:ext cx="564085" cy="98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2B516A6C-3FC8-0029-A49B-4688733C520B}"/>
              </a:ext>
            </a:extLst>
          </p:cNvPr>
          <p:cNvSpPr/>
          <p:nvPr/>
        </p:nvSpPr>
        <p:spPr>
          <a:xfrm rot="10266567">
            <a:off x="4057067" y="4257847"/>
            <a:ext cx="488805" cy="7082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466DBE5-DFC7-2267-D46E-7D7D556F8994}"/>
              </a:ext>
            </a:extLst>
          </p:cNvPr>
          <p:cNvSpPr/>
          <p:nvPr/>
        </p:nvSpPr>
        <p:spPr>
          <a:xfrm rot="9979862">
            <a:off x="4178670" y="3001880"/>
            <a:ext cx="457297" cy="12285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36527C1-79BF-C93F-BA96-43DF7CCCF149}"/>
              </a:ext>
            </a:extLst>
          </p:cNvPr>
          <p:cNvSpPr/>
          <p:nvPr/>
        </p:nvSpPr>
        <p:spPr>
          <a:xfrm rot="10422642">
            <a:off x="4048694" y="4871346"/>
            <a:ext cx="447055" cy="7292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6750064C-75AC-3FB5-ED18-3E9D74320258}"/>
              </a:ext>
            </a:extLst>
          </p:cNvPr>
          <p:cNvSpPr/>
          <p:nvPr/>
        </p:nvSpPr>
        <p:spPr>
          <a:xfrm rot="10128762" flipV="1">
            <a:off x="4017480" y="3571348"/>
            <a:ext cx="558116" cy="87592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CBEE78F-5480-DD4B-63CA-C1D5E7242645}"/>
              </a:ext>
            </a:extLst>
          </p:cNvPr>
          <p:cNvSpPr/>
          <p:nvPr/>
        </p:nvSpPr>
        <p:spPr>
          <a:xfrm rot="10128762" flipV="1">
            <a:off x="4060519" y="4160867"/>
            <a:ext cx="477713" cy="106991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3C0B6CB-5F08-6534-D1F6-BA72417F09A3}"/>
              </a:ext>
            </a:extLst>
          </p:cNvPr>
          <p:cNvSpPr/>
          <p:nvPr/>
        </p:nvSpPr>
        <p:spPr>
          <a:xfrm rot="10565374" flipV="1">
            <a:off x="4011958" y="4787080"/>
            <a:ext cx="482839" cy="84422"/>
          </a:xfrm>
          <a:prstGeom prst="rt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B51E17E-D87E-4413-FA56-39839BCEF00D}"/>
              </a:ext>
            </a:extLst>
          </p:cNvPr>
          <p:cNvSpPr/>
          <p:nvPr/>
        </p:nvSpPr>
        <p:spPr>
          <a:xfrm rot="9554007" flipV="1">
            <a:off x="4108282" y="4104174"/>
            <a:ext cx="433707" cy="91218"/>
          </a:xfrm>
          <a:prstGeom prst="rtTriangle">
            <a:avLst/>
          </a:prstGeom>
          <a:solidFill>
            <a:srgbClr val="F674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7263BE9-0F94-DEA9-83CD-8543A89D3F06}"/>
              </a:ext>
            </a:extLst>
          </p:cNvPr>
          <p:cNvSpPr/>
          <p:nvPr/>
        </p:nvSpPr>
        <p:spPr>
          <a:xfrm rot="9753966" flipV="1">
            <a:off x="3998447" y="4735841"/>
            <a:ext cx="490001" cy="88069"/>
          </a:xfrm>
          <a:prstGeom prst="rtTriangle">
            <a:avLst/>
          </a:prstGeom>
          <a:solidFill>
            <a:srgbClr val="F674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1CE4A410-5E08-FE20-2B24-54FCCDEB9EA4}"/>
              </a:ext>
            </a:extLst>
          </p:cNvPr>
          <p:cNvSpPr/>
          <p:nvPr/>
        </p:nvSpPr>
        <p:spPr>
          <a:xfrm rot="9280507" flipV="1">
            <a:off x="3975929" y="4711153"/>
            <a:ext cx="490001" cy="88069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4A5236B-850C-8125-E004-B1CEC059CF05}"/>
              </a:ext>
            </a:extLst>
          </p:cNvPr>
          <p:cNvSpPr/>
          <p:nvPr/>
        </p:nvSpPr>
        <p:spPr>
          <a:xfrm>
            <a:off x="4595594" y="4030249"/>
            <a:ext cx="634805" cy="1781087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B6E689-CF5F-705D-8312-C57570DF5112}"/>
                  </a:ext>
                </a:extLst>
              </p:cNvPr>
              <p:cNvSpPr/>
              <p:nvPr/>
            </p:nvSpPr>
            <p:spPr>
              <a:xfrm>
                <a:off x="4881540" y="4115541"/>
                <a:ext cx="792088" cy="57606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DB6E689-CF5F-705D-8312-C57570DF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540" y="4115541"/>
                <a:ext cx="792088" cy="576064"/>
              </a:xfrm>
              <a:prstGeom prst="ellipse">
                <a:avLst/>
              </a:prstGeom>
              <a:blipFill>
                <a:blip r:embed="rId4"/>
                <a:stretch>
                  <a:fillRect r="-184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B9D3CB0-0ECC-06E5-F849-9140F6E0BF35}"/>
              </a:ext>
            </a:extLst>
          </p:cNvPr>
          <p:cNvSpPr/>
          <p:nvPr/>
        </p:nvSpPr>
        <p:spPr>
          <a:xfrm>
            <a:off x="4106199" y="387953"/>
            <a:ext cx="3007454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3"/>
                </a:solidFill>
              </a:rPr>
              <a:t>סוכריה מתמטית לדרך...פתרון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4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DAEE0-3D89-BFEC-2D4E-47F5404C7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73DC4C7-B74A-E37A-B95E-6F3AD284A27B}"/>
              </a:ext>
            </a:extLst>
          </p:cNvPr>
          <p:cNvSpPr/>
          <p:nvPr/>
        </p:nvSpPr>
        <p:spPr>
          <a:xfrm>
            <a:off x="3131840" y="56894"/>
            <a:ext cx="3799542" cy="12121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3"/>
                </a:solidFill>
              </a:rPr>
              <a:t>סוכריה מתמטית לדרך...הפתרון של התלמידות של אסתר כהן, כיתה י' 4 יחידות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A5517-AFE3-0A28-B059-3AFA5A50C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484784"/>
            <a:ext cx="2917652" cy="4674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791CAC-634E-CAB8-E3C5-CD0E4BEC3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35395" cy="196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1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88FFB-3E59-0495-FE2F-6004B18F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D34FE-E18A-A4C7-878F-674BAB6F3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2905148" cy="29523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7C05DC-0250-F954-0D02-F86E7D80CEEB}"/>
              </a:ext>
            </a:extLst>
          </p:cNvPr>
          <p:cNvSpPr/>
          <p:nvPr/>
        </p:nvSpPr>
        <p:spPr>
          <a:xfrm>
            <a:off x="3059832" y="476672"/>
            <a:ext cx="3007454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3"/>
                </a:solidFill>
              </a:rPr>
              <a:t>סוכריה מתמטית לדרך...פתרון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0494DE-9ACE-654F-2EA5-03F2C74DBBA4}"/>
              </a:ext>
            </a:extLst>
          </p:cNvPr>
          <p:cNvCxnSpPr/>
          <p:nvPr/>
        </p:nvCxnSpPr>
        <p:spPr>
          <a:xfrm>
            <a:off x="3491880" y="3140968"/>
            <a:ext cx="2304256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C44580-0B98-2669-6676-809C62748958}"/>
              </a:ext>
            </a:extLst>
          </p:cNvPr>
          <p:cNvCxnSpPr>
            <a:cxnSpLocks/>
          </p:cNvCxnSpPr>
          <p:nvPr/>
        </p:nvCxnSpPr>
        <p:spPr>
          <a:xfrm>
            <a:off x="3660724" y="2636912"/>
            <a:ext cx="983284" cy="50405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CE1AAF-4EDF-0857-78F4-6117AEB01EDF}"/>
              </a:ext>
            </a:extLst>
          </p:cNvPr>
          <p:cNvCxnSpPr>
            <a:cxnSpLocks/>
          </p:cNvCxnSpPr>
          <p:nvPr/>
        </p:nvCxnSpPr>
        <p:spPr>
          <a:xfrm>
            <a:off x="3660724" y="2596220"/>
            <a:ext cx="0" cy="54474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0FFA02-20A2-D7AD-E80C-8C4855A20213}"/>
              </a:ext>
            </a:extLst>
          </p:cNvPr>
          <p:cNvSpPr/>
          <p:nvPr/>
        </p:nvSpPr>
        <p:spPr>
          <a:xfrm>
            <a:off x="4463988" y="2821620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R=6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866111-9698-121D-1B8B-95CF0FB08121}"/>
              </a:ext>
            </a:extLst>
          </p:cNvPr>
          <p:cNvSpPr/>
          <p:nvPr/>
        </p:nvSpPr>
        <p:spPr>
          <a:xfrm rot="1864397">
            <a:off x="3575063" y="254805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R=6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1F270C-6C08-2D54-71A7-1EB53AFC3F29}"/>
              </a:ext>
            </a:extLst>
          </p:cNvPr>
          <p:cNvSpPr/>
          <p:nvPr/>
        </p:nvSpPr>
        <p:spPr>
          <a:xfrm>
            <a:off x="3356994" y="2754371"/>
            <a:ext cx="425962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06ACFE-5F81-25FE-2E82-DE3DC3766828}"/>
              </a:ext>
            </a:extLst>
          </p:cNvPr>
          <p:cNvSpPr/>
          <p:nvPr/>
        </p:nvSpPr>
        <p:spPr>
          <a:xfrm>
            <a:off x="3659166" y="287882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30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sz="12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28AB85-3BFC-475D-3002-A651F120EBD1}"/>
              </a:ext>
            </a:extLst>
          </p:cNvPr>
          <p:cNvSpPr/>
          <p:nvPr/>
        </p:nvSpPr>
        <p:spPr>
          <a:xfrm>
            <a:off x="4031940" y="3617277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15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endParaRPr lang="en-US" sz="12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706F10-999E-C435-C452-81E23F5EC8DF}"/>
              </a:ext>
            </a:extLst>
          </p:cNvPr>
          <p:cNvSpPr/>
          <p:nvPr/>
        </p:nvSpPr>
        <p:spPr>
          <a:xfrm>
            <a:off x="6876256" y="1844824"/>
            <a:ext cx="986327" cy="29523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8800" dirty="0"/>
              <a:t>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6229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5043E7-2A99-44D5-82B7-BA37EE163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97E34-DFDF-4C1F-9E49-197ADFA40F6C}"/>
              </a:ext>
            </a:extLst>
          </p:cNvPr>
          <p:cNvSpPr txBox="1"/>
          <p:nvPr/>
        </p:nvSpPr>
        <p:spPr>
          <a:xfrm>
            <a:off x="8467930" y="960902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37BD09-5FF0-47DE-9C5A-0C5A44D6F83B}"/>
              </a:ext>
            </a:extLst>
          </p:cNvPr>
          <p:cNvSpPr/>
          <p:nvPr/>
        </p:nvSpPr>
        <p:spPr>
          <a:xfrm>
            <a:off x="3249459" y="1027127"/>
            <a:ext cx="3007454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3"/>
                </a:solidFill>
              </a:rPr>
              <a:t>סוכריה מתמטית לדרך...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09FDFF-A764-41D9-94D7-F0287EDF2295}"/>
              </a:ext>
            </a:extLst>
          </p:cNvPr>
          <p:cNvSpPr/>
          <p:nvPr/>
        </p:nvSpPr>
        <p:spPr>
          <a:xfrm rot="20434188">
            <a:off x="710303" y="2520537"/>
            <a:ext cx="1722684" cy="2179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"מתמטיקאי הוא לא זה שיכול לעשות מתמטיקה, אלא מישהו שלא יכול שלא לעשות את זה"</a:t>
            </a:r>
          </a:p>
          <a:p>
            <a:pPr algn="ctr"/>
            <a:endParaRPr lang="he-IL" sz="12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ישראל </a:t>
            </a:r>
            <a:r>
              <a:rPr lang="he-IL" sz="1050" b="1" dirty="0" err="1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גלפנד</a:t>
            </a:r>
            <a:endParaRPr lang="en-US" sz="105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E1BBBB-C140-485F-9687-1CEF22BE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930" y="4958787"/>
            <a:ext cx="676070" cy="7295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32F3A4-8C81-47E4-AFAF-835852EBA0BD}"/>
              </a:ext>
            </a:extLst>
          </p:cNvPr>
          <p:cNvSpPr/>
          <p:nvPr/>
        </p:nvSpPr>
        <p:spPr>
          <a:xfrm rot="987911">
            <a:off x="6934917" y="2498337"/>
            <a:ext cx="1732483" cy="2110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"אם אתה רוצה ללמוד לשחות, תהיה אמיץ ותכנס למים, אם אתה רוצה ללמוד לפתור בעיות – פתור אותן!"</a:t>
            </a:r>
          </a:p>
          <a:p>
            <a:pPr algn="ctr"/>
            <a:endParaRPr lang="he-IL" sz="1200" b="1" dirty="0">
              <a:solidFill>
                <a:srgbClr val="2110C0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/>
            <a:r>
              <a:rPr lang="he-IL" sz="1200" b="1" dirty="0">
                <a:solidFill>
                  <a:srgbClr val="2110C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ד. פוליה</a:t>
            </a:r>
            <a:endParaRPr lang="en-US" sz="1200" b="1" dirty="0">
              <a:solidFill>
                <a:srgbClr val="2110C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D6626650-7175-425B-8744-B2414C5B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363" y="2035019"/>
            <a:ext cx="1704835" cy="415848"/>
          </a:xfrm>
          <a:prstGeom prst="rect">
            <a:avLst/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 w="12700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68580" tIns="34290" rIns="68580" bIns="34290" anchor="t" anchorCtr="0" upright="1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he-IL" sz="15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פנינים גיאומטריות</a:t>
            </a:r>
            <a:endParaRPr lang="en-US" sz="15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E87235-47D6-4295-9C39-C24232F04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42" y="2532459"/>
            <a:ext cx="1048890" cy="1856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FC0580-6EE3-40D9-B301-1F89A9FEE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1871" y="2882628"/>
            <a:ext cx="1805464" cy="12080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90963-5F44-4565-8686-6833DE746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725" y="4430258"/>
            <a:ext cx="2210551" cy="11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15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DF149-1077-3BC5-0D18-71DA60CA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DEC5F0D-5E22-7AFD-60FC-B3AA271B44B2}"/>
              </a:ext>
            </a:extLst>
          </p:cNvPr>
          <p:cNvSpPr/>
          <p:nvPr/>
        </p:nvSpPr>
        <p:spPr>
          <a:xfrm>
            <a:off x="3059832" y="476672"/>
            <a:ext cx="3007454" cy="685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dirty="0">
                <a:ln/>
                <a:solidFill>
                  <a:schemeClr val="accent3"/>
                </a:solidFill>
              </a:rPr>
              <a:t>סוכריה מתמטית לדרך...פתרון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D3FB3C-744F-76DC-9570-1515D2A5C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69" y="1484784"/>
            <a:ext cx="4480358" cy="237626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4B93C4-E0CB-794B-4BFD-B76A28B42C68}"/>
              </a:ext>
            </a:extLst>
          </p:cNvPr>
          <p:cNvSpPr/>
          <p:nvPr/>
        </p:nvSpPr>
        <p:spPr>
          <a:xfrm>
            <a:off x="4644008" y="3102744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D31CD9-9E7E-C344-B6C1-84D7CF17A3FF}"/>
              </a:ext>
            </a:extLst>
          </p:cNvPr>
          <p:cNvSpPr/>
          <p:nvPr/>
        </p:nvSpPr>
        <p:spPr>
          <a:xfrm>
            <a:off x="5292080" y="264725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3B47D6-381F-0E56-B66E-D344C4924188}"/>
              </a:ext>
            </a:extLst>
          </p:cNvPr>
          <p:cNvSpPr/>
          <p:nvPr/>
        </p:nvSpPr>
        <p:spPr>
          <a:xfrm>
            <a:off x="3707904" y="2000312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1A9A2E-CF44-DC15-F32A-269EE04FC999}"/>
              </a:ext>
            </a:extLst>
          </p:cNvPr>
          <p:cNvSpPr/>
          <p:nvPr/>
        </p:nvSpPr>
        <p:spPr>
          <a:xfrm>
            <a:off x="4314741" y="300729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180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°-4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12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E994D4-996D-9E74-85B0-A760A5114EFE}"/>
              </a:ext>
            </a:extLst>
          </p:cNvPr>
          <p:cNvSpPr/>
          <p:nvPr/>
        </p:nvSpPr>
        <p:spPr>
          <a:xfrm>
            <a:off x="3887925" y="3103357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EFE0C2-F5ED-EDBA-4B72-289891B0A141}"/>
              </a:ext>
            </a:extLst>
          </p:cNvPr>
          <p:cNvSpPr/>
          <p:nvPr/>
        </p:nvSpPr>
        <p:spPr>
          <a:xfrm>
            <a:off x="2997882" y="3068960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b="1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7CA809E-BC82-E204-1AD3-2920025CFCAE}"/>
              </a:ext>
            </a:extLst>
          </p:cNvPr>
          <p:cNvSpPr/>
          <p:nvPr/>
        </p:nvSpPr>
        <p:spPr>
          <a:xfrm>
            <a:off x="3419872" y="2323784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180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°-6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1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176A0B5-FBFB-169F-0F89-8A2294446589}"/>
              </a:ext>
            </a:extLst>
          </p:cNvPr>
          <p:cNvSpPr/>
          <p:nvPr/>
        </p:nvSpPr>
        <p:spPr>
          <a:xfrm>
            <a:off x="3381987" y="1855168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CB664A-5511-36C4-01BB-8152A6BC323D}"/>
              </a:ext>
            </a:extLst>
          </p:cNvPr>
          <p:cNvSpPr/>
          <p:nvPr/>
        </p:nvSpPr>
        <p:spPr>
          <a:xfrm>
            <a:off x="3228507" y="1774604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12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9DB826-403E-0EA7-59C2-1885DA3DBBD4}"/>
              </a:ext>
            </a:extLst>
          </p:cNvPr>
          <p:cNvSpPr/>
          <p:nvPr/>
        </p:nvSpPr>
        <p:spPr>
          <a:xfrm>
            <a:off x="2905159" y="2762181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180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°-8</a:t>
            </a:r>
            <a:r>
              <a:rPr lang="el-GR" sz="12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US" sz="12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FB0896-C8C5-7511-C4E5-AD22E19429C1}"/>
              </a:ext>
            </a:extLst>
          </p:cNvPr>
          <p:cNvSpPr/>
          <p:nvPr/>
        </p:nvSpPr>
        <p:spPr>
          <a:xfrm>
            <a:off x="4314740" y="4453441"/>
            <a:ext cx="2489507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180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°- 8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+ 3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= 4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EB6A68C-D177-8F92-9B02-2678923359A6}"/>
              </a:ext>
            </a:extLst>
          </p:cNvPr>
          <p:cNvSpPr/>
          <p:nvPr/>
        </p:nvSpPr>
        <p:spPr>
          <a:xfrm>
            <a:off x="4314740" y="4843500"/>
            <a:ext cx="2489507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180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°  = 9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00A70E6-F954-B81B-781B-D21A7636BAA9}"/>
              </a:ext>
            </a:extLst>
          </p:cNvPr>
          <p:cNvSpPr/>
          <p:nvPr/>
        </p:nvSpPr>
        <p:spPr>
          <a:xfrm>
            <a:off x="4294123" y="5222651"/>
            <a:ext cx="2489507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= 20°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73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0A3B8-0890-B179-53E9-02C7CF789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75213" cy="6858000"/>
          </a:xfrm>
          <a:prstGeom prst="rect">
            <a:avLst/>
          </a:prstGeom>
          <a:ln>
            <a:solidFill>
              <a:srgbClr val="2110C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B9D1F4-08C5-0516-38F4-E6B673B3E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08" y="318419"/>
            <a:ext cx="1924458" cy="128762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9D63A8-A3FF-73FE-7B9F-F01A8130F135}"/>
              </a:ext>
            </a:extLst>
          </p:cNvPr>
          <p:cNvCxnSpPr>
            <a:cxnSpLocks/>
          </p:cNvCxnSpPr>
          <p:nvPr/>
        </p:nvCxnSpPr>
        <p:spPr>
          <a:xfrm flipH="1" flipV="1">
            <a:off x="3926204" y="5599651"/>
            <a:ext cx="111142" cy="3427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17ACE8A-52A1-146A-93E5-C629579601F6}"/>
              </a:ext>
            </a:extLst>
          </p:cNvPr>
          <p:cNvSpPr/>
          <p:nvPr/>
        </p:nvSpPr>
        <p:spPr>
          <a:xfrm>
            <a:off x="3883007" y="478432"/>
            <a:ext cx="2304256" cy="546398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DF7D14-F5F3-2C49-F923-44D9E798C11F}"/>
              </a:ext>
            </a:extLst>
          </p:cNvPr>
          <p:cNvCxnSpPr>
            <a:cxnSpLocks/>
            <a:stCxn id="10" idx="0"/>
          </p:cNvCxnSpPr>
          <p:nvPr/>
        </p:nvCxnSpPr>
        <p:spPr>
          <a:xfrm>
            <a:off x="5035135" y="478432"/>
            <a:ext cx="400961" cy="1942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19DE03-E534-6284-05BB-A10BA4C9163D}"/>
              </a:ext>
            </a:extLst>
          </p:cNvPr>
          <p:cNvCxnSpPr>
            <a:cxnSpLocks/>
            <a:stCxn id="10" idx="2"/>
            <a:endCxn id="10" idx="4"/>
          </p:cNvCxnSpPr>
          <p:nvPr/>
        </p:nvCxnSpPr>
        <p:spPr>
          <a:xfrm>
            <a:off x="3883007" y="5942420"/>
            <a:ext cx="230425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6DFFCF-A396-646D-677F-28382B4C0138}"/>
              </a:ext>
            </a:extLst>
          </p:cNvPr>
          <p:cNvCxnSpPr>
            <a:cxnSpLocks/>
          </p:cNvCxnSpPr>
          <p:nvPr/>
        </p:nvCxnSpPr>
        <p:spPr>
          <a:xfrm flipV="1">
            <a:off x="3883007" y="2420888"/>
            <a:ext cx="1553089" cy="35146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8F50E41-8E9B-220A-C3F7-9AB2871D748F}"/>
              </a:ext>
            </a:extLst>
          </p:cNvPr>
          <p:cNvCxnSpPr>
            <a:cxnSpLocks/>
          </p:cNvCxnSpPr>
          <p:nvPr/>
        </p:nvCxnSpPr>
        <p:spPr>
          <a:xfrm flipH="1">
            <a:off x="3937705" y="3969804"/>
            <a:ext cx="386962" cy="165882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FE42CB3-354A-6EDD-729F-441B27669F97}"/>
              </a:ext>
            </a:extLst>
          </p:cNvPr>
          <p:cNvSpPr/>
          <p:nvPr/>
        </p:nvSpPr>
        <p:spPr>
          <a:xfrm>
            <a:off x="4423067" y="1038252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b="1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F642C20-1EAC-1B70-8D6F-A33ECB94E18B}"/>
              </a:ext>
            </a:extLst>
          </p:cNvPr>
          <p:cNvSpPr/>
          <p:nvPr/>
        </p:nvSpPr>
        <p:spPr>
          <a:xfrm>
            <a:off x="5327353" y="5599651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b="1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F676C3E-C387-4C7A-9DA0-570C0D39742E}"/>
              </a:ext>
            </a:extLst>
          </p:cNvPr>
          <p:cNvSpPr/>
          <p:nvPr/>
        </p:nvSpPr>
        <p:spPr>
          <a:xfrm>
            <a:off x="4779017" y="2660357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b="1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97EB482-E6E5-03C6-AB7A-22243F7DADB3}"/>
              </a:ext>
            </a:extLst>
          </p:cNvPr>
          <p:cNvCxnSpPr>
            <a:cxnSpLocks/>
          </p:cNvCxnSpPr>
          <p:nvPr/>
        </p:nvCxnSpPr>
        <p:spPr>
          <a:xfrm flipV="1">
            <a:off x="3946903" y="4756286"/>
            <a:ext cx="1961926" cy="85173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C1AB2CF-FF87-FA5E-3542-E64C9D270B33}"/>
              </a:ext>
            </a:extLst>
          </p:cNvPr>
          <p:cNvSpPr/>
          <p:nvPr/>
        </p:nvSpPr>
        <p:spPr>
          <a:xfrm>
            <a:off x="5177296" y="4798012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US" b="1" dirty="0"/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A35B4CF-8210-27D4-DCD2-29FE5B3491B8}"/>
              </a:ext>
            </a:extLst>
          </p:cNvPr>
          <p:cNvSpPr/>
          <p:nvPr/>
        </p:nvSpPr>
        <p:spPr>
          <a:xfrm>
            <a:off x="7848364" y="2679048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US" b="1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4CCBED6-BFD4-2CF0-8A4E-3C654D96B69E}"/>
              </a:ext>
            </a:extLst>
          </p:cNvPr>
          <p:cNvCxnSpPr>
            <a:cxnSpLocks/>
          </p:cNvCxnSpPr>
          <p:nvPr/>
        </p:nvCxnSpPr>
        <p:spPr>
          <a:xfrm>
            <a:off x="4280299" y="3904915"/>
            <a:ext cx="1622483" cy="83919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62810EE-869A-0A5A-F2A5-33A865F7BBFC}"/>
              </a:ext>
            </a:extLst>
          </p:cNvPr>
          <p:cNvCxnSpPr>
            <a:cxnSpLocks/>
          </p:cNvCxnSpPr>
          <p:nvPr/>
        </p:nvCxnSpPr>
        <p:spPr>
          <a:xfrm flipV="1">
            <a:off x="4326121" y="2427746"/>
            <a:ext cx="1108521" cy="145785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D0A75FF-3C83-AB2D-0056-18B5188962D3}"/>
              </a:ext>
            </a:extLst>
          </p:cNvPr>
          <p:cNvSpPr/>
          <p:nvPr/>
        </p:nvSpPr>
        <p:spPr>
          <a:xfrm>
            <a:off x="4981487" y="4558109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b="1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B40DC14-5C9C-F98E-C1EE-3A67EE9B1A65}"/>
              </a:ext>
            </a:extLst>
          </p:cNvPr>
          <p:cNvSpPr/>
          <p:nvPr/>
        </p:nvSpPr>
        <p:spPr>
          <a:xfrm>
            <a:off x="5107557" y="4268043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b="1" dirty="0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06A411E-7A2D-8359-05F7-65A6CFDCF376}"/>
              </a:ext>
            </a:extLst>
          </p:cNvPr>
          <p:cNvSpPr/>
          <p:nvPr/>
        </p:nvSpPr>
        <p:spPr>
          <a:xfrm>
            <a:off x="3838736" y="3939252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b="1" dirty="0"/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3FF7503-83A1-2C72-5DF4-824D72440391}"/>
              </a:ext>
            </a:extLst>
          </p:cNvPr>
          <p:cNvSpPr/>
          <p:nvPr/>
        </p:nvSpPr>
        <p:spPr>
          <a:xfrm>
            <a:off x="4610602" y="2180345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US" b="1" dirty="0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99758BAC-F172-0BDB-F330-E79C3590BE6D}"/>
              </a:ext>
            </a:extLst>
          </p:cNvPr>
          <p:cNvSpPr/>
          <p:nvPr/>
        </p:nvSpPr>
        <p:spPr>
          <a:xfrm>
            <a:off x="3914744" y="3142418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b="1" dirty="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3AC21FB-76DE-D397-0B73-00668CAA973D}"/>
              </a:ext>
            </a:extLst>
          </p:cNvPr>
          <p:cNvSpPr/>
          <p:nvPr/>
        </p:nvSpPr>
        <p:spPr>
          <a:xfrm>
            <a:off x="4014680" y="3552403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b="1" dirty="0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E5750345-1AB0-F6BC-388A-A130C4981167}"/>
              </a:ext>
            </a:extLst>
          </p:cNvPr>
          <p:cNvSpPr/>
          <p:nvPr/>
        </p:nvSpPr>
        <p:spPr>
          <a:xfrm>
            <a:off x="6959698" y="470405"/>
            <a:ext cx="2304256" cy="546398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0A23729-D411-0273-A4EE-9B6327ACD78F}"/>
              </a:ext>
            </a:extLst>
          </p:cNvPr>
          <p:cNvCxnSpPr>
            <a:cxnSpLocks/>
          </p:cNvCxnSpPr>
          <p:nvPr/>
        </p:nvCxnSpPr>
        <p:spPr>
          <a:xfrm>
            <a:off x="8111826" y="427064"/>
            <a:ext cx="400961" cy="194245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33FC587-B566-1D13-07F8-C86800040B2A}"/>
              </a:ext>
            </a:extLst>
          </p:cNvPr>
          <p:cNvCxnSpPr>
            <a:cxnSpLocks/>
          </p:cNvCxnSpPr>
          <p:nvPr/>
        </p:nvCxnSpPr>
        <p:spPr>
          <a:xfrm flipV="1">
            <a:off x="7404266" y="2357092"/>
            <a:ext cx="1108521" cy="1457853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2E4271F-CBB5-9FF0-9919-461CA2F09816}"/>
              </a:ext>
            </a:extLst>
          </p:cNvPr>
          <p:cNvCxnSpPr>
            <a:cxnSpLocks/>
          </p:cNvCxnSpPr>
          <p:nvPr/>
        </p:nvCxnSpPr>
        <p:spPr>
          <a:xfrm>
            <a:off x="7400576" y="3814945"/>
            <a:ext cx="1628661" cy="105667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2779390-2FBD-C40C-6EA3-9507E4B20121}"/>
              </a:ext>
            </a:extLst>
          </p:cNvPr>
          <p:cNvCxnSpPr>
            <a:cxnSpLocks/>
          </p:cNvCxnSpPr>
          <p:nvPr/>
        </p:nvCxnSpPr>
        <p:spPr>
          <a:xfrm flipH="1">
            <a:off x="6958244" y="3813391"/>
            <a:ext cx="467384" cy="212902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38AA34C-6E52-1DB4-0C87-896B3CFB702D}"/>
              </a:ext>
            </a:extLst>
          </p:cNvPr>
          <p:cNvCxnSpPr>
            <a:cxnSpLocks/>
          </p:cNvCxnSpPr>
          <p:nvPr/>
        </p:nvCxnSpPr>
        <p:spPr>
          <a:xfrm flipV="1">
            <a:off x="6937559" y="4861773"/>
            <a:ext cx="2073324" cy="102141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D5F7FFE-2BC4-B841-784C-41AD64AE47A6}"/>
              </a:ext>
            </a:extLst>
          </p:cNvPr>
          <p:cNvCxnSpPr>
            <a:cxnSpLocks/>
            <a:endCxn id="101" idx="4"/>
          </p:cNvCxnSpPr>
          <p:nvPr/>
        </p:nvCxnSpPr>
        <p:spPr>
          <a:xfrm>
            <a:off x="6949198" y="5908601"/>
            <a:ext cx="2314756" cy="2579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1FE3D30-34BA-633C-F734-A21109BCFAFB}"/>
              </a:ext>
            </a:extLst>
          </p:cNvPr>
          <p:cNvCxnSpPr>
            <a:cxnSpLocks/>
          </p:cNvCxnSpPr>
          <p:nvPr/>
        </p:nvCxnSpPr>
        <p:spPr>
          <a:xfrm flipV="1">
            <a:off x="6948197" y="2382160"/>
            <a:ext cx="1553089" cy="35146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B88F532-E913-6EC3-D9CF-8E15D6982E4E}"/>
              </a:ext>
            </a:extLst>
          </p:cNvPr>
          <p:cNvSpPr/>
          <p:nvPr/>
        </p:nvSpPr>
        <p:spPr>
          <a:xfrm>
            <a:off x="6979404" y="3196514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1200" b="1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DA8EA50-8EDA-CE5B-6B77-6422D0908F09}"/>
              </a:ext>
            </a:extLst>
          </p:cNvPr>
          <p:cNvSpPr/>
          <p:nvPr/>
        </p:nvSpPr>
        <p:spPr>
          <a:xfrm>
            <a:off x="6979404" y="3615534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US" sz="1200" b="1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80525FA-52D6-7F15-10F1-AE46919CC9C9}"/>
              </a:ext>
            </a:extLst>
          </p:cNvPr>
          <p:cNvSpPr/>
          <p:nvPr/>
        </p:nvSpPr>
        <p:spPr>
          <a:xfrm>
            <a:off x="6890469" y="3823312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US" sz="1200" b="1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FC63FB8-A136-FA43-970C-6371A8497796}"/>
              </a:ext>
            </a:extLst>
          </p:cNvPr>
          <p:cNvSpPr/>
          <p:nvPr/>
        </p:nvSpPr>
        <p:spPr>
          <a:xfrm>
            <a:off x="7541126" y="277796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F645573-7EB3-2F23-362B-17A21FAAE07C}"/>
              </a:ext>
            </a:extLst>
          </p:cNvPr>
          <p:cNvSpPr/>
          <p:nvPr/>
        </p:nvSpPr>
        <p:spPr>
          <a:xfrm>
            <a:off x="6571841" y="4998988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200" b="1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E6BA2D0-73AF-0524-869F-B6ABF9F9E546}"/>
              </a:ext>
            </a:extLst>
          </p:cNvPr>
          <p:cNvSpPr/>
          <p:nvPr/>
        </p:nvSpPr>
        <p:spPr>
          <a:xfrm>
            <a:off x="8144317" y="432825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b="1" dirty="0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0A56F3B-24C5-136A-C9EC-908E745C2548}"/>
              </a:ext>
            </a:extLst>
          </p:cNvPr>
          <p:cNvSpPr/>
          <p:nvPr/>
        </p:nvSpPr>
        <p:spPr>
          <a:xfrm>
            <a:off x="1461010" y="512709"/>
            <a:ext cx="2304256" cy="5463988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231D58-0496-E5AD-D03E-1B5ACB45EF3E}"/>
              </a:ext>
            </a:extLst>
          </p:cNvPr>
          <p:cNvCxnSpPr>
            <a:cxnSpLocks/>
          </p:cNvCxnSpPr>
          <p:nvPr/>
        </p:nvCxnSpPr>
        <p:spPr>
          <a:xfrm>
            <a:off x="1461010" y="5959691"/>
            <a:ext cx="230425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DD673C-DF5A-BFEA-CF18-2ED08BB06801}"/>
              </a:ext>
            </a:extLst>
          </p:cNvPr>
          <p:cNvCxnSpPr>
            <a:cxnSpLocks/>
            <a:stCxn id="41" idx="2"/>
          </p:cNvCxnSpPr>
          <p:nvPr/>
        </p:nvCxnSpPr>
        <p:spPr>
          <a:xfrm flipV="1">
            <a:off x="1461010" y="4448063"/>
            <a:ext cx="1146338" cy="15286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6EDCC3-498D-D3A0-885E-9A327F0275F5}"/>
              </a:ext>
            </a:extLst>
          </p:cNvPr>
          <p:cNvCxnSpPr>
            <a:cxnSpLocks/>
            <a:endCxn id="41" idx="4"/>
          </p:cNvCxnSpPr>
          <p:nvPr/>
        </p:nvCxnSpPr>
        <p:spPr>
          <a:xfrm>
            <a:off x="2631902" y="4448063"/>
            <a:ext cx="1133364" cy="152863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4B32D5-DF5C-CFB5-BD04-205D41DF899D}"/>
              </a:ext>
            </a:extLst>
          </p:cNvPr>
          <p:cNvCxnSpPr>
            <a:cxnSpLocks/>
            <a:stCxn id="41" idx="0"/>
          </p:cNvCxnSpPr>
          <p:nvPr/>
        </p:nvCxnSpPr>
        <p:spPr>
          <a:xfrm flipH="1">
            <a:off x="2610243" y="512709"/>
            <a:ext cx="2895" cy="3935354"/>
          </a:xfrm>
          <a:prstGeom prst="line">
            <a:avLst/>
          </a:prstGeom>
          <a:ln w="3810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3888B0D-2963-E338-387D-DD190A8FD86E}"/>
              </a:ext>
            </a:extLst>
          </p:cNvPr>
          <p:cNvSpPr/>
          <p:nvPr/>
        </p:nvSpPr>
        <p:spPr>
          <a:xfrm>
            <a:off x="1876097" y="1468295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400" b="1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B638EA1-3E2E-153B-365A-A92565CCFD04}"/>
              </a:ext>
            </a:extLst>
          </p:cNvPr>
          <p:cNvSpPr/>
          <p:nvPr/>
        </p:nvSpPr>
        <p:spPr>
          <a:xfrm>
            <a:off x="2142609" y="1468925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400" b="1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FD8C867-4E3C-088D-65A8-501D59DE9BF6}"/>
              </a:ext>
            </a:extLst>
          </p:cNvPr>
          <p:cNvSpPr/>
          <p:nvPr/>
        </p:nvSpPr>
        <p:spPr>
          <a:xfrm>
            <a:off x="2906814" y="5250787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US" sz="1400" b="1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36BD7C9-A01E-FCE8-4FF0-7848210167B9}"/>
              </a:ext>
            </a:extLst>
          </p:cNvPr>
          <p:cNvCxnSpPr>
            <a:cxnSpLocks/>
          </p:cNvCxnSpPr>
          <p:nvPr/>
        </p:nvCxnSpPr>
        <p:spPr>
          <a:xfrm flipV="1">
            <a:off x="1469800" y="2462023"/>
            <a:ext cx="1553089" cy="35146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5AB0583-22DF-4D46-1665-9C2C3B1E0285}"/>
              </a:ext>
            </a:extLst>
          </p:cNvPr>
          <p:cNvCxnSpPr>
            <a:cxnSpLocks/>
          </p:cNvCxnSpPr>
          <p:nvPr/>
        </p:nvCxnSpPr>
        <p:spPr>
          <a:xfrm>
            <a:off x="2607348" y="491564"/>
            <a:ext cx="415541" cy="19704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CE8ECE7-7D45-F3CF-CA3B-784B2F14DEF7}"/>
              </a:ext>
            </a:extLst>
          </p:cNvPr>
          <p:cNvSpPr/>
          <p:nvPr/>
        </p:nvSpPr>
        <p:spPr>
          <a:xfrm>
            <a:off x="2385489" y="2576395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b="1" dirty="0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36FC10DC-0EF5-B578-B05B-0F49C85C9DB4}"/>
              </a:ext>
            </a:extLst>
          </p:cNvPr>
          <p:cNvSpPr/>
          <p:nvPr/>
        </p:nvSpPr>
        <p:spPr>
          <a:xfrm>
            <a:off x="2167412" y="4163263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F957080-6776-8A6E-FEE4-80B1C8F5084D}"/>
              </a:ext>
            </a:extLst>
          </p:cNvPr>
          <p:cNvSpPr/>
          <p:nvPr/>
        </p:nvSpPr>
        <p:spPr>
          <a:xfrm>
            <a:off x="2216535" y="2282396"/>
            <a:ext cx="1224136" cy="3600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3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57D370-0EDA-4859-8BD0-FE04C541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8B767-1E07-44FE-A768-8D778DC460BE}"/>
              </a:ext>
            </a:extLst>
          </p:cNvPr>
          <p:cNvSpPr txBox="1"/>
          <p:nvPr/>
        </p:nvSpPr>
        <p:spPr>
          <a:xfrm>
            <a:off x="8493097" y="109932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בס"ד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4164-DE8B-445C-B9C4-5733CAC66F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919" y="2983394"/>
            <a:ext cx="5231769" cy="28440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0B2EE8-73A9-4908-9865-825E0DB45809}"/>
              </a:ext>
            </a:extLst>
          </p:cNvPr>
          <p:cNvSpPr/>
          <p:nvPr/>
        </p:nvSpPr>
        <p:spPr>
          <a:xfrm>
            <a:off x="1275908" y="1752241"/>
            <a:ext cx="6592189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he-IL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אירועים מעניינים/מאתגרים במהלך </a:t>
            </a:r>
          </a:p>
          <a:p>
            <a:pPr algn="ctr"/>
            <a:r>
              <a:rPr lang="he-IL" sz="2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פעילות כיתתית סביב פתרון בעיות מתמטיות? </a:t>
            </a:r>
            <a:endParaRPr lang="en-US" sz="27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E29D52-2723-4444-8A49-F2CDBFC2A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08" y="2814091"/>
            <a:ext cx="1799504" cy="26490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C82F38-241B-4856-BC7C-CECE2F771BF3}"/>
              </a:ext>
            </a:extLst>
          </p:cNvPr>
          <p:cNvSpPr/>
          <p:nvPr/>
        </p:nvSpPr>
        <p:spPr>
          <a:xfrm>
            <a:off x="368942" y="2814091"/>
            <a:ext cx="1799504" cy="264901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88717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he-I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altLang="he-I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7855</TotalTime>
  <Words>689</Words>
  <Application>Microsoft Office PowerPoint</Application>
  <PresentationFormat>On-screen Show (4:3)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Assistant</vt:lpstr>
      <vt:lpstr>Calibri</vt:lpstr>
      <vt:lpstr>Calibri Light</vt:lpstr>
      <vt:lpstr>Cambria Math</vt:lpstr>
      <vt:lpstr>Comic Sans MS</vt:lpstr>
      <vt:lpstr>Guttman Yad-Brush</vt:lpstr>
      <vt:lpstr>Times New Roman</vt:lpstr>
      <vt:lpstr>עיצוב ברירת מחדל</vt:lpstr>
      <vt:lpstr>Diseño predeterminado</vt:lpstr>
      <vt:lpstr>Office Theme</vt:lpstr>
      <vt:lpstr>קהילת יב"ע מתמטיקה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שם</vt:lpstr>
      <vt:lpstr>PowerPoint Presentation</vt:lpstr>
      <vt:lpstr>נטליה קורוסטישבסקי</vt:lpstr>
      <vt:lpstr>נטליה קורוסטישבסקי</vt:lpstr>
      <vt:lpstr>PowerPoint Presentation</vt:lpstr>
      <vt:lpstr>דילמות</vt:lpstr>
      <vt:lpstr>PowerPoint Presentation</vt:lpstr>
      <vt:lpstr>PowerPoint Presentation</vt:lpstr>
      <vt:lpstr>דיון צוותי בדילמות </vt:lpstr>
      <vt:lpstr>למה כדאי לפעול באמצעות "כן לא תלוי"?</vt:lpstr>
      <vt:lpstr>משחק הדילמות מאפשר  למנהלת/ לרכזת/ למחנך </vt:lpstr>
      <vt:lpstr>משחק הדילמות מאפשר למשתתפים</vt:lpstr>
      <vt:lpstr>PowerPoint Presentation</vt:lpstr>
      <vt:lpstr>PowerPoint Presentation</vt:lpstr>
      <vt:lpstr>לקראת מפגש אחרון:  כנס מהלכי"ם 22.6.2022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arie</dc:creator>
  <cp:lastModifiedBy>Nelly</cp:lastModifiedBy>
  <cp:revision>214</cp:revision>
  <dcterms:created xsi:type="dcterms:W3CDTF">2004-06-20T09:50:43Z</dcterms:created>
  <dcterms:modified xsi:type="dcterms:W3CDTF">2022-05-10T20:55:12Z</dcterms:modified>
</cp:coreProperties>
</file>