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333" r:id="rId2"/>
    <p:sldId id="313" r:id="rId3"/>
    <p:sldId id="308" r:id="rId4"/>
    <p:sldId id="340" r:id="rId5"/>
    <p:sldId id="339" r:id="rId6"/>
    <p:sldId id="349" r:id="rId7"/>
    <p:sldId id="341" r:id="rId8"/>
    <p:sldId id="315" r:id="rId9"/>
    <p:sldId id="342" r:id="rId10"/>
    <p:sldId id="343" r:id="rId11"/>
    <p:sldId id="319" r:id="rId12"/>
    <p:sldId id="259" r:id="rId13"/>
    <p:sldId id="334" r:id="rId14"/>
    <p:sldId id="320" r:id="rId15"/>
    <p:sldId id="337" r:id="rId16"/>
    <p:sldId id="345" r:id="rId17"/>
    <p:sldId id="346" r:id="rId18"/>
    <p:sldId id="347" r:id="rId19"/>
    <p:sldId id="318" r:id="rId20"/>
    <p:sldId id="348" r:id="rId21"/>
    <p:sldId id="314" r:id="rId22"/>
    <p:sldId id="31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10C0"/>
    <a:srgbClr val="9BA8B7"/>
    <a:srgbClr val="990099"/>
    <a:srgbClr val="6BA5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83E95C-7E91-47CE-86B3-C8BE81E95E72}"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LID4096"/>
        </a:p>
      </dgm:t>
    </dgm:pt>
    <dgm:pt modelId="{DC1BCF7D-7D13-44A0-844B-634B299DF03B}">
      <dgm:prSet phldrT="[Text]"/>
      <dgm:spPr/>
      <dgm:t>
        <a:bodyPr/>
        <a:lstStyle/>
        <a:p>
          <a:r>
            <a:rPr lang="he-IL" dirty="0"/>
            <a:t>ניסוח – הבנת הסיטואציה</a:t>
          </a:r>
          <a:endParaRPr lang="LID4096" dirty="0"/>
        </a:p>
      </dgm:t>
    </dgm:pt>
    <dgm:pt modelId="{8D41A031-1778-4426-AD5C-B10B38A9D95C}" type="parTrans" cxnId="{3D68B1C1-9396-45B4-8602-A90C769C0B29}">
      <dgm:prSet/>
      <dgm:spPr/>
      <dgm:t>
        <a:bodyPr/>
        <a:lstStyle/>
        <a:p>
          <a:endParaRPr lang="LID4096"/>
        </a:p>
      </dgm:t>
    </dgm:pt>
    <dgm:pt modelId="{3B917B4F-063F-4BD3-9839-C053B1DF34D0}" type="sibTrans" cxnId="{3D68B1C1-9396-45B4-8602-A90C769C0B29}">
      <dgm:prSet/>
      <dgm:spPr/>
      <dgm:t>
        <a:bodyPr/>
        <a:lstStyle/>
        <a:p>
          <a:endParaRPr lang="LID4096"/>
        </a:p>
      </dgm:t>
    </dgm:pt>
    <dgm:pt modelId="{45C855EA-8528-4817-974C-E1F308907754}">
      <dgm:prSet phldrT="[Text]"/>
      <dgm:spPr/>
      <dgm:t>
        <a:bodyPr/>
        <a:lstStyle/>
        <a:p>
          <a:r>
            <a:rPr lang="he-IL" dirty="0"/>
            <a:t>ניסוח – ייצוג נתונים</a:t>
          </a:r>
          <a:endParaRPr lang="LID4096" dirty="0"/>
        </a:p>
      </dgm:t>
    </dgm:pt>
    <dgm:pt modelId="{D7985A3A-D52F-490E-889B-754E5D522846}" type="parTrans" cxnId="{881C9634-EFA6-4EAD-9C10-792887A2C9FC}">
      <dgm:prSet/>
      <dgm:spPr/>
      <dgm:t>
        <a:bodyPr/>
        <a:lstStyle/>
        <a:p>
          <a:endParaRPr lang="LID4096"/>
        </a:p>
      </dgm:t>
    </dgm:pt>
    <dgm:pt modelId="{E5858901-9562-4B46-AF03-DEC4B627DFB5}" type="sibTrans" cxnId="{881C9634-EFA6-4EAD-9C10-792887A2C9FC}">
      <dgm:prSet/>
      <dgm:spPr/>
      <dgm:t>
        <a:bodyPr/>
        <a:lstStyle/>
        <a:p>
          <a:endParaRPr lang="LID4096"/>
        </a:p>
      </dgm:t>
    </dgm:pt>
    <dgm:pt modelId="{C612774F-020C-4371-BB53-971A2CD1A13D}">
      <dgm:prSet phldrT="[Text]"/>
      <dgm:spPr/>
      <dgm:t>
        <a:bodyPr/>
        <a:lstStyle/>
        <a:p>
          <a:r>
            <a:rPr lang="he-IL" dirty="0"/>
            <a:t>ניסוח - מידול</a:t>
          </a:r>
          <a:endParaRPr lang="LID4096" dirty="0"/>
        </a:p>
      </dgm:t>
    </dgm:pt>
    <dgm:pt modelId="{BAFBEA73-1020-4140-A96A-EBBAAB515409}" type="parTrans" cxnId="{87AF3211-1D39-4AA8-8A4B-89EE35295BA1}">
      <dgm:prSet/>
      <dgm:spPr/>
      <dgm:t>
        <a:bodyPr/>
        <a:lstStyle/>
        <a:p>
          <a:endParaRPr lang="LID4096"/>
        </a:p>
      </dgm:t>
    </dgm:pt>
    <dgm:pt modelId="{5D93F8F0-A25E-45D3-9356-D16F869688A6}" type="sibTrans" cxnId="{87AF3211-1D39-4AA8-8A4B-89EE35295BA1}">
      <dgm:prSet/>
      <dgm:spPr/>
      <dgm:t>
        <a:bodyPr/>
        <a:lstStyle/>
        <a:p>
          <a:endParaRPr lang="LID4096"/>
        </a:p>
      </dgm:t>
    </dgm:pt>
    <dgm:pt modelId="{C5D84AA9-FDF3-42CA-92DF-1E6DCF6EBB28}">
      <dgm:prSet phldrT="[Text]"/>
      <dgm:spPr/>
      <dgm:t>
        <a:bodyPr/>
        <a:lstStyle/>
        <a:p>
          <a:r>
            <a:rPr lang="he-IL" dirty="0"/>
            <a:t>יישום</a:t>
          </a:r>
          <a:endParaRPr lang="LID4096" dirty="0"/>
        </a:p>
      </dgm:t>
    </dgm:pt>
    <dgm:pt modelId="{9AFC8366-72B6-4CCB-88B7-9B6E7B0409F6}" type="parTrans" cxnId="{7D807100-2F0F-456B-A0BE-D596E98E0F4A}">
      <dgm:prSet/>
      <dgm:spPr/>
      <dgm:t>
        <a:bodyPr/>
        <a:lstStyle/>
        <a:p>
          <a:endParaRPr lang="LID4096"/>
        </a:p>
      </dgm:t>
    </dgm:pt>
    <dgm:pt modelId="{4C512891-B6F0-4E89-AEDD-8CAC3823E447}" type="sibTrans" cxnId="{7D807100-2F0F-456B-A0BE-D596E98E0F4A}">
      <dgm:prSet/>
      <dgm:spPr/>
      <dgm:t>
        <a:bodyPr/>
        <a:lstStyle/>
        <a:p>
          <a:endParaRPr lang="LID4096"/>
        </a:p>
      </dgm:t>
    </dgm:pt>
    <dgm:pt modelId="{9A051100-B5DA-4B1C-AD5B-3DFE177C85A5}">
      <dgm:prSet phldrT="[Text]"/>
      <dgm:spPr/>
      <dgm:t>
        <a:bodyPr/>
        <a:lstStyle/>
        <a:p>
          <a:r>
            <a:rPr lang="he-IL" dirty="0"/>
            <a:t>הערכה ופרשנות</a:t>
          </a:r>
          <a:endParaRPr lang="LID4096" dirty="0"/>
        </a:p>
      </dgm:t>
    </dgm:pt>
    <dgm:pt modelId="{450BA151-E6B3-422F-B8BA-2095414222C0}" type="parTrans" cxnId="{FAEFEBDE-7C1B-4B5E-8CF7-F1F5BD72C674}">
      <dgm:prSet/>
      <dgm:spPr/>
      <dgm:t>
        <a:bodyPr/>
        <a:lstStyle/>
        <a:p>
          <a:endParaRPr lang="LID4096"/>
        </a:p>
      </dgm:t>
    </dgm:pt>
    <dgm:pt modelId="{4C71403F-85B9-4199-8946-7DBDFBA66859}" type="sibTrans" cxnId="{FAEFEBDE-7C1B-4B5E-8CF7-F1F5BD72C674}">
      <dgm:prSet/>
      <dgm:spPr/>
      <dgm:t>
        <a:bodyPr/>
        <a:lstStyle/>
        <a:p>
          <a:endParaRPr lang="LID4096"/>
        </a:p>
      </dgm:t>
    </dgm:pt>
    <dgm:pt modelId="{41BBC32B-8B45-4088-8BC0-314A19A41311}" type="pres">
      <dgm:prSet presAssocID="{3883E95C-7E91-47CE-86B3-C8BE81E95E72}" presName="diagram" presStyleCnt="0">
        <dgm:presLayoutVars>
          <dgm:dir/>
          <dgm:resizeHandles val="exact"/>
        </dgm:presLayoutVars>
      </dgm:prSet>
      <dgm:spPr/>
    </dgm:pt>
    <dgm:pt modelId="{09FE9195-4B09-4FBA-9AF1-3D481A0BFBC0}" type="pres">
      <dgm:prSet presAssocID="{DC1BCF7D-7D13-44A0-844B-634B299DF03B}" presName="node" presStyleLbl="node1" presStyleIdx="0" presStyleCnt="5">
        <dgm:presLayoutVars>
          <dgm:bulletEnabled val="1"/>
        </dgm:presLayoutVars>
      </dgm:prSet>
      <dgm:spPr/>
    </dgm:pt>
    <dgm:pt modelId="{C5464242-F003-40A2-B70D-718214A0BC76}" type="pres">
      <dgm:prSet presAssocID="{3B917B4F-063F-4BD3-9839-C053B1DF34D0}" presName="sibTrans" presStyleLbl="sibTrans2D1" presStyleIdx="0" presStyleCnt="4"/>
      <dgm:spPr/>
    </dgm:pt>
    <dgm:pt modelId="{75F6E11F-D220-4CFE-B6A0-FAFC56C7D4FA}" type="pres">
      <dgm:prSet presAssocID="{3B917B4F-063F-4BD3-9839-C053B1DF34D0}" presName="connectorText" presStyleLbl="sibTrans2D1" presStyleIdx="0" presStyleCnt="4"/>
      <dgm:spPr/>
    </dgm:pt>
    <dgm:pt modelId="{5905C001-0B5F-4DF8-A888-91914D84298E}" type="pres">
      <dgm:prSet presAssocID="{45C855EA-8528-4817-974C-E1F308907754}" presName="node" presStyleLbl="node1" presStyleIdx="1" presStyleCnt="5">
        <dgm:presLayoutVars>
          <dgm:bulletEnabled val="1"/>
        </dgm:presLayoutVars>
      </dgm:prSet>
      <dgm:spPr/>
    </dgm:pt>
    <dgm:pt modelId="{295FBCFF-001E-4A72-9D74-B7AF27A109C2}" type="pres">
      <dgm:prSet presAssocID="{E5858901-9562-4B46-AF03-DEC4B627DFB5}" presName="sibTrans" presStyleLbl="sibTrans2D1" presStyleIdx="1" presStyleCnt="4"/>
      <dgm:spPr/>
    </dgm:pt>
    <dgm:pt modelId="{16293336-3DAF-4664-B700-5FC34A08C55A}" type="pres">
      <dgm:prSet presAssocID="{E5858901-9562-4B46-AF03-DEC4B627DFB5}" presName="connectorText" presStyleLbl="sibTrans2D1" presStyleIdx="1" presStyleCnt="4"/>
      <dgm:spPr/>
    </dgm:pt>
    <dgm:pt modelId="{4C5FDCC7-E2FF-462D-BD86-43491F9796F3}" type="pres">
      <dgm:prSet presAssocID="{C612774F-020C-4371-BB53-971A2CD1A13D}" presName="node" presStyleLbl="node1" presStyleIdx="2" presStyleCnt="5">
        <dgm:presLayoutVars>
          <dgm:bulletEnabled val="1"/>
        </dgm:presLayoutVars>
      </dgm:prSet>
      <dgm:spPr/>
    </dgm:pt>
    <dgm:pt modelId="{DD4DFD61-23BE-4810-A034-97EFFFD45914}" type="pres">
      <dgm:prSet presAssocID="{5D93F8F0-A25E-45D3-9356-D16F869688A6}" presName="sibTrans" presStyleLbl="sibTrans2D1" presStyleIdx="2" presStyleCnt="4"/>
      <dgm:spPr/>
    </dgm:pt>
    <dgm:pt modelId="{670D6C81-466C-46A2-8E3A-922593A0A45D}" type="pres">
      <dgm:prSet presAssocID="{5D93F8F0-A25E-45D3-9356-D16F869688A6}" presName="connectorText" presStyleLbl="sibTrans2D1" presStyleIdx="2" presStyleCnt="4"/>
      <dgm:spPr/>
    </dgm:pt>
    <dgm:pt modelId="{08F39723-E22C-47E1-8394-5B926909142C}" type="pres">
      <dgm:prSet presAssocID="{C5D84AA9-FDF3-42CA-92DF-1E6DCF6EBB28}" presName="node" presStyleLbl="node1" presStyleIdx="3" presStyleCnt="5">
        <dgm:presLayoutVars>
          <dgm:bulletEnabled val="1"/>
        </dgm:presLayoutVars>
      </dgm:prSet>
      <dgm:spPr/>
    </dgm:pt>
    <dgm:pt modelId="{1E49D45F-4605-4383-A6D0-4DDA3F5FF444}" type="pres">
      <dgm:prSet presAssocID="{4C512891-B6F0-4E89-AEDD-8CAC3823E447}" presName="sibTrans" presStyleLbl="sibTrans2D1" presStyleIdx="3" presStyleCnt="4"/>
      <dgm:spPr/>
    </dgm:pt>
    <dgm:pt modelId="{74045FBD-2137-4B4D-9008-B51FDA97125D}" type="pres">
      <dgm:prSet presAssocID="{4C512891-B6F0-4E89-AEDD-8CAC3823E447}" presName="connectorText" presStyleLbl="sibTrans2D1" presStyleIdx="3" presStyleCnt="4"/>
      <dgm:spPr/>
    </dgm:pt>
    <dgm:pt modelId="{BDF2B760-3BF8-4A18-BD56-C9D65A01651B}" type="pres">
      <dgm:prSet presAssocID="{9A051100-B5DA-4B1C-AD5B-3DFE177C85A5}" presName="node" presStyleLbl="node1" presStyleIdx="4" presStyleCnt="5">
        <dgm:presLayoutVars>
          <dgm:bulletEnabled val="1"/>
        </dgm:presLayoutVars>
      </dgm:prSet>
      <dgm:spPr/>
    </dgm:pt>
  </dgm:ptLst>
  <dgm:cxnLst>
    <dgm:cxn modelId="{7D807100-2F0F-456B-A0BE-D596E98E0F4A}" srcId="{3883E95C-7E91-47CE-86B3-C8BE81E95E72}" destId="{C5D84AA9-FDF3-42CA-92DF-1E6DCF6EBB28}" srcOrd="3" destOrd="0" parTransId="{9AFC8366-72B6-4CCB-88B7-9B6E7B0409F6}" sibTransId="{4C512891-B6F0-4E89-AEDD-8CAC3823E447}"/>
    <dgm:cxn modelId="{87AF3211-1D39-4AA8-8A4B-89EE35295BA1}" srcId="{3883E95C-7E91-47CE-86B3-C8BE81E95E72}" destId="{C612774F-020C-4371-BB53-971A2CD1A13D}" srcOrd="2" destOrd="0" parTransId="{BAFBEA73-1020-4140-A96A-EBBAAB515409}" sibTransId="{5D93F8F0-A25E-45D3-9356-D16F869688A6}"/>
    <dgm:cxn modelId="{9970A924-5137-435D-AA80-D7B60C2C5D65}" type="presOf" srcId="{3B917B4F-063F-4BD3-9839-C053B1DF34D0}" destId="{75F6E11F-D220-4CFE-B6A0-FAFC56C7D4FA}" srcOrd="1" destOrd="0" presId="urn:microsoft.com/office/officeart/2005/8/layout/process5"/>
    <dgm:cxn modelId="{F3935926-D31B-49AE-8958-76D45246A179}" type="presOf" srcId="{9A051100-B5DA-4B1C-AD5B-3DFE177C85A5}" destId="{BDF2B760-3BF8-4A18-BD56-C9D65A01651B}" srcOrd="0" destOrd="0" presId="urn:microsoft.com/office/officeart/2005/8/layout/process5"/>
    <dgm:cxn modelId="{F1BA4F2D-F61D-4EA4-8A21-61458CC63E79}" type="presOf" srcId="{E5858901-9562-4B46-AF03-DEC4B627DFB5}" destId="{295FBCFF-001E-4A72-9D74-B7AF27A109C2}" srcOrd="0" destOrd="0" presId="urn:microsoft.com/office/officeart/2005/8/layout/process5"/>
    <dgm:cxn modelId="{282D1830-1D4A-43F0-83A9-7E2C647960FD}" type="presOf" srcId="{5D93F8F0-A25E-45D3-9356-D16F869688A6}" destId="{DD4DFD61-23BE-4810-A034-97EFFFD45914}" srcOrd="0" destOrd="0" presId="urn:microsoft.com/office/officeart/2005/8/layout/process5"/>
    <dgm:cxn modelId="{8B02C530-40F2-4EAF-A88E-ABE057DE9B31}" type="presOf" srcId="{E5858901-9562-4B46-AF03-DEC4B627DFB5}" destId="{16293336-3DAF-4664-B700-5FC34A08C55A}" srcOrd="1" destOrd="0" presId="urn:microsoft.com/office/officeart/2005/8/layout/process5"/>
    <dgm:cxn modelId="{881C9634-EFA6-4EAD-9C10-792887A2C9FC}" srcId="{3883E95C-7E91-47CE-86B3-C8BE81E95E72}" destId="{45C855EA-8528-4817-974C-E1F308907754}" srcOrd="1" destOrd="0" parTransId="{D7985A3A-D52F-490E-889B-754E5D522846}" sibTransId="{E5858901-9562-4B46-AF03-DEC4B627DFB5}"/>
    <dgm:cxn modelId="{2D67AA39-87E2-4EA0-87E2-D18627A1F3BE}" type="presOf" srcId="{C5D84AA9-FDF3-42CA-92DF-1E6DCF6EBB28}" destId="{08F39723-E22C-47E1-8394-5B926909142C}" srcOrd="0" destOrd="0" presId="urn:microsoft.com/office/officeart/2005/8/layout/process5"/>
    <dgm:cxn modelId="{2F98B260-E7E1-4B13-9269-AF1494D032FF}" type="presOf" srcId="{4C512891-B6F0-4E89-AEDD-8CAC3823E447}" destId="{74045FBD-2137-4B4D-9008-B51FDA97125D}" srcOrd="1" destOrd="0" presId="urn:microsoft.com/office/officeart/2005/8/layout/process5"/>
    <dgm:cxn modelId="{C9CF6280-E18B-45AB-9C27-99B745C42AC6}" type="presOf" srcId="{DC1BCF7D-7D13-44A0-844B-634B299DF03B}" destId="{09FE9195-4B09-4FBA-9AF1-3D481A0BFBC0}" srcOrd="0" destOrd="0" presId="urn:microsoft.com/office/officeart/2005/8/layout/process5"/>
    <dgm:cxn modelId="{60820285-7A2D-49BB-B8F4-A58A060BB3E7}" type="presOf" srcId="{5D93F8F0-A25E-45D3-9356-D16F869688A6}" destId="{670D6C81-466C-46A2-8E3A-922593A0A45D}" srcOrd="1" destOrd="0" presId="urn:microsoft.com/office/officeart/2005/8/layout/process5"/>
    <dgm:cxn modelId="{3D68B1C1-9396-45B4-8602-A90C769C0B29}" srcId="{3883E95C-7E91-47CE-86B3-C8BE81E95E72}" destId="{DC1BCF7D-7D13-44A0-844B-634B299DF03B}" srcOrd="0" destOrd="0" parTransId="{8D41A031-1778-4426-AD5C-B10B38A9D95C}" sibTransId="{3B917B4F-063F-4BD3-9839-C053B1DF34D0}"/>
    <dgm:cxn modelId="{EC0001C5-8F63-4429-B2E8-A999D2EBB6DF}" type="presOf" srcId="{3B917B4F-063F-4BD3-9839-C053B1DF34D0}" destId="{C5464242-F003-40A2-B70D-718214A0BC76}" srcOrd="0" destOrd="0" presId="urn:microsoft.com/office/officeart/2005/8/layout/process5"/>
    <dgm:cxn modelId="{D9C6C1CE-BE2F-4964-A3DF-65F8A88F875E}" type="presOf" srcId="{3883E95C-7E91-47CE-86B3-C8BE81E95E72}" destId="{41BBC32B-8B45-4088-8BC0-314A19A41311}" srcOrd="0" destOrd="0" presId="urn:microsoft.com/office/officeart/2005/8/layout/process5"/>
    <dgm:cxn modelId="{FAEFEBDE-7C1B-4B5E-8CF7-F1F5BD72C674}" srcId="{3883E95C-7E91-47CE-86B3-C8BE81E95E72}" destId="{9A051100-B5DA-4B1C-AD5B-3DFE177C85A5}" srcOrd="4" destOrd="0" parTransId="{450BA151-E6B3-422F-B8BA-2095414222C0}" sibTransId="{4C71403F-85B9-4199-8946-7DBDFBA66859}"/>
    <dgm:cxn modelId="{87F6CDE3-441B-44BB-9DF1-0A01DA71B42D}" type="presOf" srcId="{4C512891-B6F0-4E89-AEDD-8CAC3823E447}" destId="{1E49D45F-4605-4383-A6D0-4DDA3F5FF444}" srcOrd="0" destOrd="0" presId="urn:microsoft.com/office/officeart/2005/8/layout/process5"/>
    <dgm:cxn modelId="{E4C83CE9-F142-48EF-930C-E4BC17C42CB1}" type="presOf" srcId="{45C855EA-8528-4817-974C-E1F308907754}" destId="{5905C001-0B5F-4DF8-A888-91914D84298E}" srcOrd="0" destOrd="0" presId="urn:microsoft.com/office/officeart/2005/8/layout/process5"/>
    <dgm:cxn modelId="{792A52F6-E6DB-4267-9634-E813E3F62140}" type="presOf" srcId="{C612774F-020C-4371-BB53-971A2CD1A13D}" destId="{4C5FDCC7-E2FF-462D-BD86-43491F9796F3}" srcOrd="0" destOrd="0" presId="urn:microsoft.com/office/officeart/2005/8/layout/process5"/>
    <dgm:cxn modelId="{02B24E90-524A-4BC1-B00A-D9058FE09391}" type="presParOf" srcId="{41BBC32B-8B45-4088-8BC0-314A19A41311}" destId="{09FE9195-4B09-4FBA-9AF1-3D481A0BFBC0}" srcOrd="0" destOrd="0" presId="urn:microsoft.com/office/officeart/2005/8/layout/process5"/>
    <dgm:cxn modelId="{88EC37D1-71D8-4EA2-9A95-8BBF88795665}" type="presParOf" srcId="{41BBC32B-8B45-4088-8BC0-314A19A41311}" destId="{C5464242-F003-40A2-B70D-718214A0BC76}" srcOrd="1" destOrd="0" presId="urn:microsoft.com/office/officeart/2005/8/layout/process5"/>
    <dgm:cxn modelId="{B2C1C55F-5EA2-4BD4-97BC-3026B9993A3F}" type="presParOf" srcId="{C5464242-F003-40A2-B70D-718214A0BC76}" destId="{75F6E11F-D220-4CFE-B6A0-FAFC56C7D4FA}" srcOrd="0" destOrd="0" presId="urn:microsoft.com/office/officeart/2005/8/layout/process5"/>
    <dgm:cxn modelId="{B1F14093-AD2F-4B3F-AF1D-A5F63A32939B}" type="presParOf" srcId="{41BBC32B-8B45-4088-8BC0-314A19A41311}" destId="{5905C001-0B5F-4DF8-A888-91914D84298E}" srcOrd="2" destOrd="0" presId="urn:microsoft.com/office/officeart/2005/8/layout/process5"/>
    <dgm:cxn modelId="{0B247801-1F8C-460A-B4A7-893636DF13E7}" type="presParOf" srcId="{41BBC32B-8B45-4088-8BC0-314A19A41311}" destId="{295FBCFF-001E-4A72-9D74-B7AF27A109C2}" srcOrd="3" destOrd="0" presId="urn:microsoft.com/office/officeart/2005/8/layout/process5"/>
    <dgm:cxn modelId="{19885ABD-FDDE-4CFD-B6E0-906398F7850A}" type="presParOf" srcId="{295FBCFF-001E-4A72-9D74-B7AF27A109C2}" destId="{16293336-3DAF-4664-B700-5FC34A08C55A}" srcOrd="0" destOrd="0" presId="urn:microsoft.com/office/officeart/2005/8/layout/process5"/>
    <dgm:cxn modelId="{02B79884-8B41-447B-84F5-3B13A06D7C14}" type="presParOf" srcId="{41BBC32B-8B45-4088-8BC0-314A19A41311}" destId="{4C5FDCC7-E2FF-462D-BD86-43491F9796F3}" srcOrd="4" destOrd="0" presId="urn:microsoft.com/office/officeart/2005/8/layout/process5"/>
    <dgm:cxn modelId="{907F0BE3-11DF-4D91-8025-0C991C9A732C}" type="presParOf" srcId="{41BBC32B-8B45-4088-8BC0-314A19A41311}" destId="{DD4DFD61-23BE-4810-A034-97EFFFD45914}" srcOrd="5" destOrd="0" presId="urn:microsoft.com/office/officeart/2005/8/layout/process5"/>
    <dgm:cxn modelId="{3916834D-09C0-48D5-BD16-34320393B1AF}" type="presParOf" srcId="{DD4DFD61-23BE-4810-A034-97EFFFD45914}" destId="{670D6C81-466C-46A2-8E3A-922593A0A45D}" srcOrd="0" destOrd="0" presId="urn:microsoft.com/office/officeart/2005/8/layout/process5"/>
    <dgm:cxn modelId="{66EFB3AF-5F50-49E2-8177-AD4E57A51838}" type="presParOf" srcId="{41BBC32B-8B45-4088-8BC0-314A19A41311}" destId="{08F39723-E22C-47E1-8394-5B926909142C}" srcOrd="6" destOrd="0" presId="urn:microsoft.com/office/officeart/2005/8/layout/process5"/>
    <dgm:cxn modelId="{04A8457F-C66F-488E-B332-8A1C3E5C68E3}" type="presParOf" srcId="{41BBC32B-8B45-4088-8BC0-314A19A41311}" destId="{1E49D45F-4605-4383-A6D0-4DDA3F5FF444}" srcOrd="7" destOrd="0" presId="urn:microsoft.com/office/officeart/2005/8/layout/process5"/>
    <dgm:cxn modelId="{33C2DB15-9AFC-4830-A9C4-4452CFE67D19}" type="presParOf" srcId="{1E49D45F-4605-4383-A6D0-4DDA3F5FF444}" destId="{74045FBD-2137-4B4D-9008-B51FDA97125D}" srcOrd="0" destOrd="0" presId="urn:microsoft.com/office/officeart/2005/8/layout/process5"/>
    <dgm:cxn modelId="{C75712C8-7DDB-45EE-B175-88AB846AAA83}" type="presParOf" srcId="{41BBC32B-8B45-4088-8BC0-314A19A41311}" destId="{BDF2B760-3BF8-4A18-BD56-C9D65A01651B}"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E9195-4B09-4FBA-9AF1-3D481A0BFBC0}">
      <dsp:nvSpPr>
        <dsp:cNvPr id="0" name=""/>
        <dsp:cNvSpPr/>
      </dsp:nvSpPr>
      <dsp:spPr>
        <a:xfrm>
          <a:off x="7227" y="705470"/>
          <a:ext cx="2160209" cy="129612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he-IL" sz="2700" kern="1200" dirty="0"/>
            <a:t>ניסוח – הבנת הסיטואציה</a:t>
          </a:r>
          <a:endParaRPr lang="LID4096" sz="2700" kern="1200" dirty="0"/>
        </a:p>
      </dsp:txBody>
      <dsp:txXfrm>
        <a:off x="45189" y="743432"/>
        <a:ext cx="2084285" cy="1220201"/>
      </dsp:txXfrm>
    </dsp:sp>
    <dsp:sp modelId="{C5464242-F003-40A2-B70D-718214A0BC76}">
      <dsp:nvSpPr>
        <dsp:cNvPr id="0" name=""/>
        <dsp:cNvSpPr/>
      </dsp:nvSpPr>
      <dsp:spPr>
        <a:xfrm>
          <a:off x="2357535" y="1085666"/>
          <a:ext cx="457964" cy="53573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LID4096" sz="2100" kern="1200"/>
        </a:p>
      </dsp:txBody>
      <dsp:txXfrm>
        <a:off x="2357535" y="1192812"/>
        <a:ext cx="320575" cy="321439"/>
      </dsp:txXfrm>
    </dsp:sp>
    <dsp:sp modelId="{5905C001-0B5F-4DF8-A888-91914D84298E}">
      <dsp:nvSpPr>
        <dsp:cNvPr id="0" name=""/>
        <dsp:cNvSpPr/>
      </dsp:nvSpPr>
      <dsp:spPr>
        <a:xfrm>
          <a:off x="3031520" y="705470"/>
          <a:ext cx="2160209" cy="1296125"/>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he-IL" sz="2700" kern="1200" dirty="0"/>
            <a:t>ניסוח – ייצוג נתונים</a:t>
          </a:r>
          <a:endParaRPr lang="LID4096" sz="2700" kern="1200" dirty="0"/>
        </a:p>
      </dsp:txBody>
      <dsp:txXfrm>
        <a:off x="3069482" y="743432"/>
        <a:ext cx="2084285" cy="1220201"/>
      </dsp:txXfrm>
    </dsp:sp>
    <dsp:sp modelId="{295FBCFF-001E-4A72-9D74-B7AF27A109C2}">
      <dsp:nvSpPr>
        <dsp:cNvPr id="0" name=""/>
        <dsp:cNvSpPr/>
      </dsp:nvSpPr>
      <dsp:spPr>
        <a:xfrm>
          <a:off x="5381828" y="1085666"/>
          <a:ext cx="457964" cy="53573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LID4096" sz="2100" kern="1200"/>
        </a:p>
      </dsp:txBody>
      <dsp:txXfrm>
        <a:off x="5381828" y="1192812"/>
        <a:ext cx="320575" cy="321439"/>
      </dsp:txXfrm>
    </dsp:sp>
    <dsp:sp modelId="{4C5FDCC7-E2FF-462D-BD86-43491F9796F3}">
      <dsp:nvSpPr>
        <dsp:cNvPr id="0" name=""/>
        <dsp:cNvSpPr/>
      </dsp:nvSpPr>
      <dsp:spPr>
        <a:xfrm>
          <a:off x="6055813" y="705470"/>
          <a:ext cx="2160209" cy="129612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he-IL" sz="2700" kern="1200" dirty="0"/>
            <a:t>ניסוח - מידול</a:t>
          </a:r>
          <a:endParaRPr lang="LID4096" sz="2700" kern="1200" dirty="0"/>
        </a:p>
      </dsp:txBody>
      <dsp:txXfrm>
        <a:off x="6093775" y="743432"/>
        <a:ext cx="2084285" cy="1220201"/>
      </dsp:txXfrm>
    </dsp:sp>
    <dsp:sp modelId="{DD4DFD61-23BE-4810-A034-97EFFFD45914}">
      <dsp:nvSpPr>
        <dsp:cNvPr id="0" name=""/>
        <dsp:cNvSpPr/>
      </dsp:nvSpPr>
      <dsp:spPr>
        <a:xfrm rot="5400000">
          <a:off x="6906935" y="2152810"/>
          <a:ext cx="457964" cy="53573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LID4096" sz="2100" kern="1200"/>
        </a:p>
      </dsp:txBody>
      <dsp:txXfrm rot="-5400000">
        <a:off x="6975198" y="2191694"/>
        <a:ext cx="321439" cy="320575"/>
      </dsp:txXfrm>
    </dsp:sp>
    <dsp:sp modelId="{08F39723-E22C-47E1-8394-5B926909142C}">
      <dsp:nvSpPr>
        <dsp:cNvPr id="0" name=""/>
        <dsp:cNvSpPr/>
      </dsp:nvSpPr>
      <dsp:spPr>
        <a:xfrm>
          <a:off x="6055813" y="2865679"/>
          <a:ext cx="2160209" cy="1296125"/>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he-IL" sz="2700" kern="1200" dirty="0"/>
            <a:t>יישום</a:t>
          </a:r>
          <a:endParaRPr lang="LID4096" sz="2700" kern="1200" dirty="0"/>
        </a:p>
      </dsp:txBody>
      <dsp:txXfrm>
        <a:off x="6093775" y="2903641"/>
        <a:ext cx="2084285" cy="1220201"/>
      </dsp:txXfrm>
    </dsp:sp>
    <dsp:sp modelId="{1E49D45F-4605-4383-A6D0-4DDA3F5FF444}">
      <dsp:nvSpPr>
        <dsp:cNvPr id="0" name=""/>
        <dsp:cNvSpPr/>
      </dsp:nvSpPr>
      <dsp:spPr>
        <a:xfrm rot="10800000">
          <a:off x="5407750" y="3245876"/>
          <a:ext cx="457964" cy="53573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LID4096" sz="2100" kern="1200"/>
        </a:p>
      </dsp:txBody>
      <dsp:txXfrm rot="10800000">
        <a:off x="5545139" y="3353022"/>
        <a:ext cx="320575" cy="321439"/>
      </dsp:txXfrm>
    </dsp:sp>
    <dsp:sp modelId="{BDF2B760-3BF8-4A18-BD56-C9D65A01651B}">
      <dsp:nvSpPr>
        <dsp:cNvPr id="0" name=""/>
        <dsp:cNvSpPr/>
      </dsp:nvSpPr>
      <dsp:spPr>
        <a:xfrm>
          <a:off x="3031520" y="2865679"/>
          <a:ext cx="2160209" cy="1296125"/>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he-IL" sz="2700" kern="1200" dirty="0"/>
            <a:t>הערכה ופרשנות</a:t>
          </a:r>
          <a:endParaRPr lang="LID4096" sz="2700" kern="1200" dirty="0"/>
        </a:p>
      </dsp:txBody>
      <dsp:txXfrm>
        <a:off x="3069482" y="2903641"/>
        <a:ext cx="2084285" cy="12202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2/16/2022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2/16/2022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2/16/2022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2/16/2022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2/16/2022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2/16/2022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2/16/2022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2/16/2022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2/16/2022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2/16/2022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2/16/2022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2/16/2022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mashal.weizmann.ac.il/mod/resource/view.php?id=628" TargetMode="Externa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mashal.weizmann.ac.il/mod/resource/view.php?id=629" TargetMode="External"/><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mentimeter.com/s/2c5f253fa0009debf1f2ed3fb0eb2ef2/3abcf8abe9fb/edi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forms/d/1LCINuq0Toih597GhT0daVuHq6AbM-COPF4UBcEmXFBE/edit"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mashal.weizmann.ac.il/mod/resource/view.php?id=624"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padlet.com/mirelawidder/dqvu8idolkfd85su"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B7EB0F-5D57-4689-85A8-165E01276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3"/>
            <a:ext cx="12192000" cy="6854573"/>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4416314" y="2114026"/>
            <a:ext cx="4778020" cy="2046913"/>
          </a:xfrm>
        </p:spPr>
        <p:txBody>
          <a:bodyPr>
            <a:prstTxWarp prst="textStop">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he-IL" sz="5400" b="1" spc="0" dirty="0">
                <a:ln/>
                <a:solidFill>
                  <a:schemeClr val="accent3"/>
                </a:solidFill>
              </a:rPr>
              <a:t>קהילת יב"ע</a:t>
            </a:r>
            <a:br>
              <a:rPr lang="he-IL" sz="5400" b="1" spc="0" dirty="0">
                <a:ln/>
                <a:solidFill>
                  <a:schemeClr val="accent3"/>
                </a:solidFill>
              </a:rPr>
            </a:br>
            <a:r>
              <a:rPr lang="he-IL" sz="5400" b="1" spc="0" dirty="0">
                <a:ln/>
                <a:solidFill>
                  <a:schemeClr val="accent3"/>
                </a:solidFill>
              </a:rPr>
              <a:t>מתמטיקה</a:t>
            </a:r>
            <a:endParaRPr lang="en-US" sz="5400" b="1" spc="0" dirty="0">
              <a:ln/>
              <a:solidFill>
                <a:schemeClr val="accent3"/>
              </a:solidFill>
            </a:endParaRP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10247079" y="1540568"/>
            <a:ext cx="789301" cy="388900"/>
          </a:xfrm>
        </p:spPr>
        <p:txBody>
          <a:bodyPr>
            <a:normAutofit fontScale="85000" lnSpcReduction="20000"/>
          </a:bodyPr>
          <a:lstStyle/>
          <a:p>
            <a:pPr algn="l"/>
            <a:r>
              <a:rPr lang="he-IL" sz="2300" dirty="0">
                <a:solidFill>
                  <a:srgbClr val="5792BA"/>
                </a:solidFill>
              </a:rPr>
              <a:t>בס"ד</a:t>
            </a:r>
            <a:endParaRPr lang="en-US" sz="2300" dirty="0">
              <a:solidFill>
                <a:srgbClr val="5792BA"/>
              </a:solidFill>
            </a:endParaRPr>
          </a:p>
        </p:txBody>
      </p:sp>
      <p:sp>
        <p:nvSpPr>
          <p:cNvPr id="5" name="TextBox 4">
            <a:extLst>
              <a:ext uri="{FF2B5EF4-FFF2-40B4-BE49-F238E27FC236}">
                <a16:creationId xmlns:a16="http://schemas.microsoft.com/office/drawing/2014/main" id="{A566D5C0-7BA3-491A-9E38-5DF875546186}"/>
              </a:ext>
            </a:extLst>
          </p:cNvPr>
          <p:cNvSpPr txBox="1"/>
          <p:nvPr/>
        </p:nvSpPr>
        <p:spPr>
          <a:xfrm>
            <a:off x="11433186" y="87869"/>
            <a:ext cx="641522" cy="369332"/>
          </a:xfrm>
          <a:prstGeom prst="rect">
            <a:avLst/>
          </a:prstGeom>
          <a:noFill/>
        </p:spPr>
        <p:txBody>
          <a:bodyPr wrap="none" rtlCol="0">
            <a:spAutoFit/>
          </a:bodyPr>
          <a:lstStyle/>
          <a:p>
            <a:r>
              <a:rPr lang="he-IL" dirty="0"/>
              <a:t>בס"ד</a:t>
            </a:r>
            <a:endParaRPr lang="en-US" dirty="0"/>
          </a:p>
        </p:txBody>
      </p:sp>
    </p:spTree>
    <p:extLst>
      <p:ext uri="{BB962C8B-B14F-4D97-AF65-F5344CB8AC3E}">
        <p14:creationId xmlns:p14="http://schemas.microsoft.com/office/powerpoint/2010/main" val="158312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BAE7186-9B44-4028-834D-8C493D04825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92212"/>
            <a:ext cx="12192000" cy="6854573"/>
          </a:xfrm>
          <a:prstGeom prst="rect">
            <a:avLst/>
          </a:prstGeom>
        </p:spPr>
      </p:pic>
      <p:sp>
        <p:nvSpPr>
          <p:cNvPr id="7" name="TextBox 6">
            <a:extLst>
              <a:ext uri="{FF2B5EF4-FFF2-40B4-BE49-F238E27FC236}">
                <a16:creationId xmlns:a16="http://schemas.microsoft.com/office/drawing/2014/main" id="{B175A474-71D1-4A44-BBCF-51291E662923}"/>
              </a:ext>
            </a:extLst>
          </p:cNvPr>
          <p:cNvSpPr txBox="1"/>
          <p:nvPr/>
        </p:nvSpPr>
        <p:spPr>
          <a:xfrm>
            <a:off x="10476841" y="305983"/>
            <a:ext cx="641522" cy="369332"/>
          </a:xfrm>
          <a:prstGeom prst="rect">
            <a:avLst/>
          </a:prstGeom>
          <a:noFill/>
        </p:spPr>
        <p:txBody>
          <a:bodyPr wrap="none" rtlCol="0">
            <a:spAutoFit/>
          </a:bodyPr>
          <a:lstStyle/>
          <a:p>
            <a:r>
              <a:rPr lang="he-IL" dirty="0"/>
              <a:t>בס"ד</a:t>
            </a:r>
            <a:endParaRPr lang="en-US" dirty="0"/>
          </a:p>
        </p:txBody>
      </p:sp>
      <p:sp>
        <p:nvSpPr>
          <p:cNvPr id="6" name="Rectangle: Rounded Corners 5">
            <a:extLst>
              <a:ext uri="{FF2B5EF4-FFF2-40B4-BE49-F238E27FC236}">
                <a16:creationId xmlns:a16="http://schemas.microsoft.com/office/drawing/2014/main" id="{5AAB2286-B01D-47C1-99B8-A1061DC06F5C}"/>
              </a:ext>
            </a:extLst>
          </p:cNvPr>
          <p:cNvSpPr/>
          <p:nvPr/>
        </p:nvSpPr>
        <p:spPr>
          <a:xfrm>
            <a:off x="4042097" y="446163"/>
            <a:ext cx="3786997" cy="2419112"/>
          </a:xfrm>
          <a:prstGeom prst="roundRect">
            <a:avLst/>
          </a:prstGeom>
          <a:ln w="38100">
            <a:solidFill>
              <a:schemeClr val="accent1">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he-IL" sz="2800" b="1" dirty="0">
                <a:ln w="9525">
                  <a:solidFill>
                    <a:schemeClr val="bg1"/>
                  </a:solidFill>
                  <a:prstDash val="solid"/>
                </a:ln>
                <a:solidFill>
                  <a:schemeClr val="tx1"/>
                </a:solidFill>
                <a:effectLst>
                  <a:outerShdw blurRad="12700" dist="38100" dir="2700000" algn="tl" rotWithShape="0">
                    <a:schemeClr val="bg1">
                      <a:lumMod val="50000"/>
                    </a:schemeClr>
                  </a:outerShdw>
                </a:effectLst>
              </a:rPr>
              <a:t>הערכה היא מידע על האופן שבו תלמיד או מורה מתקדמים לקראת השגת המטרה.</a:t>
            </a:r>
          </a:p>
        </p:txBody>
      </p:sp>
      <p:sp>
        <p:nvSpPr>
          <p:cNvPr id="8" name="Rectangle: Rounded Corners 7">
            <a:extLst>
              <a:ext uri="{FF2B5EF4-FFF2-40B4-BE49-F238E27FC236}">
                <a16:creationId xmlns:a16="http://schemas.microsoft.com/office/drawing/2014/main" id="{CAEB0E10-5A79-4FE6-BB8B-0863D8ABDCAC}"/>
              </a:ext>
            </a:extLst>
          </p:cNvPr>
          <p:cNvSpPr/>
          <p:nvPr/>
        </p:nvSpPr>
        <p:spPr>
          <a:xfrm>
            <a:off x="1100290" y="3413329"/>
            <a:ext cx="3786997" cy="1770077"/>
          </a:xfrm>
          <a:prstGeom prst="roundRect">
            <a:avLst/>
          </a:prstGeom>
          <a:ln w="38100">
            <a:solidFill>
              <a:schemeClr val="accent1">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he-IL" sz="2800" b="1" dirty="0">
                <a:ln w="9525">
                  <a:solidFill>
                    <a:schemeClr val="bg1"/>
                  </a:solidFill>
                  <a:prstDash val="solid"/>
                </a:ln>
                <a:solidFill>
                  <a:schemeClr val="tx1"/>
                </a:solidFill>
                <a:effectLst>
                  <a:outerShdw blurRad="12700" dist="38100" dir="2700000" algn="tl" rotWithShape="0">
                    <a:schemeClr val="bg1">
                      <a:lumMod val="50000"/>
                    </a:schemeClr>
                  </a:outerShdw>
                </a:effectLst>
              </a:rPr>
              <a:t>אובייקט  הערכה הוא האופן שבו התוצאה הושגה ולא התוצאה עצמה</a:t>
            </a:r>
            <a:endPar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2" name="Rectangle: Rounded Corners 11">
            <a:extLst>
              <a:ext uri="{FF2B5EF4-FFF2-40B4-BE49-F238E27FC236}">
                <a16:creationId xmlns:a16="http://schemas.microsoft.com/office/drawing/2014/main" id="{BF75032C-80FF-4B98-A0FC-44136F8FC492}"/>
              </a:ext>
            </a:extLst>
          </p:cNvPr>
          <p:cNvSpPr/>
          <p:nvPr/>
        </p:nvSpPr>
        <p:spPr>
          <a:xfrm>
            <a:off x="6947549" y="3432204"/>
            <a:ext cx="3786997" cy="1770077"/>
          </a:xfrm>
          <a:prstGeom prst="roundRect">
            <a:avLst/>
          </a:prstGeom>
          <a:ln w="38100">
            <a:solidFill>
              <a:schemeClr val="accent1">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he-IL" sz="2800" b="1" dirty="0">
                <a:ln w="9525">
                  <a:solidFill>
                    <a:schemeClr val="bg1"/>
                  </a:solidFill>
                  <a:prstDash val="solid"/>
                </a:ln>
                <a:solidFill>
                  <a:schemeClr val="tx1"/>
                </a:solidFill>
                <a:effectLst>
                  <a:outerShdw blurRad="12700" dist="38100" dir="2700000" algn="tl" rotWithShape="0">
                    <a:schemeClr val="bg1">
                      <a:lumMod val="50000"/>
                    </a:schemeClr>
                  </a:outerShdw>
                </a:effectLst>
              </a:rPr>
              <a:t>הערכה מועילה היא הערכה שמותאמת ליעדים ארוכי טווח.</a:t>
            </a:r>
          </a:p>
        </p:txBody>
      </p:sp>
      <p:sp>
        <p:nvSpPr>
          <p:cNvPr id="13" name="TextBox 12">
            <a:extLst>
              <a:ext uri="{FF2B5EF4-FFF2-40B4-BE49-F238E27FC236}">
                <a16:creationId xmlns:a16="http://schemas.microsoft.com/office/drawing/2014/main" id="{4F686EE2-01B0-45A4-8E20-677A03F59C6F}"/>
              </a:ext>
            </a:extLst>
          </p:cNvPr>
          <p:cNvSpPr txBox="1"/>
          <p:nvPr/>
        </p:nvSpPr>
        <p:spPr>
          <a:xfrm>
            <a:off x="3902345" y="5510077"/>
            <a:ext cx="5058562" cy="646331"/>
          </a:xfrm>
          <a:prstGeom prst="rect">
            <a:avLst/>
          </a:prstGeom>
          <a:noFill/>
        </p:spPr>
        <p:txBody>
          <a:bodyPr wrap="square">
            <a:spAutoFit/>
          </a:bodyPr>
          <a:lstStyle/>
          <a:p>
            <a:r>
              <a:rPr lang="en-US" b="1" i="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Roboto" panose="02000000000000000000" pitchFamily="2" charset="0"/>
              </a:rPr>
              <a:t>Wiggins, G. (2012). Seven Keys to Effective Feedback. </a:t>
            </a:r>
            <a:r>
              <a:rPr lang="en-US" b="1" i="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Roboto" panose="02000000000000000000" pitchFamily="2" charset="0"/>
              </a:rPr>
              <a:t>Educational Leadership, 70</a:t>
            </a:r>
            <a:r>
              <a:rPr lang="en-US" b="1" i="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Roboto" panose="02000000000000000000" pitchFamily="2" charset="0"/>
              </a:rPr>
              <a:t>, 10-16</a:t>
            </a:r>
            <a:r>
              <a:rPr lang="en-US" i="0" dirty="0">
                <a:ln w="0"/>
                <a:solidFill>
                  <a:schemeClr val="accent1"/>
                </a:solidFill>
                <a:effectLst>
                  <a:outerShdw blurRad="38100" dist="25400" dir="5400000" algn="ctr" rotWithShape="0">
                    <a:srgbClr val="6E747A">
                      <a:alpha val="43000"/>
                    </a:srgbClr>
                  </a:outerShdw>
                </a:effectLst>
                <a:latin typeface="Roboto" panose="02000000000000000000" pitchFamily="2" charset="0"/>
              </a:rPr>
              <a:t>.</a:t>
            </a:r>
            <a:endParaRPr lang="en-US"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407919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91E593-5011-4AD4-8225-2593D151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3" name="Rectangle 2">
            <a:extLst>
              <a:ext uri="{FF2B5EF4-FFF2-40B4-BE49-F238E27FC236}">
                <a16:creationId xmlns:a16="http://schemas.microsoft.com/office/drawing/2014/main" id="{B2201031-2074-4135-8C75-48000DDB3922}"/>
              </a:ext>
            </a:extLst>
          </p:cNvPr>
          <p:cNvSpPr/>
          <p:nvPr/>
        </p:nvSpPr>
        <p:spPr>
          <a:xfrm>
            <a:off x="1762124" y="440544"/>
            <a:ext cx="6498247" cy="1107996"/>
          </a:xfrm>
          <a:prstGeom prst="rect">
            <a:avLst/>
          </a:prstGeom>
          <a:noFill/>
        </p:spPr>
        <p:txBody>
          <a:bodyPr wrap="square" lIns="91440" tIns="45720" rIns="91440" bIns="45720">
            <a:spAutoFit/>
          </a:bodyPr>
          <a:lstStyle/>
          <a:p>
            <a:pPr algn="ctr"/>
            <a:r>
              <a:rPr lang="he-IL" sz="3600" b="1" dirty="0">
                <a:ln w="13462">
                  <a:solidFill>
                    <a:schemeClr val="bg1"/>
                  </a:solidFill>
                  <a:prstDash val="solid"/>
                </a:ln>
                <a:solidFill>
                  <a:srgbClr val="7030A0"/>
                </a:solidFill>
                <a:effectLst>
                  <a:outerShdw dist="38100" dir="2700000" algn="bl" rotWithShape="0">
                    <a:schemeClr val="accent5"/>
                  </a:outerShdw>
                </a:effectLst>
              </a:rPr>
              <a:t>הערכה וכלים להערכה</a:t>
            </a:r>
            <a:endParaRPr lang="he-IL" sz="3600" b="1" cap="none" spc="0" dirty="0">
              <a:ln w="13462">
                <a:solidFill>
                  <a:schemeClr val="bg1"/>
                </a:solidFill>
                <a:prstDash val="solid"/>
              </a:ln>
              <a:solidFill>
                <a:srgbClr val="7030A0"/>
              </a:solidFill>
              <a:effectLst>
                <a:outerShdw dist="38100" dir="2700000" algn="bl" rotWithShape="0">
                  <a:schemeClr val="accent5"/>
                </a:outerShdw>
              </a:effectLst>
            </a:endParaRPr>
          </a:p>
          <a:p>
            <a:pPr algn="ctr"/>
            <a:endParaRPr lang="he-IL" sz="1200" b="1" cap="none" spc="0" dirty="0">
              <a:ln w="13462">
                <a:solidFill>
                  <a:schemeClr val="bg1"/>
                </a:solidFill>
                <a:prstDash val="solid"/>
              </a:ln>
              <a:solidFill>
                <a:srgbClr val="7030A0"/>
              </a:solidFill>
              <a:effectLst>
                <a:outerShdw dist="38100" dir="2700000" algn="bl" rotWithShape="0">
                  <a:schemeClr val="accent5"/>
                </a:outerShdw>
              </a:effectLst>
            </a:endParaRPr>
          </a:p>
          <a:p>
            <a:pPr algn="ctr"/>
            <a:r>
              <a:rPr lang="he-IL"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0FFF0B5-8FF3-428D-AC2E-D529B28EE0B9}"/>
              </a:ext>
            </a:extLst>
          </p:cNvPr>
          <p:cNvPicPr>
            <a:picLocks noChangeAspect="1"/>
          </p:cNvPicPr>
          <p:nvPr/>
        </p:nvPicPr>
        <p:blipFill rotWithShape="1">
          <a:blip r:embed="rId3"/>
          <a:srcRect l="19609" t="31806" r="35547" b="22153"/>
          <a:stretch/>
        </p:blipFill>
        <p:spPr>
          <a:xfrm>
            <a:off x="391751" y="0"/>
            <a:ext cx="10536041" cy="6084830"/>
          </a:xfrm>
          <a:prstGeom prst="rect">
            <a:avLst/>
          </a:prstGeom>
        </p:spPr>
      </p:pic>
      <p:pic>
        <p:nvPicPr>
          <p:cNvPr id="6" name="Picture 5">
            <a:extLst>
              <a:ext uri="{FF2B5EF4-FFF2-40B4-BE49-F238E27FC236}">
                <a16:creationId xmlns:a16="http://schemas.microsoft.com/office/drawing/2014/main" id="{94BE5EBD-5C6C-4723-8DA5-5916AF24E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9574" y="5110138"/>
            <a:ext cx="1020129" cy="680426"/>
          </a:xfrm>
          <a:prstGeom prst="rect">
            <a:avLst/>
          </a:prstGeom>
          <a:ln w="76200">
            <a:solidFill>
              <a:srgbClr val="2110C0"/>
            </a:solidFill>
          </a:ln>
        </p:spPr>
      </p:pic>
      <p:pic>
        <p:nvPicPr>
          <p:cNvPr id="8" name="Picture 7">
            <a:extLst>
              <a:ext uri="{FF2B5EF4-FFF2-40B4-BE49-F238E27FC236}">
                <a16:creationId xmlns:a16="http://schemas.microsoft.com/office/drawing/2014/main" id="{153BC724-64EE-4C77-8094-08D939F181FC}"/>
              </a:ext>
            </a:extLst>
          </p:cNvPr>
          <p:cNvPicPr>
            <a:picLocks noChangeAspect="1"/>
          </p:cNvPicPr>
          <p:nvPr/>
        </p:nvPicPr>
        <p:blipFill>
          <a:blip r:embed="rId5"/>
          <a:stretch>
            <a:fillRect/>
          </a:stretch>
        </p:blipFill>
        <p:spPr>
          <a:xfrm>
            <a:off x="9824102" y="5350859"/>
            <a:ext cx="1302231" cy="961660"/>
          </a:xfrm>
          <a:prstGeom prst="rect">
            <a:avLst/>
          </a:prstGeom>
        </p:spPr>
      </p:pic>
      <p:sp>
        <p:nvSpPr>
          <p:cNvPr id="11" name="TextBox 10">
            <a:extLst>
              <a:ext uri="{FF2B5EF4-FFF2-40B4-BE49-F238E27FC236}">
                <a16:creationId xmlns:a16="http://schemas.microsoft.com/office/drawing/2014/main" id="{7B730A2A-03B9-438F-9772-094A66AD51D9}"/>
              </a:ext>
            </a:extLst>
          </p:cNvPr>
          <p:cNvSpPr txBox="1"/>
          <p:nvPr/>
        </p:nvSpPr>
        <p:spPr>
          <a:xfrm>
            <a:off x="9905424" y="176149"/>
            <a:ext cx="641522" cy="369332"/>
          </a:xfrm>
          <a:prstGeom prst="rect">
            <a:avLst/>
          </a:prstGeom>
          <a:noFill/>
        </p:spPr>
        <p:txBody>
          <a:bodyPr wrap="none" rtlCol="0">
            <a:spAutoFit/>
          </a:bodyPr>
          <a:lstStyle/>
          <a:p>
            <a:r>
              <a:rPr lang="he-IL" dirty="0"/>
              <a:t>בס"ד</a:t>
            </a:r>
            <a:endParaRPr lang="en-US" dirty="0"/>
          </a:p>
        </p:txBody>
      </p:sp>
      <p:sp>
        <p:nvSpPr>
          <p:cNvPr id="4" name="Rectangle: Rounded Corners 3">
            <a:extLst>
              <a:ext uri="{FF2B5EF4-FFF2-40B4-BE49-F238E27FC236}">
                <a16:creationId xmlns:a16="http://schemas.microsoft.com/office/drawing/2014/main" id="{F9DBD86A-9859-4B5C-867B-E3AE67637881}"/>
              </a:ext>
            </a:extLst>
          </p:cNvPr>
          <p:cNvSpPr/>
          <p:nvPr/>
        </p:nvSpPr>
        <p:spPr>
          <a:xfrm>
            <a:off x="6870583" y="201533"/>
            <a:ext cx="3858937" cy="3523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400" b="1" dirty="0">
                <a:ln w="13462">
                  <a:solidFill>
                    <a:schemeClr val="bg1"/>
                  </a:solidFill>
                  <a:prstDash val="solid"/>
                </a:ln>
                <a:solidFill>
                  <a:srgbClr val="7030A0"/>
                </a:solidFill>
                <a:effectLst>
                  <a:outerShdw dist="38100" dir="2700000" algn="bl" rotWithShape="0">
                    <a:schemeClr val="accent5"/>
                  </a:outerShdw>
                </a:effectLst>
              </a:rPr>
              <a:t>כלי להערכה</a:t>
            </a:r>
            <a:endParaRPr lang="he-IL" sz="2400" b="1" cap="none" spc="0" dirty="0">
              <a:ln w="13462">
                <a:solidFill>
                  <a:schemeClr val="bg1"/>
                </a:solidFill>
                <a:prstDash val="solid"/>
              </a:ln>
              <a:solidFill>
                <a:srgbClr val="7030A0"/>
              </a:solidFill>
              <a:effectLst>
                <a:outerShdw dist="38100" dir="2700000" algn="bl" rotWithShape="0">
                  <a:schemeClr val="accent5"/>
                </a:outerShdw>
              </a:effectLst>
            </a:endParaRPr>
          </a:p>
        </p:txBody>
      </p:sp>
      <p:sp>
        <p:nvSpPr>
          <p:cNvPr id="9" name="TextBox 8">
            <a:extLst>
              <a:ext uri="{FF2B5EF4-FFF2-40B4-BE49-F238E27FC236}">
                <a16:creationId xmlns:a16="http://schemas.microsoft.com/office/drawing/2014/main" id="{91925506-5AB5-4271-AD1D-A79ABB0DA17E}"/>
              </a:ext>
            </a:extLst>
          </p:cNvPr>
          <p:cNvSpPr txBox="1"/>
          <p:nvPr/>
        </p:nvSpPr>
        <p:spPr>
          <a:xfrm>
            <a:off x="11290573" y="138203"/>
            <a:ext cx="641522" cy="369332"/>
          </a:xfrm>
          <a:prstGeom prst="rect">
            <a:avLst/>
          </a:prstGeom>
          <a:noFill/>
        </p:spPr>
        <p:txBody>
          <a:bodyPr wrap="none" rtlCol="0">
            <a:spAutoFit/>
          </a:bodyPr>
          <a:lstStyle/>
          <a:p>
            <a:r>
              <a:rPr lang="he-IL" dirty="0"/>
              <a:t>בס"ד</a:t>
            </a:r>
            <a:endParaRPr lang="en-US" dirty="0"/>
          </a:p>
        </p:txBody>
      </p:sp>
    </p:spTree>
    <p:extLst>
      <p:ext uri="{BB962C8B-B14F-4D97-AF65-F5344CB8AC3E}">
        <p14:creationId xmlns:p14="http://schemas.microsoft.com/office/powerpoint/2010/main" val="1524111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2C87A15-61F0-4B51-B753-1F3BE4AB34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pic>
        <p:nvPicPr>
          <p:cNvPr id="5" name="Picture 4">
            <a:extLst>
              <a:ext uri="{FF2B5EF4-FFF2-40B4-BE49-F238E27FC236}">
                <a16:creationId xmlns:a16="http://schemas.microsoft.com/office/drawing/2014/main" id="{572081B4-30B4-4579-BEF4-9A7BE55BFE92}"/>
              </a:ext>
            </a:extLst>
          </p:cNvPr>
          <p:cNvPicPr>
            <a:picLocks noChangeAspect="1"/>
          </p:cNvPicPr>
          <p:nvPr/>
        </p:nvPicPr>
        <p:blipFill>
          <a:blip r:embed="rId3"/>
          <a:stretch>
            <a:fillRect/>
          </a:stretch>
        </p:blipFill>
        <p:spPr>
          <a:xfrm>
            <a:off x="1962759" y="4331997"/>
            <a:ext cx="1914525" cy="1724025"/>
          </a:xfrm>
          <a:prstGeom prst="rect">
            <a:avLst/>
          </a:prstGeom>
        </p:spPr>
      </p:pic>
      <p:pic>
        <p:nvPicPr>
          <p:cNvPr id="7" name="Picture 6">
            <a:extLst>
              <a:ext uri="{FF2B5EF4-FFF2-40B4-BE49-F238E27FC236}">
                <a16:creationId xmlns:a16="http://schemas.microsoft.com/office/drawing/2014/main" id="{D3893F81-E064-4612-9512-B4430828F671}"/>
              </a:ext>
            </a:extLst>
          </p:cNvPr>
          <p:cNvPicPr>
            <a:picLocks noChangeAspect="1"/>
          </p:cNvPicPr>
          <p:nvPr/>
        </p:nvPicPr>
        <p:blipFill>
          <a:blip r:embed="rId4"/>
          <a:stretch>
            <a:fillRect/>
          </a:stretch>
        </p:blipFill>
        <p:spPr>
          <a:xfrm>
            <a:off x="2953359" y="2301553"/>
            <a:ext cx="1847850" cy="1866900"/>
          </a:xfrm>
          <a:prstGeom prst="rect">
            <a:avLst/>
          </a:prstGeom>
        </p:spPr>
      </p:pic>
      <p:pic>
        <p:nvPicPr>
          <p:cNvPr id="9" name="Picture 8">
            <a:extLst>
              <a:ext uri="{FF2B5EF4-FFF2-40B4-BE49-F238E27FC236}">
                <a16:creationId xmlns:a16="http://schemas.microsoft.com/office/drawing/2014/main" id="{6191CD18-567D-4E8D-8918-FA61D6E7A3F3}"/>
              </a:ext>
            </a:extLst>
          </p:cNvPr>
          <p:cNvPicPr>
            <a:picLocks noChangeAspect="1"/>
          </p:cNvPicPr>
          <p:nvPr/>
        </p:nvPicPr>
        <p:blipFill>
          <a:blip r:embed="rId5"/>
          <a:stretch>
            <a:fillRect/>
          </a:stretch>
        </p:blipFill>
        <p:spPr>
          <a:xfrm>
            <a:off x="176475" y="4351047"/>
            <a:ext cx="1362075" cy="1704975"/>
          </a:xfrm>
          <a:prstGeom prst="rect">
            <a:avLst/>
          </a:prstGeom>
        </p:spPr>
      </p:pic>
      <p:pic>
        <p:nvPicPr>
          <p:cNvPr id="11" name="Picture 10">
            <a:extLst>
              <a:ext uri="{FF2B5EF4-FFF2-40B4-BE49-F238E27FC236}">
                <a16:creationId xmlns:a16="http://schemas.microsoft.com/office/drawing/2014/main" id="{BD3A5BD5-F383-4E4B-8F79-4E1985178E5F}"/>
              </a:ext>
            </a:extLst>
          </p:cNvPr>
          <p:cNvPicPr>
            <a:picLocks noChangeAspect="1"/>
          </p:cNvPicPr>
          <p:nvPr/>
        </p:nvPicPr>
        <p:blipFill>
          <a:blip r:embed="rId6"/>
          <a:stretch>
            <a:fillRect/>
          </a:stretch>
        </p:blipFill>
        <p:spPr>
          <a:xfrm>
            <a:off x="2920022" y="313932"/>
            <a:ext cx="1227067" cy="1850384"/>
          </a:xfrm>
          <a:prstGeom prst="rect">
            <a:avLst/>
          </a:prstGeom>
        </p:spPr>
      </p:pic>
      <p:pic>
        <p:nvPicPr>
          <p:cNvPr id="13" name="Picture 12">
            <a:extLst>
              <a:ext uri="{FF2B5EF4-FFF2-40B4-BE49-F238E27FC236}">
                <a16:creationId xmlns:a16="http://schemas.microsoft.com/office/drawing/2014/main" id="{E3308EF1-3200-4014-ADFC-65EEA78F9402}"/>
              </a:ext>
            </a:extLst>
          </p:cNvPr>
          <p:cNvPicPr>
            <a:picLocks noChangeAspect="1"/>
          </p:cNvPicPr>
          <p:nvPr/>
        </p:nvPicPr>
        <p:blipFill>
          <a:blip r:embed="rId7"/>
          <a:stretch>
            <a:fillRect/>
          </a:stretch>
        </p:blipFill>
        <p:spPr>
          <a:xfrm>
            <a:off x="95859" y="1939603"/>
            <a:ext cx="1933575" cy="2228850"/>
          </a:xfrm>
          <a:prstGeom prst="rect">
            <a:avLst/>
          </a:prstGeom>
        </p:spPr>
      </p:pic>
      <p:pic>
        <p:nvPicPr>
          <p:cNvPr id="16" name="Picture 15">
            <a:extLst>
              <a:ext uri="{FF2B5EF4-FFF2-40B4-BE49-F238E27FC236}">
                <a16:creationId xmlns:a16="http://schemas.microsoft.com/office/drawing/2014/main" id="{30B6A6D3-9F8A-40D1-B9F1-C3AEB65E578B}"/>
              </a:ext>
            </a:extLst>
          </p:cNvPr>
          <p:cNvPicPr>
            <a:picLocks noChangeAspect="1"/>
          </p:cNvPicPr>
          <p:nvPr/>
        </p:nvPicPr>
        <p:blipFill>
          <a:blip r:embed="rId8"/>
          <a:stretch>
            <a:fillRect/>
          </a:stretch>
        </p:blipFill>
        <p:spPr>
          <a:xfrm>
            <a:off x="9254914" y="3310025"/>
            <a:ext cx="2752725" cy="2238375"/>
          </a:xfrm>
          <a:prstGeom prst="rect">
            <a:avLst/>
          </a:prstGeom>
        </p:spPr>
      </p:pic>
      <p:sp>
        <p:nvSpPr>
          <p:cNvPr id="19" name="TextBox 18">
            <a:extLst>
              <a:ext uri="{FF2B5EF4-FFF2-40B4-BE49-F238E27FC236}">
                <a16:creationId xmlns:a16="http://schemas.microsoft.com/office/drawing/2014/main" id="{7849E0BF-F88F-44F1-B27B-96D7EA68AAC6}"/>
              </a:ext>
            </a:extLst>
          </p:cNvPr>
          <p:cNvSpPr txBox="1"/>
          <p:nvPr/>
        </p:nvSpPr>
        <p:spPr>
          <a:xfrm>
            <a:off x="4319039" y="856628"/>
            <a:ext cx="4095288" cy="761015"/>
          </a:xfrm>
          <a:prstGeom prst="rect">
            <a:avLst/>
          </a:prstGeom>
          <a:noFill/>
        </p:spPr>
        <p:txBody>
          <a:bodyPr wrap="none" rtlCol="0">
            <a:prstTxWarp prst="textChevron">
              <a:avLst/>
            </a:prstTxWarp>
            <a:spAutoFit/>
          </a:bodyPr>
          <a:lstStyle/>
          <a:p>
            <a:pPr algn="r" rtl="1"/>
            <a:r>
              <a:rPr lang="he-IL" dirty="0"/>
              <a:t>אז מה אנחנו מעריכים</a:t>
            </a:r>
            <a:endParaRPr lang="en-US" dirty="0"/>
          </a:p>
        </p:txBody>
      </p:sp>
      <p:sp>
        <p:nvSpPr>
          <p:cNvPr id="20" name="TextBox 19">
            <a:extLst>
              <a:ext uri="{FF2B5EF4-FFF2-40B4-BE49-F238E27FC236}">
                <a16:creationId xmlns:a16="http://schemas.microsoft.com/office/drawing/2014/main" id="{7410C27C-4B6A-47CF-A6BA-07E8624C857B}"/>
              </a:ext>
            </a:extLst>
          </p:cNvPr>
          <p:cNvSpPr txBox="1"/>
          <p:nvPr/>
        </p:nvSpPr>
        <p:spPr>
          <a:xfrm>
            <a:off x="4763347" y="4072305"/>
            <a:ext cx="3407037" cy="1272329"/>
          </a:xfrm>
          <a:prstGeom prst="rect">
            <a:avLst/>
          </a:prstGeom>
          <a:noFill/>
        </p:spPr>
        <p:txBody>
          <a:bodyPr wrap="none" rtlCol="0">
            <a:prstTxWarp prst="textChevronInverted">
              <a:avLst/>
            </a:prstTxWarp>
            <a:spAutoFit/>
          </a:bodyPr>
          <a:lstStyle/>
          <a:p>
            <a:pPr algn="r" rtl="1"/>
            <a:r>
              <a:rPr lang="he-IL" dirty="0"/>
              <a:t>מה המטרה של הערכה?</a:t>
            </a:r>
            <a:endParaRPr lang="en-US" dirty="0"/>
          </a:p>
        </p:txBody>
      </p:sp>
      <p:pic>
        <p:nvPicPr>
          <p:cNvPr id="22" name="Picture 21">
            <a:extLst>
              <a:ext uri="{FF2B5EF4-FFF2-40B4-BE49-F238E27FC236}">
                <a16:creationId xmlns:a16="http://schemas.microsoft.com/office/drawing/2014/main" id="{02BDC0E6-2843-462D-A0BE-96565C154FA2}"/>
              </a:ext>
            </a:extLst>
          </p:cNvPr>
          <p:cNvPicPr>
            <a:picLocks noChangeAspect="1"/>
          </p:cNvPicPr>
          <p:nvPr/>
        </p:nvPicPr>
        <p:blipFill>
          <a:blip r:embed="rId9"/>
          <a:stretch>
            <a:fillRect/>
          </a:stretch>
        </p:blipFill>
        <p:spPr>
          <a:xfrm>
            <a:off x="5736540" y="1977247"/>
            <a:ext cx="1374746" cy="1876528"/>
          </a:xfrm>
          <a:prstGeom prst="rect">
            <a:avLst/>
          </a:prstGeom>
        </p:spPr>
      </p:pic>
      <p:sp>
        <p:nvSpPr>
          <p:cNvPr id="24" name="Speech Bubble: Oval 23">
            <a:extLst>
              <a:ext uri="{FF2B5EF4-FFF2-40B4-BE49-F238E27FC236}">
                <a16:creationId xmlns:a16="http://schemas.microsoft.com/office/drawing/2014/main" id="{53604DA1-DED0-4FAF-ABC4-098618A3D6D4}"/>
              </a:ext>
            </a:extLst>
          </p:cNvPr>
          <p:cNvSpPr/>
          <p:nvPr/>
        </p:nvSpPr>
        <p:spPr>
          <a:xfrm rot="9925916" flipV="1">
            <a:off x="8527371" y="401648"/>
            <a:ext cx="1793968" cy="296842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800" dirty="0">
                <a:ln w="0"/>
                <a:solidFill>
                  <a:schemeClr val="tx1"/>
                </a:solidFill>
                <a:effectLst>
                  <a:outerShdw blurRad="38100" dist="19050" dir="2700000" algn="tl" rotWithShape="0">
                    <a:schemeClr val="dk1">
                      <a:alpha val="40000"/>
                    </a:schemeClr>
                  </a:outerShdw>
                </a:effectLst>
              </a:rPr>
              <a:t>אתה רואה, עשית הכול נכון. אלוקים נתן לך כישרון, אז למה לא לנצל אותו?</a:t>
            </a:r>
            <a:r>
              <a:rPr lang="he-IL" sz="18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sz="1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5" name="Speech Bubble: Oval 24">
            <a:extLst>
              <a:ext uri="{FF2B5EF4-FFF2-40B4-BE49-F238E27FC236}">
                <a16:creationId xmlns:a16="http://schemas.microsoft.com/office/drawing/2014/main" id="{BB7FFC85-BEBE-4453-ACD0-25BD3EB1DEF6}"/>
              </a:ext>
            </a:extLst>
          </p:cNvPr>
          <p:cNvSpPr/>
          <p:nvPr/>
        </p:nvSpPr>
        <p:spPr>
          <a:xfrm rot="11547107" flipV="1">
            <a:off x="10328007" y="1353340"/>
            <a:ext cx="1730767" cy="2082206"/>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he-IL" dirty="0">
                <a:ln w="0"/>
                <a:solidFill>
                  <a:schemeClr val="tx1"/>
                </a:solidFill>
                <a:effectLst>
                  <a:outerShdw blurRad="38100" dist="19050" dir="2700000" algn="tl" rotWithShape="0">
                    <a:schemeClr val="dk1">
                      <a:alpha val="40000"/>
                    </a:schemeClr>
                  </a:outerShdw>
                </a:effectLst>
              </a:rPr>
              <a:t>אני לא מבין, </a:t>
            </a:r>
            <a:r>
              <a:rPr lang="he-IL" sz="1800" dirty="0">
                <a:ln w="0"/>
                <a:solidFill>
                  <a:schemeClr val="tx1"/>
                </a:solidFill>
                <a:effectLst>
                  <a:outerShdw blurRad="38100" dist="19050" dir="2700000" algn="tl" rotWithShape="0">
                    <a:schemeClr val="dk1">
                      <a:alpha val="40000"/>
                    </a:schemeClr>
                  </a:outerShdw>
                </a:effectLst>
              </a:rPr>
              <a:t>למה צריך לבזבז אותו לשיעורי בית??!!!</a:t>
            </a:r>
            <a:endParaRPr lang="en-US" sz="1800" dirty="0">
              <a:ln w="0"/>
              <a:solidFill>
                <a:schemeClr val="tx1"/>
              </a:solidFill>
              <a:effectLst>
                <a:outerShdw blurRad="38100" dist="19050" dir="2700000" algn="tl" rotWithShape="0">
                  <a:schemeClr val="dk1">
                    <a:alpha val="40000"/>
                  </a:schemeClr>
                </a:outerShdw>
              </a:effectLst>
            </a:endParaRPr>
          </a:p>
        </p:txBody>
      </p:sp>
      <p:sp>
        <p:nvSpPr>
          <p:cNvPr id="26" name="Speech Bubble: Oval 25">
            <a:extLst>
              <a:ext uri="{FF2B5EF4-FFF2-40B4-BE49-F238E27FC236}">
                <a16:creationId xmlns:a16="http://schemas.microsoft.com/office/drawing/2014/main" id="{4E7F7D1B-7515-4CD7-9890-2BB3626D3B36}"/>
              </a:ext>
            </a:extLst>
          </p:cNvPr>
          <p:cNvSpPr/>
          <p:nvPr/>
        </p:nvSpPr>
        <p:spPr>
          <a:xfrm rot="12146597" flipV="1">
            <a:off x="379001" y="152642"/>
            <a:ext cx="2468320" cy="204074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400" b="1" dirty="0">
                <a:ln w="9525">
                  <a:solidFill>
                    <a:schemeClr val="bg1"/>
                  </a:solidFill>
                  <a:prstDash val="solid"/>
                </a:ln>
                <a:solidFill>
                  <a:schemeClr val="tx1"/>
                </a:solidFill>
                <a:effectLst>
                  <a:outerShdw blurRad="12700" dist="38100" dir="2700000" algn="tl" rotWithShape="0">
                    <a:schemeClr val="bg1">
                      <a:lumMod val="50000"/>
                    </a:schemeClr>
                  </a:outerShdw>
                </a:effectLst>
              </a:rPr>
              <a:t>תראה, מה הוא עושה! הוא עשה כבר שיעורי בית?!!!</a:t>
            </a:r>
            <a:endParaRPr lang="en-US" sz="24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8" name="Rectangle: Rounded Corners 27">
            <a:extLst>
              <a:ext uri="{FF2B5EF4-FFF2-40B4-BE49-F238E27FC236}">
                <a16:creationId xmlns:a16="http://schemas.microsoft.com/office/drawing/2014/main" id="{9F40987F-2FD6-4700-AFB3-6370D0D5CDA3}"/>
              </a:ext>
            </a:extLst>
          </p:cNvPr>
          <p:cNvSpPr/>
          <p:nvPr/>
        </p:nvSpPr>
        <p:spPr>
          <a:xfrm>
            <a:off x="9566868" y="5767713"/>
            <a:ext cx="2197915" cy="3886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n w="0"/>
                <a:solidFill>
                  <a:schemeClr val="tx1"/>
                </a:solidFill>
                <a:effectLst>
                  <a:outerShdw blurRad="38100" dist="19050" dir="2700000" algn="tl" rotWithShape="0">
                    <a:schemeClr val="dk1">
                      <a:alpha val="40000"/>
                    </a:schemeClr>
                  </a:outerShdw>
                </a:effectLst>
              </a:rPr>
              <a:t>מדברי אלקנה, בן 10</a:t>
            </a:r>
            <a:endParaRPr lang="en-US" dirty="0">
              <a:ln w="0"/>
              <a:solidFill>
                <a:schemeClr val="tx1"/>
              </a:solidFill>
              <a:effectLst>
                <a:outerShdw blurRad="38100" dist="19050" dir="2700000" algn="tl" rotWithShape="0">
                  <a:schemeClr val="dk1">
                    <a:alpha val="40000"/>
                  </a:schemeClr>
                </a:outerShdw>
              </a:effectLst>
            </a:endParaRPr>
          </a:p>
        </p:txBody>
      </p:sp>
      <p:sp>
        <p:nvSpPr>
          <p:cNvPr id="2" name="Oval 1">
            <a:extLst>
              <a:ext uri="{FF2B5EF4-FFF2-40B4-BE49-F238E27FC236}">
                <a16:creationId xmlns:a16="http://schemas.microsoft.com/office/drawing/2014/main" id="{173E1A29-760C-477A-908F-C93B7AE839EE}"/>
              </a:ext>
            </a:extLst>
          </p:cNvPr>
          <p:cNvSpPr/>
          <p:nvPr/>
        </p:nvSpPr>
        <p:spPr>
          <a:xfrm rot="1594565">
            <a:off x="11426610" y="3748224"/>
            <a:ext cx="462947" cy="2111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62975DD-88CA-45AD-BCF6-7971E85B629E}"/>
              </a:ext>
            </a:extLst>
          </p:cNvPr>
          <p:cNvSpPr/>
          <p:nvPr/>
        </p:nvSpPr>
        <p:spPr>
          <a:xfrm rot="1602236">
            <a:off x="11494230" y="3756777"/>
            <a:ext cx="386063" cy="193997"/>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tial Circle 5">
            <a:extLst>
              <a:ext uri="{FF2B5EF4-FFF2-40B4-BE49-F238E27FC236}">
                <a16:creationId xmlns:a16="http://schemas.microsoft.com/office/drawing/2014/main" id="{107A898A-AC3D-4E3F-AAB0-B4FCE9F3953C}"/>
              </a:ext>
            </a:extLst>
          </p:cNvPr>
          <p:cNvSpPr/>
          <p:nvPr/>
        </p:nvSpPr>
        <p:spPr>
          <a:xfrm rot="7813717">
            <a:off x="10245517" y="3219772"/>
            <a:ext cx="657902" cy="656405"/>
          </a:xfrm>
          <a:prstGeom prst="pi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21C29E4A-2962-4660-B708-EBC0E7485339}"/>
              </a:ext>
            </a:extLst>
          </p:cNvPr>
          <p:cNvSpPr/>
          <p:nvPr/>
        </p:nvSpPr>
        <p:spPr>
          <a:xfrm rot="17596601">
            <a:off x="9891288" y="3682293"/>
            <a:ext cx="639568" cy="22714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0FA2F5-557F-4C8F-8D15-E0032C057628}"/>
              </a:ext>
            </a:extLst>
          </p:cNvPr>
          <p:cNvSpPr/>
          <p:nvPr/>
        </p:nvSpPr>
        <p:spPr>
          <a:xfrm rot="2545967">
            <a:off x="10004779" y="4037099"/>
            <a:ext cx="127977" cy="374149"/>
          </a:xfrm>
          <a:prstGeom prst="ellips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id="{A9E35296-D423-4B8E-A460-D5B0AE286151}"/>
              </a:ext>
            </a:extLst>
          </p:cNvPr>
          <p:cNvSpPr/>
          <p:nvPr/>
        </p:nvSpPr>
        <p:spPr>
          <a:xfrm>
            <a:off x="388873" y="2064243"/>
            <a:ext cx="546700" cy="26444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Chord 16">
            <a:extLst>
              <a:ext uri="{FF2B5EF4-FFF2-40B4-BE49-F238E27FC236}">
                <a16:creationId xmlns:a16="http://schemas.microsoft.com/office/drawing/2014/main" id="{E672A588-5045-41D0-8BF8-2DCD76088E47}"/>
              </a:ext>
            </a:extLst>
          </p:cNvPr>
          <p:cNvSpPr/>
          <p:nvPr/>
        </p:nvSpPr>
        <p:spPr>
          <a:xfrm rot="10047787">
            <a:off x="3700496" y="4349006"/>
            <a:ext cx="202073" cy="412922"/>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B685B7-E91B-4EF3-8A84-275D9033FD69}"/>
              </a:ext>
            </a:extLst>
          </p:cNvPr>
          <p:cNvSpPr/>
          <p:nvPr/>
        </p:nvSpPr>
        <p:spPr>
          <a:xfrm rot="19878908">
            <a:off x="3394362" y="2461077"/>
            <a:ext cx="411060" cy="1017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3068EA1-0E6F-4C49-A100-71E17572AE6F}"/>
              </a:ext>
            </a:extLst>
          </p:cNvPr>
          <p:cNvSpPr txBox="1"/>
          <p:nvPr/>
        </p:nvSpPr>
        <p:spPr>
          <a:xfrm>
            <a:off x="11290573" y="138203"/>
            <a:ext cx="641522" cy="369332"/>
          </a:xfrm>
          <a:prstGeom prst="rect">
            <a:avLst/>
          </a:prstGeom>
          <a:noFill/>
        </p:spPr>
        <p:txBody>
          <a:bodyPr wrap="none" rtlCol="0">
            <a:spAutoFit/>
          </a:bodyPr>
          <a:lstStyle/>
          <a:p>
            <a:r>
              <a:rPr lang="he-IL" dirty="0"/>
              <a:t>בס"ד</a:t>
            </a:r>
            <a:endParaRPr lang="en-US" dirty="0"/>
          </a:p>
        </p:txBody>
      </p:sp>
    </p:spTree>
    <p:extLst>
      <p:ext uri="{BB962C8B-B14F-4D97-AF65-F5344CB8AC3E}">
        <p14:creationId xmlns:p14="http://schemas.microsoft.com/office/powerpoint/2010/main" val="317912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91E593-5011-4AD4-8225-2593D151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4573"/>
          </a:xfrm>
          <a:prstGeom prst="rect">
            <a:avLst/>
          </a:prstGeom>
        </p:spPr>
      </p:pic>
      <p:sp>
        <p:nvSpPr>
          <p:cNvPr id="4" name="Rectangle 3">
            <a:extLst>
              <a:ext uri="{FF2B5EF4-FFF2-40B4-BE49-F238E27FC236}">
                <a16:creationId xmlns:a16="http://schemas.microsoft.com/office/drawing/2014/main" id="{49653A70-DB29-4245-ACC7-5D60AAEAB959}"/>
              </a:ext>
            </a:extLst>
          </p:cNvPr>
          <p:cNvSpPr/>
          <p:nvPr/>
        </p:nvSpPr>
        <p:spPr>
          <a:xfrm>
            <a:off x="3146093" y="0"/>
            <a:ext cx="5378782" cy="1200329"/>
          </a:xfrm>
          <a:prstGeom prst="rect">
            <a:avLst/>
          </a:prstGeom>
          <a:noFill/>
        </p:spPr>
        <p:txBody>
          <a:bodyPr wrap="square" lIns="91440" tIns="45720" rIns="91440" bIns="45720">
            <a:spAutoFit/>
          </a:bodyPr>
          <a:lstStyle/>
          <a:p>
            <a:pPr algn="ctr"/>
            <a:r>
              <a:rPr lang="he-IL"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מה מעריכים?</a:t>
            </a:r>
            <a:endParaRPr lang="en-US"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8" name="Picture 7">
            <a:extLst>
              <a:ext uri="{FF2B5EF4-FFF2-40B4-BE49-F238E27FC236}">
                <a16:creationId xmlns:a16="http://schemas.microsoft.com/office/drawing/2014/main" id="{4F34AC14-AF8B-43EF-9724-37B2D44E0303}"/>
              </a:ext>
            </a:extLst>
          </p:cNvPr>
          <p:cNvPicPr>
            <a:picLocks noChangeAspect="1"/>
          </p:cNvPicPr>
          <p:nvPr/>
        </p:nvPicPr>
        <p:blipFill>
          <a:blip r:embed="rId3"/>
          <a:stretch>
            <a:fillRect/>
          </a:stretch>
        </p:blipFill>
        <p:spPr>
          <a:xfrm>
            <a:off x="2987508" y="2161803"/>
            <a:ext cx="6216983" cy="4290738"/>
          </a:xfrm>
          <a:prstGeom prst="rect">
            <a:avLst/>
          </a:prstGeom>
        </p:spPr>
      </p:pic>
      <p:pic>
        <p:nvPicPr>
          <p:cNvPr id="5" name="Picture 4">
            <a:extLst>
              <a:ext uri="{FF2B5EF4-FFF2-40B4-BE49-F238E27FC236}">
                <a16:creationId xmlns:a16="http://schemas.microsoft.com/office/drawing/2014/main" id="{0884D8AF-FC85-460C-B902-1F49C654DEF2}"/>
              </a:ext>
            </a:extLst>
          </p:cNvPr>
          <p:cNvPicPr>
            <a:picLocks noChangeAspect="1"/>
          </p:cNvPicPr>
          <p:nvPr/>
        </p:nvPicPr>
        <p:blipFill>
          <a:blip r:embed="rId4"/>
          <a:stretch>
            <a:fillRect/>
          </a:stretch>
        </p:blipFill>
        <p:spPr>
          <a:xfrm>
            <a:off x="1696824" y="5306501"/>
            <a:ext cx="1824241" cy="1347149"/>
          </a:xfrm>
          <a:prstGeom prst="rect">
            <a:avLst/>
          </a:prstGeom>
        </p:spPr>
      </p:pic>
      <p:sp>
        <p:nvSpPr>
          <p:cNvPr id="9" name="Rectangle 8">
            <a:extLst>
              <a:ext uri="{FF2B5EF4-FFF2-40B4-BE49-F238E27FC236}">
                <a16:creationId xmlns:a16="http://schemas.microsoft.com/office/drawing/2014/main" id="{9ADFBA63-6DCA-4653-8D90-A7C697D322E7}"/>
              </a:ext>
            </a:extLst>
          </p:cNvPr>
          <p:cNvSpPr/>
          <p:nvPr/>
        </p:nvSpPr>
        <p:spPr>
          <a:xfrm>
            <a:off x="5835484" y="1366122"/>
            <a:ext cx="5555272" cy="830997"/>
          </a:xfrm>
          <a:prstGeom prst="rect">
            <a:avLst/>
          </a:prstGeom>
          <a:noFill/>
        </p:spPr>
        <p:txBody>
          <a:bodyPr wrap="square" lIns="91440" tIns="45720" rIns="91440" bIns="45720">
            <a:spAutoFit/>
          </a:bodyPr>
          <a:lstStyle/>
          <a:p>
            <a:pPr algn="ctr"/>
            <a:r>
              <a:rPr lang="en-US" sz="3600" b="1" cap="none" spc="0" dirty="0">
                <a:ln w="13462">
                  <a:solidFill>
                    <a:schemeClr val="bg1"/>
                  </a:solidFill>
                  <a:prstDash val="solid"/>
                </a:ln>
                <a:solidFill>
                  <a:srgbClr val="7030A0"/>
                </a:solidFill>
                <a:effectLst>
                  <a:outerShdw dist="38100" dir="2700000" algn="bl" rotWithShape="0">
                    <a:schemeClr val="accent5"/>
                  </a:outerShdw>
                </a:effectLst>
                <a:hlinkClick r:id="rId5"/>
              </a:rPr>
              <a:t>OECD</a:t>
            </a:r>
            <a:r>
              <a:rPr lang="he-IL" sz="3600" b="1" cap="none" spc="0" dirty="0">
                <a:ln w="13462">
                  <a:solidFill>
                    <a:schemeClr val="bg1"/>
                  </a:solidFill>
                  <a:prstDash val="solid"/>
                </a:ln>
                <a:solidFill>
                  <a:srgbClr val="7030A0"/>
                </a:solidFill>
                <a:effectLst>
                  <a:outerShdw dist="38100" dir="2700000" algn="bl" rotWithShape="0">
                    <a:schemeClr val="accent5"/>
                  </a:outerShdw>
                </a:effectLst>
                <a:hlinkClick r:id="rId5"/>
              </a:rPr>
              <a:t> </a:t>
            </a:r>
            <a:r>
              <a:rPr lang="he-IL" sz="3600" b="1" dirty="0">
                <a:ln w="13462">
                  <a:solidFill>
                    <a:schemeClr val="bg1"/>
                  </a:solidFill>
                  <a:prstDash val="solid"/>
                </a:ln>
                <a:solidFill>
                  <a:srgbClr val="7030A0"/>
                </a:solidFill>
                <a:effectLst>
                  <a:outerShdw dist="38100" dir="2700000" algn="bl" rotWithShape="0">
                    <a:schemeClr val="accent5"/>
                  </a:outerShdw>
                </a:effectLst>
                <a:hlinkClick r:id="rId5"/>
              </a:rPr>
              <a:t> </a:t>
            </a:r>
            <a:r>
              <a:rPr lang="he-IL" sz="3600" b="1" dirty="0">
                <a:ln w="13462">
                  <a:solidFill>
                    <a:schemeClr val="bg1"/>
                  </a:solidFill>
                  <a:prstDash val="solid"/>
                </a:ln>
                <a:solidFill>
                  <a:srgbClr val="7030A0"/>
                </a:solidFill>
                <a:effectLst>
                  <a:outerShdw dist="38100" dir="2700000" algn="bl" rotWithShape="0">
                    <a:schemeClr val="accent5"/>
                  </a:outerShdw>
                </a:effectLst>
              </a:rPr>
              <a:t>רמות בקיאות על פי </a:t>
            </a:r>
            <a:endParaRPr lang="he-IL" sz="3600" b="1" cap="none" spc="0" dirty="0">
              <a:ln w="13462">
                <a:solidFill>
                  <a:schemeClr val="bg1"/>
                </a:solidFill>
                <a:prstDash val="solid"/>
              </a:ln>
              <a:solidFill>
                <a:srgbClr val="7030A0"/>
              </a:solidFill>
              <a:effectLst>
                <a:outerShdw dist="38100" dir="2700000" algn="bl" rotWithShape="0">
                  <a:schemeClr val="accent5"/>
                </a:outerShdw>
              </a:effectLst>
            </a:endParaRPr>
          </a:p>
          <a:p>
            <a:pPr algn="ctr"/>
            <a:endParaRPr lang="he-IL" sz="1200" b="1" cap="none" spc="0" dirty="0">
              <a:ln w="13462">
                <a:solidFill>
                  <a:schemeClr val="bg1"/>
                </a:solidFill>
                <a:prstDash val="solid"/>
              </a:ln>
              <a:solidFill>
                <a:srgbClr val="7030A0"/>
              </a:solidFill>
              <a:effectLst>
                <a:outerShdw dist="38100" dir="2700000" algn="bl" rotWithShape="0">
                  <a:schemeClr val="accent5"/>
                </a:outerShdw>
              </a:effectLst>
            </a:endParaRPr>
          </a:p>
        </p:txBody>
      </p:sp>
      <p:sp>
        <p:nvSpPr>
          <p:cNvPr id="10" name="Rectangle 9">
            <a:extLst>
              <a:ext uri="{FF2B5EF4-FFF2-40B4-BE49-F238E27FC236}">
                <a16:creationId xmlns:a16="http://schemas.microsoft.com/office/drawing/2014/main" id="{C6D16896-7C49-41D2-8CE2-1D630C133317}"/>
              </a:ext>
            </a:extLst>
          </p:cNvPr>
          <p:cNvSpPr/>
          <p:nvPr/>
        </p:nvSpPr>
        <p:spPr>
          <a:xfrm>
            <a:off x="1578215" y="1330806"/>
            <a:ext cx="5555272" cy="830997"/>
          </a:xfrm>
          <a:prstGeom prst="rect">
            <a:avLst/>
          </a:prstGeom>
          <a:noFill/>
        </p:spPr>
        <p:txBody>
          <a:bodyPr wrap="square" lIns="91440" tIns="45720" rIns="91440" bIns="45720">
            <a:spAutoFit/>
          </a:bodyPr>
          <a:lstStyle/>
          <a:p>
            <a:pPr algn="ctr"/>
            <a:r>
              <a:rPr lang="en-US" sz="3600" b="1" cap="none" spc="0" dirty="0">
                <a:ln w="13462">
                  <a:solidFill>
                    <a:schemeClr val="bg1"/>
                  </a:solidFill>
                  <a:prstDash val="solid"/>
                </a:ln>
                <a:solidFill>
                  <a:srgbClr val="7030A0"/>
                </a:solidFill>
                <a:effectLst>
                  <a:outerShdw dist="38100" dir="2700000" algn="bl" rotWithShape="0">
                    <a:schemeClr val="accent5"/>
                  </a:outerShdw>
                </a:effectLst>
              </a:rPr>
              <a:t>PISA</a:t>
            </a:r>
            <a:r>
              <a:rPr lang="he-IL" sz="3600" b="1" cap="none" spc="0" dirty="0">
                <a:ln w="13462">
                  <a:solidFill>
                    <a:schemeClr val="bg1"/>
                  </a:solidFill>
                  <a:prstDash val="solid"/>
                </a:ln>
                <a:solidFill>
                  <a:srgbClr val="7030A0"/>
                </a:solidFill>
                <a:effectLst>
                  <a:outerShdw dist="38100" dir="2700000" algn="bl" rotWithShape="0">
                    <a:schemeClr val="accent5"/>
                  </a:outerShdw>
                </a:effectLst>
              </a:rPr>
              <a:t> -</a:t>
            </a:r>
            <a:r>
              <a:rPr lang="he-IL" sz="3600" b="1" dirty="0">
                <a:ln w="13462">
                  <a:solidFill>
                    <a:schemeClr val="bg1"/>
                  </a:solidFill>
                  <a:prstDash val="solid"/>
                </a:ln>
                <a:solidFill>
                  <a:srgbClr val="7030A0"/>
                </a:solidFill>
                <a:effectLst>
                  <a:outerShdw dist="38100" dir="2700000" algn="bl" rotWithShape="0">
                    <a:schemeClr val="accent5"/>
                  </a:outerShdw>
                </a:effectLst>
              </a:rPr>
              <a:t> מבחני  </a:t>
            </a:r>
            <a:endParaRPr lang="he-IL" sz="3600" b="1" cap="none" spc="0" dirty="0">
              <a:ln w="13462">
                <a:solidFill>
                  <a:schemeClr val="bg1"/>
                </a:solidFill>
                <a:prstDash val="solid"/>
              </a:ln>
              <a:solidFill>
                <a:srgbClr val="7030A0"/>
              </a:solidFill>
              <a:effectLst>
                <a:outerShdw dist="38100" dir="2700000" algn="bl" rotWithShape="0">
                  <a:schemeClr val="accent5"/>
                </a:outerShdw>
              </a:effectLst>
            </a:endParaRPr>
          </a:p>
          <a:p>
            <a:pPr algn="ctr"/>
            <a:endParaRPr lang="he-IL" sz="1200" b="1" cap="none" spc="0" dirty="0">
              <a:ln w="13462">
                <a:solidFill>
                  <a:schemeClr val="bg1"/>
                </a:solidFill>
                <a:prstDash val="solid"/>
              </a:ln>
              <a:solidFill>
                <a:srgbClr val="7030A0"/>
              </a:solidFill>
              <a:effectLst>
                <a:outerShdw dist="38100" dir="2700000" algn="bl" rotWithShape="0">
                  <a:schemeClr val="accent5"/>
                </a:outerShdw>
              </a:effectLst>
            </a:endParaRPr>
          </a:p>
        </p:txBody>
      </p:sp>
      <p:sp>
        <p:nvSpPr>
          <p:cNvPr id="11" name="TextBox 10">
            <a:extLst>
              <a:ext uri="{FF2B5EF4-FFF2-40B4-BE49-F238E27FC236}">
                <a16:creationId xmlns:a16="http://schemas.microsoft.com/office/drawing/2014/main" id="{A461B1D0-38EF-4E18-8461-1AA894A73E95}"/>
              </a:ext>
            </a:extLst>
          </p:cNvPr>
          <p:cNvSpPr txBox="1"/>
          <p:nvPr/>
        </p:nvSpPr>
        <p:spPr>
          <a:xfrm>
            <a:off x="10105366" y="129063"/>
            <a:ext cx="641522" cy="369332"/>
          </a:xfrm>
          <a:prstGeom prst="rect">
            <a:avLst/>
          </a:prstGeom>
          <a:noFill/>
        </p:spPr>
        <p:txBody>
          <a:bodyPr wrap="none" rtlCol="0">
            <a:spAutoFit/>
          </a:bodyPr>
          <a:lstStyle/>
          <a:p>
            <a:r>
              <a:rPr lang="he-IL" dirty="0"/>
              <a:t>בס"ד</a:t>
            </a:r>
            <a:endParaRPr lang="en-US" dirty="0"/>
          </a:p>
        </p:txBody>
      </p:sp>
    </p:spTree>
    <p:extLst>
      <p:ext uri="{BB962C8B-B14F-4D97-AF65-F5344CB8AC3E}">
        <p14:creationId xmlns:p14="http://schemas.microsoft.com/office/powerpoint/2010/main" val="4128382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F50921-2E17-4032-A93A-53FDF1F026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7" name="Rectangle 6">
            <a:extLst>
              <a:ext uri="{FF2B5EF4-FFF2-40B4-BE49-F238E27FC236}">
                <a16:creationId xmlns:a16="http://schemas.microsoft.com/office/drawing/2014/main" id="{42030BA6-1560-4126-AB34-618FFBDF13F8}"/>
              </a:ext>
            </a:extLst>
          </p:cNvPr>
          <p:cNvSpPr/>
          <p:nvPr/>
        </p:nvSpPr>
        <p:spPr>
          <a:xfrm>
            <a:off x="2112353" y="774391"/>
            <a:ext cx="8919794" cy="1107996"/>
          </a:xfrm>
          <a:prstGeom prst="rect">
            <a:avLst/>
          </a:prstGeom>
          <a:noFill/>
        </p:spPr>
        <p:txBody>
          <a:bodyPr wrap="square" lIns="91440" tIns="45720" rIns="91440" bIns="45720">
            <a:spAutoFit/>
          </a:bodyPr>
          <a:lstStyle/>
          <a:p>
            <a:pPr algn="ctr"/>
            <a:r>
              <a:rPr lang="en-US" sz="3600" b="1" cap="none" spc="0" dirty="0">
                <a:ln w="13462">
                  <a:solidFill>
                    <a:schemeClr val="bg1"/>
                  </a:solidFill>
                  <a:prstDash val="solid"/>
                </a:ln>
                <a:solidFill>
                  <a:srgbClr val="7030A0"/>
                </a:solidFill>
                <a:effectLst>
                  <a:outerShdw dist="38100" dir="2700000" algn="bl" rotWithShape="0">
                    <a:schemeClr val="accent5"/>
                  </a:outerShdw>
                </a:effectLst>
                <a:hlinkClick r:id="rId3"/>
              </a:rPr>
              <a:t>OECD</a:t>
            </a:r>
            <a:r>
              <a:rPr lang="he-IL" sz="3600" b="1" dirty="0">
                <a:ln w="13462">
                  <a:solidFill>
                    <a:schemeClr val="bg1"/>
                  </a:solidFill>
                  <a:prstDash val="solid"/>
                </a:ln>
                <a:solidFill>
                  <a:srgbClr val="7030A0"/>
                </a:solidFill>
                <a:effectLst>
                  <a:outerShdw dist="38100" dir="2700000" algn="bl" rotWithShape="0">
                    <a:schemeClr val="accent5"/>
                  </a:outerShdw>
                </a:effectLst>
                <a:hlinkClick r:id="rId3"/>
              </a:rPr>
              <a:t> </a:t>
            </a:r>
            <a:r>
              <a:rPr lang="he-IL" sz="3600" b="1" dirty="0">
                <a:ln w="13462">
                  <a:solidFill>
                    <a:schemeClr val="bg1"/>
                  </a:solidFill>
                  <a:prstDash val="solid"/>
                </a:ln>
                <a:solidFill>
                  <a:srgbClr val="7030A0"/>
                </a:solidFill>
                <a:effectLst>
                  <a:outerShdw dist="38100" dir="2700000" algn="bl" rotWithShape="0">
                    <a:schemeClr val="accent5"/>
                  </a:outerShdw>
                </a:effectLst>
              </a:rPr>
              <a:t>רמות מיומנות על פי מעגל המידול של </a:t>
            </a:r>
            <a:endParaRPr lang="he-IL" sz="3600" b="1" cap="none" spc="0" dirty="0">
              <a:ln w="13462">
                <a:solidFill>
                  <a:schemeClr val="bg1"/>
                </a:solidFill>
                <a:prstDash val="solid"/>
              </a:ln>
              <a:solidFill>
                <a:srgbClr val="7030A0"/>
              </a:solidFill>
              <a:effectLst>
                <a:outerShdw dist="38100" dir="2700000" algn="bl" rotWithShape="0">
                  <a:schemeClr val="accent5"/>
                </a:outerShdw>
              </a:effectLst>
            </a:endParaRPr>
          </a:p>
          <a:p>
            <a:pPr algn="ctr"/>
            <a:endParaRPr lang="he-IL" sz="1200" b="1" cap="none" spc="0" dirty="0">
              <a:ln w="13462">
                <a:solidFill>
                  <a:schemeClr val="bg1"/>
                </a:solidFill>
                <a:prstDash val="solid"/>
              </a:ln>
              <a:solidFill>
                <a:srgbClr val="7030A0"/>
              </a:solidFill>
              <a:effectLst>
                <a:outerShdw dist="38100" dir="2700000" algn="bl" rotWithShape="0">
                  <a:schemeClr val="accent5"/>
                </a:outerShdw>
              </a:effectLst>
            </a:endParaRPr>
          </a:p>
          <a:p>
            <a:pPr algn="ctr"/>
            <a:r>
              <a:rPr lang="en-US" sz="1800" dirty="0">
                <a:effectLst/>
                <a:latin typeface="Calibri" panose="020F0502020204030204" pitchFamily="34" charset="0"/>
                <a:ea typeface="Calibri" panose="020F0502020204030204" pitchFamily="34" charset="0"/>
                <a:cs typeface="Arial" panose="020B0604020202020204" pitchFamily="34" charset="0"/>
              </a:rPr>
              <a:t>18/11/2020 </a:t>
            </a:r>
            <a:r>
              <a:rPr lang="he-IL" sz="1800" dirty="0">
                <a:effectLst/>
                <a:latin typeface="Calibri" panose="020F0502020204030204" pitchFamily="34" charset="0"/>
                <a:ea typeface="Calibri" panose="020F0502020204030204" pitchFamily="34" charset="0"/>
                <a:cs typeface="Arial" panose="020B0604020202020204" pitchFamily="34" charset="0"/>
              </a:rPr>
              <a:t>,</a:t>
            </a:r>
            <a:r>
              <a:rPr lang="en-US" sz="1800" dirty="0">
                <a:effectLst/>
                <a:latin typeface="Calibri" panose="020F0502020204030204" pitchFamily="34" charset="0"/>
                <a:ea typeface="Calibri" panose="020F0502020204030204" pitchFamily="34" charset="0"/>
                <a:cs typeface="Arial" panose="020B0604020202020204" pitchFamily="34" charset="0"/>
              </a:rPr>
              <a:t>OECD</a:t>
            </a:r>
            <a:r>
              <a:rPr lang="he-IL" sz="1800" dirty="0">
                <a:effectLst/>
                <a:latin typeface="Calibri" panose="020F0502020204030204" pitchFamily="34" charset="0"/>
                <a:ea typeface="Calibri" panose="020F0502020204030204" pitchFamily="34" charset="0"/>
                <a:cs typeface="Arial" panose="020B0604020202020204" pitchFamily="34" charset="0"/>
              </a:rPr>
              <a:t> פרשנות של צוות מהלכי"ם למסמך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B0E31F1A-813D-43F2-8EB4-F13676031D42}"/>
              </a:ext>
            </a:extLst>
          </p:cNvPr>
          <p:cNvGraphicFramePr/>
          <p:nvPr>
            <p:extLst>
              <p:ext uri="{D42A27DB-BD31-4B8C-83A1-F6EECF244321}">
                <p14:modId xmlns:p14="http://schemas.microsoft.com/office/powerpoint/2010/main" val="3866768379"/>
              </p:ext>
            </p:extLst>
          </p:nvPr>
        </p:nvGraphicFramePr>
        <p:xfrm>
          <a:off x="2028825" y="1800224"/>
          <a:ext cx="8223250" cy="48672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a:extLst>
              <a:ext uri="{FF2B5EF4-FFF2-40B4-BE49-F238E27FC236}">
                <a16:creationId xmlns:a16="http://schemas.microsoft.com/office/drawing/2014/main" id="{98F9E0BB-6808-473E-8C81-43B5999E7FDD}"/>
              </a:ext>
            </a:extLst>
          </p:cNvPr>
          <p:cNvPicPr>
            <a:picLocks noChangeAspect="1"/>
          </p:cNvPicPr>
          <p:nvPr/>
        </p:nvPicPr>
        <p:blipFill>
          <a:blip r:embed="rId9"/>
          <a:stretch>
            <a:fillRect/>
          </a:stretch>
        </p:blipFill>
        <p:spPr>
          <a:xfrm>
            <a:off x="2112353" y="4820726"/>
            <a:ext cx="2046887" cy="1511567"/>
          </a:xfrm>
          <a:prstGeom prst="rect">
            <a:avLst/>
          </a:prstGeom>
        </p:spPr>
      </p:pic>
      <p:sp>
        <p:nvSpPr>
          <p:cNvPr id="9" name="TextBox 8">
            <a:extLst>
              <a:ext uri="{FF2B5EF4-FFF2-40B4-BE49-F238E27FC236}">
                <a16:creationId xmlns:a16="http://schemas.microsoft.com/office/drawing/2014/main" id="{3021EC33-C5FC-4DFA-81BE-1503C2C2613F}"/>
              </a:ext>
            </a:extLst>
          </p:cNvPr>
          <p:cNvSpPr txBox="1"/>
          <p:nvPr/>
        </p:nvSpPr>
        <p:spPr>
          <a:xfrm>
            <a:off x="10476841" y="305983"/>
            <a:ext cx="641522" cy="369332"/>
          </a:xfrm>
          <a:prstGeom prst="rect">
            <a:avLst/>
          </a:prstGeom>
          <a:noFill/>
        </p:spPr>
        <p:txBody>
          <a:bodyPr wrap="none" rtlCol="0">
            <a:spAutoFit/>
          </a:bodyPr>
          <a:lstStyle/>
          <a:p>
            <a:r>
              <a:rPr lang="he-IL" dirty="0"/>
              <a:t>בס"ד</a:t>
            </a:r>
            <a:endParaRPr lang="en-US" dirty="0"/>
          </a:p>
        </p:txBody>
      </p:sp>
    </p:spTree>
    <p:extLst>
      <p:ext uri="{BB962C8B-B14F-4D97-AF65-F5344CB8AC3E}">
        <p14:creationId xmlns:p14="http://schemas.microsoft.com/office/powerpoint/2010/main" val="2740477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BAE7186-9B44-4028-834D-8C493D04825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7" name="TextBox 6">
            <a:extLst>
              <a:ext uri="{FF2B5EF4-FFF2-40B4-BE49-F238E27FC236}">
                <a16:creationId xmlns:a16="http://schemas.microsoft.com/office/drawing/2014/main" id="{B175A474-71D1-4A44-BBCF-51291E662923}"/>
              </a:ext>
            </a:extLst>
          </p:cNvPr>
          <p:cNvSpPr txBox="1"/>
          <p:nvPr/>
        </p:nvSpPr>
        <p:spPr>
          <a:xfrm>
            <a:off x="10476841" y="305983"/>
            <a:ext cx="641522" cy="369332"/>
          </a:xfrm>
          <a:prstGeom prst="rect">
            <a:avLst/>
          </a:prstGeom>
          <a:noFill/>
        </p:spPr>
        <p:txBody>
          <a:bodyPr wrap="none" rtlCol="0">
            <a:spAutoFit/>
          </a:bodyPr>
          <a:lstStyle/>
          <a:p>
            <a:r>
              <a:rPr lang="he-IL" dirty="0"/>
              <a:t>בס"ד</a:t>
            </a:r>
            <a:endParaRPr lang="en-US" dirty="0"/>
          </a:p>
        </p:txBody>
      </p:sp>
      <p:sp>
        <p:nvSpPr>
          <p:cNvPr id="19" name="TextBox 18">
            <a:extLst>
              <a:ext uri="{FF2B5EF4-FFF2-40B4-BE49-F238E27FC236}">
                <a16:creationId xmlns:a16="http://schemas.microsoft.com/office/drawing/2014/main" id="{1CCBFB31-6160-44BF-8C3F-E3075EC74B4E}"/>
              </a:ext>
            </a:extLst>
          </p:cNvPr>
          <p:cNvSpPr txBox="1"/>
          <p:nvPr/>
        </p:nvSpPr>
        <p:spPr>
          <a:xfrm>
            <a:off x="1725948" y="1193944"/>
            <a:ext cx="8237202" cy="1658018"/>
          </a:xfrm>
          <a:prstGeom prst="rect">
            <a:avLst/>
          </a:prstGeom>
          <a:noFill/>
        </p:spPr>
        <p:txBody>
          <a:bodyPr wrap="square">
            <a:spAutoFit/>
          </a:bodyPr>
          <a:lstStyle/>
          <a:p>
            <a:pPr marL="0" marR="457200" algn="just" rtl="1">
              <a:lnSpc>
                <a:spcPct val="115000"/>
              </a:lnSpc>
              <a:spcBef>
                <a:spcPts val="0"/>
              </a:spcBef>
              <a:spcAft>
                <a:spcPts val="0"/>
              </a:spcAft>
            </a:pPr>
            <a:r>
              <a:rPr lang="he-IL" sz="1800" dirty="0">
                <a:solidFill>
                  <a:srgbClr val="2110C0"/>
                </a:solidFill>
                <a:effectLst/>
                <a:highlight>
                  <a:srgbClr val="FFFFFF"/>
                </a:highlight>
                <a:latin typeface="Arial" panose="020B0604020202020204" pitchFamily="34" charset="0"/>
                <a:ea typeface="Arial" panose="020B0604020202020204" pitchFamily="34" charset="0"/>
              </a:rPr>
              <a:t>לצורך עיצוב פני העיר, החליטה עיריית הוד-הפתרון לערוך שינוי בקרקעות בהן היא מאשרת בנייה, ולבקש מבעלי קרקעות מלבניות להקטין את הצלע הארוכה של חלקת האדמה באחוז מסוים (זהה לכולם), ובתמורה להגדיל את הצלע הקצרה של חלקת האדמה באותו אחוז</a:t>
            </a:r>
            <a:r>
              <a:rPr lang="he-IL" sz="1800" dirty="0">
                <a:solidFill>
                  <a:srgbClr val="000000"/>
                </a:solidFill>
                <a:effectLst/>
                <a:highlight>
                  <a:srgbClr val="FFFFFF"/>
                </a:highlight>
                <a:latin typeface="Arial" panose="020B0604020202020204" pitchFamily="34" charset="0"/>
                <a:ea typeface="Arial" panose="020B0604020202020204" pitchFamily="34" charset="0"/>
              </a:rPr>
              <a:t>.</a:t>
            </a:r>
            <a:endParaRPr lang="he-IL" sz="1800" dirty="0">
              <a:effectLst/>
              <a:latin typeface="Arial" panose="020B0604020202020204" pitchFamily="34" charset="0"/>
              <a:ea typeface="Arial" panose="020B0604020202020204" pitchFamily="34" charset="0"/>
            </a:endParaRPr>
          </a:p>
          <a:p>
            <a:pPr marL="0" marR="457200" algn="just" rtl="1">
              <a:lnSpc>
                <a:spcPct val="115000"/>
              </a:lnSpc>
              <a:spcBef>
                <a:spcPts val="0"/>
              </a:spcBef>
              <a:spcAft>
                <a:spcPts val="600"/>
              </a:spcAft>
            </a:pPr>
            <a:r>
              <a:rPr lang="he-IL" sz="1800" dirty="0">
                <a:solidFill>
                  <a:srgbClr val="000000"/>
                </a:solidFill>
                <a:effectLst/>
                <a:latin typeface="Arial" panose="020B0604020202020204" pitchFamily="34" charset="0"/>
                <a:ea typeface="Arial" panose="020B0604020202020204" pitchFamily="34" charset="0"/>
              </a:rPr>
              <a:t> </a:t>
            </a:r>
            <a:endParaRPr lang="he-IL" sz="1800" dirty="0">
              <a:effectLst/>
              <a:latin typeface="Arial" panose="020B0604020202020204" pitchFamily="34" charset="0"/>
              <a:ea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957A5C54-ED64-4C75-9F9D-03966ED7B830}"/>
              </a:ext>
            </a:extLst>
          </p:cNvPr>
          <p:cNvSpPr/>
          <p:nvPr/>
        </p:nvSpPr>
        <p:spPr>
          <a:xfrm>
            <a:off x="3827911" y="568587"/>
            <a:ext cx="3039614" cy="646331"/>
          </a:xfrm>
          <a:prstGeom prst="rect">
            <a:avLst/>
          </a:prstGeom>
          <a:noFill/>
        </p:spPr>
        <p:txBody>
          <a:bodyPr wrap="none" lIns="91440" tIns="45720" rIns="91440" bIns="45720">
            <a:spAutoFit/>
          </a:bodyPr>
          <a:lstStyle/>
          <a:p>
            <a:pPr algn="ctr"/>
            <a:r>
              <a:rPr lang="he-IL" sz="3600" b="1" cap="none" spc="0" dirty="0">
                <a:ln w="13462">
                  <a:solidFill>
                    <a:schemeClr val="bg1"/>
                  </a:solidFill>
                  <a:prstDash val="solid"/>
                </a:ln>
                <a:solidFill>
                  <a:srgbClr val="7030A0"/>
                </a:solidFill>
                <a:effectLst>
                  <a:outerShdw dist="38100" dir="2700000" algn="bl" rotWithShape="0">
                    <a:schemeClr val="accent5"/>
                  </a:outerShdw>
                </a:effectLst>
              </a:rPr>
              <a:t>חידוש פני העיר</a:t>
            </a:r>
            <a:endParaRPr lang="en-US" sz="3600" b="1" cap="none" spc="0" dirty="0">
              <a:ln w="13462">
                <a:solidFill>
                  <a:schemeClr val="bg1"/>
                </a:solidFill>
                <a:prstDash val="solid"/>
              </a:ln>
              <a:solidFill>
                <a:srgbClr val="7030A0"/>
              </a:solidFill>
              <a:effectLst>
                <a:outerShdw dist="38100" dir="2700000" algn="bl" rotWithShape="0">
                  <a:schemeClr val="accent5"/>
                </a:outerShdw>
              </a:effectLst>
            </a:endParaRPr>
          </a:p>
        </p:txBody>
      </p:sp>
      <p:sp>
        <p:nvSpPr>
          <p:cNvPr id="2" name="Rectangle: Rounded Corners 1">
            <a:extLst>
              <a:ext uri="{FF2B5EF4-FFF2-40B4-BE49-F238E27FC236}">
                <a16:creationId xmlns:a16="http://schemas.microsoft.com/office/drawing/2014/main" id="{60F0940D-E6CA-424B-8966-E4D2E7F13BA5}"/>
              </a:ext>
            </a:extLst>
          </p:cNvPr>
          <p:cNvSpPr/>
          <p:nvPr/>
        </p:nvSpPr>
        <p:spPr>
          <a:xfrm>
            <a:off x="7290033" y="82456"/>
            <a:ext cx="2550253" cy="914400"/>
          </a:xfrm>
          <a:prstGeom prst="round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prstTxWarp prst="textChevron">
              <a:avLst/>
            </a:prstTxWarp>
            <a:scene3d>
              <a:camera prst="orthographicFront"/>
              <a:lightRig rig="soft" dir="t">
                <a:rot lat="0" lon="0" rev="15600000"/>
              </a:lightRig>
            </a:scene3d>
            <a:sp3d extrusionH="57150" prstMaterial="softEdge">
              <a:bevelT w="25400" h="38100"/>
            </a:sp3d>
          </a:bodyPr>
          <a:lstStyle/>
          <a:p>
            <a:pPr algn="ctr"/>
            <a:r>
              <a:rPr lang="he-IL" b="1" dirty="0">
                <a:ln/>
                <a:solidFill>
                  <a:schemeClr val="accent4"/>
                </a:solidFill>
              </a:rPr>
              <a:t>המשימה של היום</a:t>
            </a:r>
            <a:endParaRPr lang="en-US" b="1" dirty="0">
              <a:ln/>
              <a:solidFill>
                <a:schemeClr val="accent4"/>
              </a:solidFill>
            </a:endParaRPr>
          </a:p>
        </p:txBody>
      </p:sp>
      <p:pic>
        <p:nvPicPr>
          <p:cNvPr id="21" name="image7.png">
            <a:extLst>
              <a:ext uri="{FF2B5EF4-FFF2-40B4-BE49-F238E27FC236}">
                <a16:creationId xmlns:a16="http://schemas.microsoft.com/office/drawing/2014/main" id="{BA1B0923-B35E-4024-9511-E98317015947}"/>
              </a:ext>
            </a:extLst>
          </p:cNvPr>
          <p:cNvPicPr/>
          <p:nvPr/>
        </p:nvPicPr>
        <p:blipFill rotWithShape="1">
          <a:blip r:embed="rId3"/>
          <a:srcRect l="4845" t="5085" r="6124" b="23509"/>
          <a:stretch/>
        </p:blipFill>
        <p:spPr>
          <a:xfrm>
            <a:off x="983214" y="3210549"/>
            <a:ext cx="2657476" cy="2386448"/>
          </a:xfrm>
          <a:prstGeom prst="rect">
            <a:avLst/>
          </a:prstGeom>
          <a:ln/>
        </p:spPr>
      </p:pic>
      <p:sp>
        <p:nvSpPr>
          <p:cNvPr id="15" name="TextBox 14">
            <a:extLst>
              <a:ext uri="{FF2B5EF4-FFF2-40B4-BE49-F238E27FC236}">
                <a16:creationId xmlns:a16="http://schemas.microsoft.com/office/drawing/2014/main" id="{84DD8BB2-E856-48D2-852E-55EF8F86F68A}"/>
              </a:ext>
            </a:extLst>
          </p:cNvPr>
          <p:cNvSpPr txBox="1"/>
          <p:nvPr/>
        </p:nvSpPr>
        <p:spPr>
          <a:xfrm>
            <a:off x="4194408" y="2551336"/>
            <a:ext cx="6191250" cy="5125186"/>
          </a:xfrm>
          <a:prstGeom prst="rect">
            <a:avLst/>
          </a:prstGeom>
          <a:noFill/>
        </p:spPr>
        <p:txBody>
          <a:bodyPr wrap="square">
            <a:spAutoFit/>
          </a:bodyPr>
          <a:lstStyle/>
          <a:p>
            <a:pPr marL="342900" marR="0" lvl="0" indent="-342900" algn="just" rtl="1">
              <a:lnSpc>
                <a:spcPct val="115000"/>
              </a:lnSpc>
              <a:spcBef>
                <a:spcPts val="0"/>
              </a:spcBef>
              <a:spcAft>
                <a:spcPts val="600"/>
              </a:spcAft>
              <a:buClr>
                <a:srgbClr val="0070C0"/>
              </a:buClr>
              <a:buFont typeface="+mj-cs"/>
              <a:buAutoNum type="hebrew2Minus"/>
            </a:pPr>
            <a:r>
              <a:rPr lang="he-IL" sz="1800" dirty="0">
                <a:solidFill>
                  <a:srgbClr val="000000"/>
                </a:solidFill>
                <a:effectLst/>
                <a:highlight>
                  <a:srgbClr val="FFFFFF"/>
                </a:highlight>
                <a:latin typeface="Arial" panose="020B0604020202020204" pitchFamily="34" charset="0"/>
                <a:ea typeface="Arial" panose="020B0604020202020204" pitchFamily="34" charset="0"/>
                <a:cs typeface="Arial" panose="020B0604020202020204" pitchFamily="34" charset="0"/>
              </a:rPr>
              <a:t>גלי, נציגת העיריה, טוענת כי כיוון שמגדילים ומקטינים באותו אחוז, השינוי הוגן ולא צריך להפריע לבעלי הקרקעות. מה דעתכם?</a:t>
            </a:r>
            <a:r>
              <a:rPr lang="he-IL" sz="2000" dirty="0">
                <a:effectLst/>
                <a:highlight>
                  <a:srgbClr val="FFFFFF"/>
                </a:highlight>
                <a:latin typeface="Arial" panose="020B0604020202020204" pitchFamily="34" charset="0"/>
                <a:ea typeface="Arial" panose="020B0604020202020204" pitchFamily="34" charset="0"/>
                <a:cs typeface="Arial" panose="020B0604020202020204" pitchFamily="34" charset="0"/>
              </a:rPr>
              <a:t> נמקו.</a:t>
            </a:r>
          </a:p>
          <a:p>
            <a:pPr marL="342900" marR="0" lvl="0" indent="-342900" algn="just" rtl="1">
              <a:lnSpc>
                <a:spcPct val="115000"/>
              </a:lnSpc>
              <a:spcBef>
                <a:spcPts val="0"/>
              </a:spcBef>
              <a:spcAft>
                <a:spcPts val="600"/>
              </a:spcAft>
              <a:buClr>
                <a:srgbClr val="0070C0"/>
              </a:buClr>
              <a:buAutoNum type="hebrew2Minus" startAt="2"/>
            </a:pPr>
            <a:r>
              <a:rPr lang="he-IL" sz="2000" dirty="0">
                <a:solidFill>
                  <a:srgbClr val="000000"/>
                </a:solidFill>
                <a:effectLst/>
                <a:highlight>
                  <a:srgbClr val="FFFFFF"/>
                </a:highlight>
                <a:latin typeface="Arial" panose="020B0604020202020204" pitchFamily="34" charset="0"/>
                <a:ea typeface="Arial" panose="020B0604020202020204" pitchFamily="34" charset="0"/>
                <a:cs typeface="Arial" panose="020B0604020202020204" pitchFamily="34" charset="0"/>
              </a:rPr>
              <a:t>אופיר, בעל מגרש מלבני, מבקש להגדיל דווקא את הצלע </a:t>
            </a:r>
            <a:r>
              <a:rPr lang="he-IL" sz="2000" b="1" dirty="0">
                <a:solidFill>
                  <a:srgbClr val="000000"/>
                </a:solidFill>
                <a:effectLst/>
                <a:highlight>
                  <a:srgbClr val="FFFFFF"/>
                </a:highlight>
                <a:latin typeface="Arial" panose="020B0604020202020204" pitchFamily="34" charset="0"/>
                <a:ea typeface="Arial" panose="020B0604020202020204" pitchFamily="34" charset="0"/>
                <a:cs typeface="Arial" panose="020B0604020202020204" pitchFamily="34" charset="0"/>
              </a:rPr>
              <a:t>הגדולה</a:t>
            </a:r>
            <a:r>
              <a:rPr lang="he-IL" sz="2000" b="1" dirty="0">
                <a:solidFill>
                  <a:srgbClr val="000000"/>
                </a:solidFill>
                <a:highlight>
                  <a:srgbClr val="FFFFFF"/>
                </a:highlight>
                <a:latin typeface="Arial" panose="020B0604020202020204" pitchFamily="34" charset="0"/>
                <a:ea typeface="Arial" panose="020B0604020202020204" pitchFamily="34" charset="0"/>
                <a:cs typeface="Arial" panose="020B0604020202020204" pitchFamily="34" charset="0"/>
              </a:rPr>
              <a:t> </a:t>
            </a:r>
            <a:r>
              <a:rPr lang="he-IL" sz="2000" dirty="0">
                <a:solidFill>
                  <a:srgbClr val="000000"/>
                </a:solidFill>
                <a:effectLst/>
                <a:highlight>
                  <a:srgbClr val="FFFFFF"/>
                </a:highlight>
                <a:latin typeface="Arial" panose="020B0604020202020204" pitchFamily="34" charset="0"/>
                <a:ea typeface="Arial" panose="020B0604020202020204" pitchFamily="34" charset="0"/>
                <a:cs typeface="Arial" panose="020B0604020202020204" pitchFamily="34" charset="0"/>
              </a:rPr>
              <a:t>של המגרש המלבני שלו, ולהקטין את הצלע </a:t>
            </a:r>
            <a:r>
              <a:rPr lang="he-IL" sz="2000" b="1" dirty="0">
                <a:solidFill>
                  <a:srgbClr val="000000"/>
                </a:solidFill>
                <a:effectLst/>
                <a:highlight>
                  <a:srgbClr val="FFFFFF"/>
                </a:highlight>
                <a:latin typeface="Arial" panose="020B0604020202020204" pitchFamily="34" charset="0"/>
                <a:ea typeface="Arial" panose="020B0604020202020204" pitchFamily="34" charset="0"/>
                <a:cs typeface="Arial" panose="020B0604020202020204" pitchFamily="34" charset="0"/>
              </a:rPr>
              <a:t>הקטנה</a:t>
            </a:r>
            <a:r>
              <a:rPr lang="he-IL" sz="2000" dirty="0">
                <a:solidFill>
                  <a:srgbClr val="000000"/>
                </a:solidFill>
                <a:effectLst/>
                <a:highlight>
                  <a:srgbClr val="FFFFFF"/>
                </a:highlight>
                <a:latin typeface="Arial" panose="020B0604020202020204" pitchFamily="34" charset="0"/>
                <a:ea typeface="Arial" panose="020B0604020202020204" pitchFamily="34" charset="0"/>
                <a:cs typeface="Arial" panose="020B0604020202020204" pitchFamily="34" charset="0"/>
              </a:rPr>
              <a:t>. הוא חושב שזה ישפר את מצבו. האם הוא צודק? נמקו.</a:t>
            </a:r>
          </a:p>
          <a:p>
            <a:pPr marL="342900" marR="0" lvl="0" indent="-342900" algn="just" rtl="1">
              <a:lnSpc>
                <a:spcPct val="115000"/>
              </a:lnSpc>
              <a:spcBef>
                <a:spcPts val="0"/>
              </a:spcBef>
              <a:spcAft>
                <a:spcPts val="600"/>
              </a:spcAft>
              <a:buClr>
                <a:srgbClr val="0070C0"/>
              </a:buClr>
              <a:buAutoNum type="hebrew2Minus" startAt="2"/>
            </a:pPr>
            <a:r>
              <a:rPr lang="he-IL" sz="2000" dirty="0">
                <a:solidFill>
                  <a:srgbClr val="000000"/>
                </a:solidFill>
                <a:effectLst/>
                <a:highlight>
                  <a:srgbClr val="FFFFFF"/>
                </a:highlight>
                <a:latin typeface="Arial" panose="020B0604020202020204" pitchFamily="34" charset="0"/>
                <a:ea typeface="Arial" panose="020B0604020202020204" pitchFamily="34" charset="0"/>
                <a:cs typeface="Arial" panose="020B0604020202020204" pitchFamily="34" charset="0"/>
              </a:rPr>
              <a:t>דורון, בעלת מגרש מלבני, מעוניינת לקבל בתהליך זה מגרש ריבועי. מה צריכה דורון להציע לעירייה לשם כך?  נמקו.</a:t>
            </a:r>
          </a:p>
          <a:p>
            <a:pPr marL="342900" marR="0" lvl="0" indent="-342900" algn="just" rtl="1">
              <a:lnSpc>
                <a:spcPct val="115000"/>
              </a:lnSpc>
              <a:spcBef>
                <a:spcPts val="0"/>
              </a:spcBef>
              <a:spcAft>
                <a:spcPts val="600"/>
              </a:spcAft>
              <a:buClr>
                <a:srgbClr val="0070C0"/>
              </a:buClr>
              <a:buAutoNum type="hebrew2Minus" startAt="2"/>
            </a:pPr>
            <a:endParaRPr lang="he-IL" sz="2000" dirty="0">
              <a:solidFill>
                <a:srgbClr val="000000"/>
              </a:solidFill>
              <a:effectLst/>
              <a:highlight>
                <a:srgbClr val="FFFFFF"/>
              </a:highlight>
              <a:latin typeface="Arial" panose="020B0604020202020204" pitchFamily="34" charset="0"/>
              <a:ea typeface="Arial" panose="020B0604020202020204" pitchFamily="34" charset="0"/>
              <a:cs typeface="Arial" panose="020B0604020202020204" pitchFamily="34" charset="0"/>
            </a:endParaRPr>
          </a:p>
          <a:p>
            <a:pPr marL="342900" marR="0" lvl="0" indent="-342900" algn="just" rtl="1">
              <a:lnSpc>
                <a:spcPct val="115000"/>
              </a:lnSpc>
              <a:spcBef>
                <a:spcPts val="0"/>
              </a:spcBef>
              <a:spcAft>
                <a:spcPts val="600"/>
              </a:spcAft>
              <a:buClr>
                <a:srgbClr val="0070C0"/>
              </a:buClr>
              <a:buAutoNum type="hebrew2Minus" startAt="2"/>
            </a:pPr>
            <a:endParaRPr lang="he-IL" sz="2400"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gn="just" rtl="1">
              <a:lnSpc>
                <a:spcPct val="115000"/>
              </a:lnSpc>
              <a:spcBef>
                <a:spcPts val="0"/>
              </a:spcBef>
              <a:spcAft>
                <a:spcPts val="600"/>
              </a:spcAft>
              <a:buClr>
                <a:srgbClr val="0070C0"/>
              </a:buClr>
              <a:buFont typeface="+mj-cs"/>
              <a:buAutoNum type="hebrew2Minus"/>
            </a:pPr>
            <a:endParaRPr lang="he-IL" sz="2000" dirty="0">
              <a:effectLst/>
              <a:latin typeface="Arial" panose="020B0604020202020204" pitchFamily="34" charset="0"/>
              <a:ea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CC74C41-436A-41E0-8DE2-AFDCBFF4C60B}"/>
              </a:ext>
            </a:extLst>
          </p:cNvPr>
          <p:cNvSpPr/>
          <p:nvPr/>
        </p:nvSpPr>
        <p:spPr>
          <a:xfrm rot="20442594">
            <a:off x="-58739" y="2555494"/>
            <a:ext cx="3569375" cy="923330"/>
          </a:xfrm>
          <a:prstGeom prst="rect">
            <a:avLst/>
          </a:prstGeom>
          <a:noFill/>
        </p:spPr>
        <p:txBody>
          <a:bodyPr wrap="none" lIns="91440" tIns="45720" rIns="91440" bIns="45720">
            <a:spAutoFit/>
          </a:bodyPr>
          <a:lstStyle/>
          <a:p>
            <a:pPr algn="ctr"/>
            <a:r>
              <a:rPr lang="en-US" sz="54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hlinkClick r:id="rId4"/>
              </a:rPr>
              <a:t>mentimeter</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Rectangle 4">
            <a:extLst>
              <a:ext uri="{FF2B5EF4-FFF2-40B4-BE49-F238E27FC236}">
                <a16:creationId xmlns:a16="http://schemas.microsoft.com/office/drawing/2014/main" id="{1DF44CEB-E3CC-4EDA-9210-83D857AB34A9}"/>
              </a:ext>
            </a:extLst>
          </p:cNvPr>
          <p:cNvSpPr/>
          <p:nvPr/>
        </p:nvSpPr>
        <p:spPr>
          <a:xfrm>
            <a:off x="460378" y="5664056"/>
            <a:ext cx="3273653"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menti.com</a:t>
            </a:r>
          </a:p>
        </p:txBody>
      </p:sp>
      <p:sp>
        <p:nvSpPr>
          <p:cNvPr id="6" name="Rectangle 5">
            <a:extLst>
              <a:ext uri="{FF2B5EF4-FFF2-40B4-BE49-F238E27FC236}">
                <a16:creationId xmlns:a16="http://schemas.microsoft.com/office/drawing/2014/main" id="{1BB904DB-F301-4A34-A660-74111A1B176A}"/>
              </a:ext>
            </a:extLst>
          </p:cNvPr>
          <p:cNvSpPr/>
          <p:nvPr/>
        </p:nvSpPr>
        <p:spPr>
          <a:xfrm>
            <a:off x="3640690" y="5817945"/>
            <a:ext cx="4903294" cy="769441"/>
          </a:xfrm>
          <a:prstGeom prst="rect">
            <a:avLst/>
          </a:prstGeom>
          <a:noFill/>
        </p:spPr>
        <p:txBody>
          <a:bodyPr wrap="square" lIns="91440" tIns="45720" rIns="91440" bIns="45720">
            <a:spAutoFit/>
          </a:bodyPr>
          <a:lstStyle/>
          <a:p>
            <a:pPr algn="ctr"/>
            <a:r>
              <a:rPr lang="he-IL"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קוד: 79104187</a:t>
            </a:r>
            <a:endParaRPr lang="en-US" sz="4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4077638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BAE7186-9B44-4028-834D-8C493D04825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92212"/>
            <a:ext cx="12192000" cy="6854573"/>
          </a:xfrm>
          <a:prstGeom prst="rect">
            <a:avLst/>
          </a:prstGeom>
        </p:spPr>
      </p:pic>
      <p:sp>
        <p:nvSpPr>
          <p:cNvPr id="7" name="TextBox 6">
            <a:extLst>
              <a:ext uri="{FF2B5EF4-FFF2-40B4-BE49-F238E27FC236}">
                <a16:creationId xmlns:a16="http://schemas.microsoft.com/office/drawing/2014/main" id="{B175A474-71D1-4A44-BBCF-51291E662923}"/>
              </a:ext>
            </a:extLst>
          </p:cNvPr>
          <p:cNvSpPr txBox="1"/>
          <p:nvPr/>
        </p:nvSpPr>
        <p:spPr>
          <a:xfrm>
            <a:off x="11550478" y="-79911"/>
            <a:ext cx="641522" cy="369332"/>
          </a:xfrm>
          <a:prstGeom prst="rect">
            <a:avLst/>
          </a:prstGeom>
          <a:noFill/>
        </p:spPr>
        <p:txBody>
          <a:bodyPr wrap="none" rtlCol="0">
            <a:spAutoFit/>
          </a:bodyPr>
          <a:lstStyle/>
          <a:p>
            <a:r>
              <a:rPr lang="he-IL" dirty="0"/>
              <a:t>בס"ד</a:t>
            </a:r>
            <a:endParaRPr lang="en-US" dirty="0"/>
          </a:p>
        </p:txBody>
      </p:sp>
      <p:pic>
        <p:nvPicPr>
          <p:cNvPr id="9" name="Picture 8">
            <a:extLst>
              <a:ext uri="{FF2B5EF4-FFF2-40B4-BE49-F238E27FC236}">
                <a16:creationId xmlns:a16="http://schemas.microsoft.com/office/drawing/2014/main" id="{DF179053-4B18-4E46-B9C7-58A2CF4EECD4}"/>
              </a:ext>
            </a:extLst>
          </p:cNvPr>
          <p:cNvPicPr>
            <a:picLocks noChangeAspect="1"/>
          </p:cNvPicPr>
          <p:nvPr/>
        </p:nvPicPr>
        <p:blipFill>
          <a:blip r:embed="rId3"/>
          <a:stretch>
            <a:fillRect/>
          </a:stretch>
        </p:blipFill>
        <p:spPr>
          <a:xfrm>
            <a:off x="6249799" y="234157"/>
            <a:ext cx="5873691" cy="6331251"/>
          </a:xfrm>
          <a:prstGeom prst="rect">
            <a:avLst/>
          </a:prstGeom>
        </p:spPr>
      </p:pic>
      <p:pic>
        <p:nvPicPr>
          <p:cNvPr id="3" name="Picture 2">
            <a:extLst>
              <a:ext uri="{FF2B5EF4-FFF2-40B4-BE49-F238E27FC236}">
                <a16:creationId xmlns:a16="http://schemas.microsoft.com/office/drawing/2014/main" id="{A277DD1B-88E5-49E8-B67D-3754A4C69DD1}"/>
              </a:ext>
            </a:extLst>
          </p:cNvPr>
          <p:cNvPicPr>
            <a:picLocks noChangeAspect="1"/>
          </p:cNvPicPr>
          <p:nvPr/>
        </p:nvPicPr>
        <p:blipFill>
          <a:blip r:embed="rId4"/>
          <a:stretch>
            <a:fillRect/>
          </a:stretch>
        </p:blipFill>
        <p:spPr>
          <a:xfrm>
            <a:off x="357887" y="3428999"/>
            <a:ext cx="5534025" cy="3076575"/>
          </a:xfrm>
          <a:prstGeom prst="rect">
            <a:avLst/>
          </a:prstGeom>
        </p:spPr>
      </p:pic>
      <p:pic>
        <p:nvPicPr>
          <p:cNvPr id="11" name="Picture 10">
            <a:extLst>
              <a:ext uri="{FF2B5EF4-FFF2-40B4-BE49-F238E27FC236}">
                <a16:creationId xmlns:a16="http://schemas.microsoft.com/office/drawing/2014/main" id="{E0FC9413-3C30-44F7-A59D-2E95726021AA}"/>
              </a:ext>
            </a:extLst>
          </p:cNvPr>
          <p:cNvPicPr>
            <a:picLocks noChangeAspect="1"/>
          </p:cNvPicPr>
          <p:nvPr/>
        </p:nvPicPr>
        <p:blipFill>
          <a:blip r:embed="rId5"/>
          <a:stretch>
            <a:fillRect/>
          </a:stretch>
        </p:blipFill>
        <p:spPr>
          <a:xfrm>
            <a:off x="357887" y="104755"/>
            <a:ext cx="5486400" cy="3183729"/>
          </a:xfrm>
          <a:prstGeom prst="rect">
            <a:avLst/>
          </a:prstGeom>
        </p:spPr>
      </p:pic>
      <p:sp>
        <p:nvSpPr>
          <p:cNvPr id="4" name="Rectangle 3">
            <a:extLst>
              <a:ext uri="{FF2B5EF4-FFF2-40B4-BE49-F238E27FC236}">
                <a16:creationId xmlns:a16="http://schemas.microsoft.com/office/drawing/2014/main" id="{7BC551E2-6C4B-412A-AB3D-86E948E2BA8E}"/>
              </a:ext>
            </a:extLst>
          </p:cNvPr>
          <p:cNvSpPr/>
          <p:nvPr/>
        </p:nvSpPr>
        <p:spPr>
          <a:xfrm>
            <a:off x="629174" y="3632433"/>
            <a:ext cx="5150841" cy="2734811"/>
          </a:xfrm>
          <a:prstGeom prst="rect">
            <a:avLst/>
          </a:prstGeom>
          <a:noFill/>
          <a:ln w="38100">
            <a:solidFill>
              <a:srgbClr val="211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DFF7B95-41C2-4D03-9769-E4CD3301EE9C}"/>
              </a:ext>
            </a:extLst>
          </p:cNvPr>
          <p:cNvSpPr/>
          <p:nvPr/>
        </p:nvSpPr>
        <p:spPr>
          <a:xfrm>
            <a:off x="629174" y="192212"/>
            <a:ext cx="5215113" cy="2827825"/>
          </a:xfrm>
          <a:prstGeom prst="roundRect">
            <a:avLst/>
          </a:prstGeom>
          <a:noFill/>
          <a:ln w="38100">
            <a:solidFill>
              <a:srgbClr val="211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C9D4066-6AF4-4457-95FD-D912BC30116E}"/>
              </a:ext>
            </a:extLst>
          </p:cNvPr>
          <p:cNvSpPr/>
          <p:nvPr/>
        </p:nvSpPr>
        <p:spPr>
          <a:xfrm>
            <a:off x="6797200" y="387188"/>
            <a:ext cx="5215113" cy="2374085"/>
          </a:xfrm>
          <a:prstGeom prst="roundRect">
            <a:avLst/>
          </a:prstGeom>
          <a:noFill/>
          <a:ln w="38100">
            <a:solidFill>
              <a:srgbClr val="211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CE809687-F0BE-402B-9778-E8E1C06731C7}"/>
              </a:ext>
            </a:extLst>
          </p:cNvPr>
          <p:cNvSpPr/>
          <p:nvPr/>
        </p:nvSpPr>
        <p:spPr>
          <a:xfrm>
            <a:off x="6814700" y="2859041"/>
            <a:ext cx="5215113" cy="1750876"/>
          </a:xfrm>
          <a:prstGeom prst="roundRect">
            <a:avLst/>
          </a:prstGeom>
          <a:noFill/>
          <a:ln w="38100">
            <a:solidFill>
              <a:srgbClr val="211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619084AD-613C-4C21-BF13-DDEEDA327E35}"/>
              </a:ext>
            </a:extLst>
          </p:cNvPr>
          <p:cNvSpPr/>
          <p:nvPr/>
        </p:nvSpPr>
        <p:spPr>
          <a:xfrm>
            <a:off x="6814701" y="4742831"/>
            <a:ext cx="5215113" cy="1750876"/>
          </a:xfrm>
          <a:prstGeom prst="roundRect">
            <a:avLst/>
          </a:prstGeom>
          <a:noFill/>
          <a:ln w="38100">
            <a:solidFill>
              <a:srgbClr val="211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6987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FAD8A64-A4A5-4826-986B-14CFACBFA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pic>
        <p:nvPicPr>
          <p:cNvPr id="3" name="Picture 2">
            <a:extLst>
              <a:ext uri="{FF2B5EF4-FFF2-40B4-BE49-F238E27FC236}">
                <a16:creationId xmlns:a16="http://schemas.microsoft.com/office/drawing/2014/main" id="{04FD5F30-98F1-4AF4-AF67-8B9F59EFEC66}"/>
              </a:ext>
            </a:extLst>
          </p:cNvPr>
          <p:cNvPicPr>
            <a:picLocks noChangeAspect="1"/>
          </p:cNvPicPr>
          <p:nvPr/>
        </p:nvPicPr>
        <p:blipFill>
          <a:blip r:embed="rId3"/>
          <a:stretch>
            <a:fillRect/>
          </a:stretch>
        </p:blipFill>
        <p:spPr>
          <a:xfrm>
            <a:off x="398782" y="293134"/>
            <a:ext cx="5153025" cy="3419475"/>
          </a:xfrm>
          <a:prstGeom prst="rect">
            <a:avLst/>
          </a:prstGeom>
        </p:spPr>
      </p:pic>
      <p:pic>
        <p:nvPicPr>
          <p:cNvPr id="5" name="Picture 4">
            <a:extLst>
              <a:ext uri="{FF2B5EF4-FFF2-40B4-BE49-F238E27FC236}">
                <a16:creationId xmlns:a16="http://schemas.microsoft.com/office/drawing/2014/main" id="{FE0C3BE9-E5EE-403D-85DC-A769AA979E99}"/>
              </a:ext>
            </a:extLst>
          </p:cNvPr>
          <p:cNvPicPr>
            <a:picLocks noChangeAspect="1"/>
          </p:cNvPicPr>
          <p:nvPr/>
        </p:nvPicPr>
        <p:blipFill>
          <a:blip r:embed="rId4"/>
          <a:stretch>
            <a:fillRect/>
          </a:stretch>
        </p:blipFill>
        <p:spPr>
          <a:xfrm>
            <a:off x="816179" y="3802790"/>
            <a:ext cx="4603109" cy="2585079"/>
          </a:xfrm>
          <a:prstGeom prst="rect">
            <a:avLst/>
          </a:prstGeom>
        </p:spPr>
      </p:pic>
      <p:pic>
        <p:nvPicPr>
          <p:cNvPr id="6" name="Picture 5">
            <a:extLst>
              <a:ext uri="{FF2B5EF4-FFF2-40B4-BE49-F238E27FC236}">
                <a16:creationId xmlns:a16="http://schemas.microsoft.com/office/drawing/2014/main" id="{E1C1F7B2-C7FC-4565-A83F-3AE6933C9335}"/>
              </a:ext>
            </a:extLst>
          </p:cNvPr>
          <p:cNvPicPr>
            <a:picLocks noChangeAspect="1"/>
          </p:cNvPicPr>
          <p:nvPr/>
        </p:nvPicPr>
        <p:blipFill>
          <a:blip r:embed="rId5"/>
          <a:stretch>
            <a:fillRect/>
          </a:stretch>
        </p:blipFill>
        <p:spPr>
          <a:xfrm>
            <a:off x="6318310" y="486561"/>
            <a:ext cx="5303600" cy="5716750"/>
          </a:xfrm>
          <a:prstGeom prst="rect">
            <a:avLst/>
          </a:prstGeom>
        </p:spPr>
      </p:pic>
      <p:sp>
        <p:nvSpPr>
          <p:cNvPr id="7" name="Rectangle: Rounded Corners 6">
            <a:extLst>
              <a:ext uri="{FF2B5EF4-FFF2-40B4-BE49-F238E27FC236}">
                <a16:creationId xmlns:a16="http://schemas.microsoft.com/office/drawing/2014/main" id="{38716660-92CF-4A47-ABBE-A0B7055FB51B}"/>
              </a:ext>
            </a:extLst>
          </p:cNvPr>
          <p:cNvSpPr/>
          <p:nvPr/>
        </p:nvSpPr>
        <p:spPr>
          <a:xfrm>
            <a:off x="6318310" y="654689"/>
            <a:ext cx="5215113" cy="2080122"/>
          </a:xfrm>
          <a:prstGeom prst="roundRect">
            <a:avLst/>
          </a:prstGeom>
          <a:noFill/>
          <a:ln w="38100">
            <a:solidFill>
              <a:srgbClr val="211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D5BA9E9-C307-46EB-90E0-17ED7FB500BD}"/>
              </a:ext>
            </a:extLst>
          </p:cNvPr>
          <p:cNvSpPr/>
          <p:nvPr/>
        </p:nvSpPr>
        <p:spPr>
          <a:xfrm>
            <a:off x="6362553" y="2837171"/>
            <a:ext cx="5215113" cy="1600605"/>
          </a:xfrm>
          <a:prstGeom prst="roundRect">
            <a:avLst/>
          </a:prstGeom>
          <a:noFill/>
          <a:ln w="38100">
            <a:solidFill>
              <a:srgbClr val="211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D98359F-25AC-419D-8A24-541D2D1A1E4A}"/>
              </a:ext>
            </a:extLst>
          </p:cNvPr>
          <p:cNvSpPr/>
          <p:nvPr/>
        </p:nvSpPr>
        <p:spPr>
          <a:xfrm>
            <a:off x="6362553" y="4540136"/>
            <a:ext cx="5215113" cy="1750876"/>
          </a:xfrm>
          <a:prstGeom prst="roundRect">
            <a:avLst/>
          </a:prstGeom>
          <a:noFill/>
          <a:ln w="38100">
            <a:solidFill>
              <a:srgbClr val="211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716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BAE7186-9B44-4028-834D-8C493D04825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7" name="TextBox 6">
            <a:extLst>
              <a:ext uri="{FF2B5EF4-FFF2-40B4-BE49-F238E27FC236}">
                <a16:creationId xmlns:a16="http://schemas.microsoft.com/office/drawing/2014/main" id="{B175A474-71D1-4A44-BBCF-51291E662923}"/>
              </a:ext>
            </a:extLst>
          </p:cNvPr>
          <p:cNvSpPr txBox="1"/>
          <p:nvPr/>
        </p:nvSpPr>
        <p:spPr>
          <a:xfrm>
            <a:off x="10476841" y="305983"/>
            <a:ext cx="641522" cy="369332"/>
          </a:xfrm>
          <a:prstGeom prst="rect">
            <a:avLst/>
          </a:prstGeom>
          <a:noFill/>
        </p:spPr>
        <p:txBody>
          <a:bodyPr wrap="none" rtlCol="0">
            <a:spAutoFit/>
          </a:bodyPr>
          <a:lstStyle/>
          <a:p>
            <a:r>
              <a:rPr lang="he-IL" dirty="0"/>
              <a:t>בס"ד</a:t>
            </a:r>
            <a:endParaRPr lang="en-US" dirty="0"/>
          </a:p>
        </p:txBody>
      </p:sp>
      <p:sp>
        <p:nvSpPr>
          <p:cNvPr id="19" name="TextBox 18">
            <a:extLst>
              <a:ext uri="{FF2B5EF4-FFF2-40B4-BE49-F238E27FC236}">
                <a16:creationId xmlns:a16="http://schemas.microsoft.com/office/drawing/2014/main" id="{1CCBFB31-6160-44BF-8C3F-E3075EC74B4E}"/>
              </a:ext>
            </a:extLst>
          </p:cNvPr>
          <p:cNvSpPr txBox="1"/>
          <p:nvPr/>
        </p:nvSpPr>
        <p:spPr>
          <a:xfrm>
            <a:off x="1725948" y="1193944"/>
            <a:ext cx="8237202" cy="1658018"/>
          </a:xfrm>
          <a:prstGeom prst="rect">
            <a:avLst/>
          </a:prstGeom>
          <a:noFill/>
        </p:spPr>
        <p:txBody>
          <a:bodyPr wrap="square">
            <a:spAutoFit/>
          </a:bodyPr>
          <a:lstStyle/>
          <a:p>
            <a:pPr marL="0" marR="457200" algn="just" rtl="1">
              <a:lnSpc>
                <a:spcPct val="115000"/>
              </a:lnSpc>
              <a:spcBef>
                <a:spcPts val="0"/>
              </a:spcBef>
              <a:spcAft>
                <a:spcPts val="0"/>
              </a:spcAft>
            </a:pPr>
            <a:r>
              <a:rPr lang="he-IL" sz="1800" dirty="0">
                <a:solidFill>
                  <a:srgbClr val="2110C0"/>
                </a:solidFill>
                <a:effectLst/>
                <a:highlight>
                  <a:srgbClr val="FFFFFF"/>
                </a:highlight>
                <a:latin typeface="Arial" panose="020B0604020202020204" pitchFamily="34" charset="0"/>
                <a:ea typeface="Arial" panose="020B0604020202020204" pitchFamily="34" charset="0"/>
              </a:rPr>
              <a:t>לצורך עיצוב פני העיר, החליטה עיריית הוד-הפתרון לערוך שינוי בקרקעות בהן היא מאשרת בנייה, ולבקש מבעלי קרקעות מלבניות להקטין את הצלע הארוכה של חלקת האדמה באחוז מסוים (זהה לכולם), ובתמורה להגדיל את הצלע הקצרה של חלקת האדמה באותו אחוז</a:t>
            </a:r>
            <a:r>
              <a:rPr lang="he-IL" sz="1800" dirty="0">
                <a:solidFill>
                  <a:srgbClr val="000000"/>
                </a:solidFill>
                <a:effectLst/>
                <a:highlight>
                  <a:srgbClr val="FFFFFF"/>
                </a:highlight>
                <a:latin typeface="Arial" panose="020B0604020202020204" pitchFamily="34" charset="0"/>
                <a:ea typeface="Arial" panose="020B0604020202020204" pitchFamily="34" charset="0"/>
              </a:rPr>
              <a:t>.</a:t>
            </a:r>
            <a:endParaRPr lang="he-IL" sz="1800" dirty="0">
              <a:effectLst/>
              <a:latin typeface="Arial" panose="020B0604020202020204" pitchFamily="34" charset="0"/>
              <a:ea typeface="Arial" panose="020B0604020202020204" pitchFamily="34" charset="0"/>
            </a:endParaRPr>
          </a:p>
          <a:p>
            <a:pPr marL="0" marR="457200" algn="just" rtl="1">
              <a:lnSpc>
                <a:spcPct val="115000"/>
              </a:lnSpc>
              <a:spcBef>
                <a:spcPts val="0"/>
              </a:spcBef>
              <a:spcAft>
                <a:spcPts val="600"/>
              </a:spcAft>
            </a:pPr>
            <a:r>
              <a:rPr lang="he-IL" sz="1800" dirty="0">
                <a:solidFill>
                  <a:srgbClr val="000000"/>
                </a:solidFill>
                <a:effectLst/>
                <a:latin typeface="Arial" panose="020B0604020202020204" pitchFamily="34" charset="0"/>
                <a:ea typeface="Arial" panose="020B0604020202020204" pitchFamily="34" charset="0"/>
              </a:rPr>
              <a:t> </a:t>
            </a:r>
            <a:endParaRPr lang="he-IL" sz="1800" dirty="0">
              <a:effectLst/>
              <a:latin typeface="Arial" panose="020B0604020202020204" pitchFamily="34" charset="0"/>
              <a:ea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957A5C54-ED64-4C75-9F9D-03966ED7B830}"/>
              </a:ext>
            </a:extLst>
          </p:cNvPr>
          <p:cNvSpPr/>
          <p:nvPr/>
        </p:nvSpPr>
        <p:spPr>
          <a:xfrm>
            <a:off x="3827911" y="568587"/>
            <a:ext cx="3039614" cy="646331"/>
          </a:xfrm>
          <a:prstGeom prst="rect">
            <a:avLst/>
          </a:prstGeom>
          <a:noFill/>
        </p:spPr>
        <p:txBody>
          <a:bodyPr wrap="none" lIns="91440" tIns="45720" rIns="91440" bIns="45720">
            <a:spAutoFit/>
          </a:bodyPr>
          <a:lstStyle/>
          <a:p>
            <a:pPr algn="ctr"/>
            <a:r>
              <a:rPr lang="he-IL" sz="3600" b="1" cap="none" spc="0" dirty="0">
                <a:ln w="13462">
                  <a:solidFill>
                    <a:schemeClr val="bg1"/>
                  </a:solidFill>
                  <a:prstDash val="solid"/>
                </a:ln>
                <a:solidFill>
                  <a:srgbClr val="7030A0"/>
                </a:solidFill>
                <a:effectLst>
                  <a:outerShdw dist="38100" dir="2700000" algn="bl" rotWithShape="0">
                    <a:schemeClr val="accent5"/>
                  </a:outerShdw>
                </a:effectLst>
              </a:rPr>
              <a:t>חידוש פני העיר</a:t>
            </a:r>
            <a:endParaRPr lang="en-US" sz="3600" b="1" cap="none" spc="0" dirty="0">
              <a:ln w="13462">
                <a:solidFill>
                  <a:schemeClr val="bg1"/>
                </a:solidFill>
                <a:prstDash val="solid"/>
              </a:ln>
              <a:solidFill>
                <a:srgbClr val="7030A0"/>
              </a:solidFill>
              <a:effectLst>
                <a:outerShdw dist="38100" dir="2700000" algn="bl" rotWithShape="0">
                  <a:schemeClr val="accent5"/>
                </a:outerShdw>
              </a:effectLst>
            </a:endParaRPr>
          </a:p>
        </p:txBody>
      </p:sp>
      <p:sp>
        <p:nvSpPr>
          <p:cNvPr id="2" name="Rectangle: Rounded Corners 1">
            <a:extLst>
              <a:ext uri="{FF2B5EF4-FFF2-40B4-BE49-F238E27FC236}">
                <a16:creationId xmlns:a16="http://schemas.microsoft.com/office/drawing/2014/main" id="{60F0940D-E6CA-424B-8966-E4D2E7F13BA5}"/>
              </a:ext>
            </a:extLst>
          </p:cNvPr>
          <p:cNvSpPr/>
          <p:nvPr/>
        </p:nvSpPr>
        <p:spPr>
          <a:xfrm>
            <a:off x="7290033" y="82456"/>
            <a:ext cx="2550253" cy="914400"/>
          </a:xfrm>
          <a:prstGeom prst="round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prstTxWarp prst="textChevron">
              <a:avLst/>
            </a:prstTxWarp>
            <a:scene3d>
              <a:camera prst="orthographicFront"/>
              <a:lightRig rig="soft" dir="t">
                <a:rot lat="0" lon="0" rev="15600000"/>
              </a:lightRig>
            </a:scene3d>
            <a:sp3d extrusionH="57150" prstMaterial="softEdge">
              <a:bevelT w="25400" h="38100"/>
            </a:sp3d>
          </a:bodyPr>
          <a:lstStyle/>
          <a:p>
            <a:pPr algn="ctr"/>
            <a:r>
              <a:rPr lang="he-IL" b="1" dirty="0">
                <a:ln/>
                <a:solidFill>
                  <a:schemeClr val="accent4"/>
                </a:solidFill>
              </a:rPr>
              <a:t>המשימה של היום</a:t>
            </a:r>
            <a:endParaRPr lang="en-US" b="1" dirty="0">
              <a:ln/>
              <a:solidFill>
                <a:schemeClr val="accent4"/>
              </a:solidFill>
            </a:endParaRPr>
          </a:p>
        </p:txBody>
      </p:sp>
      <p:pic>
        <p:nvPicPr>
          <p:cNvPr id="21" name="image7.png">
            <a:extLst>
              <a:ext uri="{FF2B5EF4-FFF2-40B4-BE49-F238E27FC236}">
                <a16:creationId xmlns:a16="http://schemas.microsoft.com/office/drawing/2014/main" id="{BA1B0923-B35E-4024-9511-E98317015947}"/>
              </a:ext>
            </a:extLst>
          </p:cNvPr>
          <p:cNvPicPr/>
          <p:nvPr/>
        </p:nvPicPr>
        <p:blipFill rotWithShape="1">
          <a:blip r:embed="rId3"/>
          <a:srcRect l="4845" t="5085" r="6124" b="23509"/>
          <a:stretch/>
        </p:blipFill>
        <p:spPr>
          <a:xfrm>
            <a:off x="983214" y="3210549"/>
            <a:ext cx="2657476" cy="2386448"/>
          </a:xfrm>
          <a:prstGeom prst="rect">
            <a:avLst/>
          </a:prstGeom>
          <a:ln/>
        </p:spPr>
      </p:pic>
      <p:sp>
        <p:nvSpPr>
          <p:cNvPr id="15" name="TextBox 14">
            <a:extLst>
              <a:ext uri="{FF2B5EF4-FFF2-40B4-BE49-F238E27FC236}">
                <a16:creationId xmlns:a16="http://schemas.microsoft.com/office/drawing/2014/main" id="{84DD8BB2-E856-48D2-852E-55EF8F86F68A}"/>
              </a:ext>
            </a:extLst>
          </p:cNvPr>
          <p:cNvSpPr txBox="1"/>
          <p:nvPr/>
        </p:nvSpPr>
        <p:spPr>
          <a:xfrm>
            <a:off x="4194408" y="2551336"/>
            <a:ext cx="6191250" cy="5125186"/>
          </a:xfrm>
          <a:prstGeom prst="rect">
            <a:avLst/>
          </a:prstGeom>
          <a:noFill/>
        </p:spPr>
        <p:txBody>
          <a:bodyPr wrap="square">
            <a:spAutoFit/>
          </a:bodyPr>
          <a:lstStyle/>
          <a:p>
            <a:pPr marL="342900" marR="0" lvl="0" indent="-342900" algn="just" rtl="1">
              <a:lnSpc>
                <a:spcPct val="115000"/>
              </a:lnSpc>
              <a:spcBef>
                <a:spcPts val="0"/>
              </a:spcBef>
              <a:spcAft>
                <a:spcPts val="600"/>
              </a:spcAft>
              <a:buClr>
                <a:srgbClr val="0070C0"/>
              </a:buClr>
              <a:buFont typeface="+mj-cs"/>
              <a:buAutoNum type="hebrew2Minus"/>
            </a:pPr>
            <a:r>
              <a:rPr lang="he-IL" sz="1800" dirty="0">
                <a:solidFill>
                  <a:srgbClr val="000000"/>
                </a:solidFill>
                <a:effectLst/>
                <a:highlight>
                  <a:srgbClr val="FFFFFF"/>
                </a:highlight>
                <a:latin typeface="Arial" panose="020B0604020202020204" pitchFamily="34" charset="0"/>
                <a:ea typeface="Arial" panose="020B0604020202020204" pitchFamily="34" charset="0"/>
                <a:cs typeface="Arial" panose="020B0604020202020204" pitchFamily="34" charset="0"/>
              </a:rPr>
              <a:t>גלי, נציגת העיריה, טוענת כי כיוון שמגדילים ומקטינים באותו אחוז, השינוי הוגן ולא צריך להפריע לבעלי הקרקעות. מה דעתכם?</a:t>
            </a:r>
            <a:r>
              <a:rPr lang="he-IL" sz="2000" dirty="0">
                <a:effectLst/>
                <a:highlight>
                  <a:srgbClr val="FFFFFF"/>
                </a:highlight>
                <a:latin typeface="Arial" panose="020B0604020202020204" pitchFamily="34" charset="0"/>
                <a:ea typeface="Arial" panose="020B0604020202020204" pitchFamily="34" charset="0"/>
                <a:cs typeface="Arial" panose="020B0604020202020204" pitchFamily="34" charset="0"/>
              </a:rPr>
              <a:t> נמקו.</a:t>
            </a:r>
          </a:p>
          <a:p>
            <a:pPr marL="342900" marR="0" lvl="0" indent="-342900" algn="just" rtl="1">
              <a:lnSpc>
                <a:spcPct val="115000"/>
              </a:lnSpc>
              <a:spcBef>
                <a:spcPts val="0"/>
              </a:spcBef>
              <a:spcAft>
                <a:spcPts val="600"/>
              </a:spcAft>
              <a:buClr>
                <a:srgbClr val="0070C0"/>
              </a:buClr>
              <a:buAutoNum type="hebrew2Minus" startAt="2"/>
            </a:pPr>
            <a:r>
              <a:rPr lang="he-IL" sz="2000" dirty="0">
                <a:solidFill>
                  <a:srgbClr val="000000"/>
                </a:solidFill>
                <a:effectLst/>
                <a:highlight>
                  <a:srgbClr val="FFFFFF"/>
                </a:highlight>
                <a:latin typeface="Arial" panose="020B0604020202020204" pitchFamily="34" charset="0"/>
                <a:ea typeface="Arial" panose="020B0604020202020204" pitchFamily="34" charset="0"/>
                <a:cs typeface="Arial" panose="020B0604020202020204" pitchFamily="34" charset="0"/>
              </a:rPr>
              <a:t>אופיר, בעל מגרש מלבני, מבקש להגדיל דווקא את הצלע </a:t>
            </a:r>
            <a:r>
              <a:rPr lang="he-IL" sz="2000" b="1" dirty="0">
                <a:solidFill>
                  <a:srgbClr val="000000"/>
                </a:solidFill>
                <a:effectLst/>
                <a:highlight>
                  <a:srgbClr val="FFFFFF"/>
                </a:highlight>
                <a:latin typeface="Arial" panose="020B0604020202020204" pitchFamily="34" charset="0"/>
                <a:ea typeface="Arial" panose="020B0604020202020204" pitchFamily="34" charset="0"/>
                <a:cs typeface="Arial" panose="020B0604020202020204" pitchFamily="34" charset="0"/>
              </a:rPr>
              <a:t>הגדולה</a:t>
            </a:r>
            <a:r>
              <a:rPr lang="he-IL" sz="2000" b="1" dirty="0">
                <a:solidFill>
                  <a:srgbClr val="000000"/>
                </a:solidFill>
                <a:highlight>
                  <a:srgbClr val="FFFFFF"/>
                </a:highlight>
                <a:latin typeface="Arial" panose="020B0604020202020204" pitchFamily="34" charset="0"/>
                <a:ea typeface="Arial" panose="020B0604020202020204" pitchFamily="34" charset="0"/>
                <a:cs typeface="Arial" panose="020B0604020202020204" pitchFamily="34" charset="0"/>
              </a:rPr>
              <a:t> </a:t>
            </a:r>
            <a:r>
              <a:rPr lang="he-IL" sz="2000" dirty="0">
                <a:solidFill>
                  <a:srgbClr val="000000"/>
                </a:solidFill>
                <a:effectLst/>
                <a:highlight>
                  <a:srgbClr val="FFFFFF"/>
                </a:highlight>
                <a:latin typeface="Arial" panose="020B0604020202020204" pitchFamily="34" charset="0"/>
                <a:ea typeface="Arial" panose="020B0604020202020204" pitchFamily="34" charset="0"/>
                <a:cs typeface="Arial" panose="020B0604020202020204" pitchFamily="34" charset="0"/>
              </a:rPr>
              <a:t>של המגרש המלבני שלו, ולהקטין את הצלע </a:t>
            </a:r>
            <a:r>
              <a:rPr lang="he-IL" sz="2000" b="1" dirty="0">
                <a:solidFill>
                  <a:srgbClr val="000000"/>
                </a:solidFill>
                <a:effectLst/>
                <a:highlight>
                  <a:srgbClr val="FFFFFF"/>
                </a:highlight>
                <a:latin typeface="Arial" panose="020B0604020202020204" pitchFamily="34" charset="0"/>
                <a:ea typeface="Arial" panose="020B0604020202020204" pitchFamily="34" charset="0"/>
                <a:cs typeface="Arial" panose="020B0604020202020204" pitchFamily="34" charset="0"/>
              </a:rPr>
              <a:t>הקטנה</a:t>
            </a:r>
            <a:r>
              <a:rPr lang="he-IL" sz="2000" dirty="0">
                <a:solidFill>
                  <a:srgbClr val="000000"/>
                </a:solidFill>
                <a:effectLst/>
                <a:highlight>
                  <a:srgbClr val="FFFFFF"/>
                </a:highlight>
                <a:latin typeface="Arial" panose="020B0604020202020204" pitchFamily="34" charset="0"/>
                <a:ea typeface="Arial" panose="020B0604020202020204" pitchFamily="34" charset="0"/>
                <a:cs typeface="Arial" panose="020B0604020202020204" pitchFamily="34" charset="0"/>
              </a:rPr>
              <a:t>. הוא חושב שזה ישפר את מצבו. האם הוא צודק? נמקו.</a:t>
            </a:r>
          </a:p>
          <a:p>
            <a:pPr marL="342900" marR="0" lvl="0" indent="-342900" algn="just" rtl="1">
              <a:lnSpc>
                <a:spcPct val="115000"/>
              </a:lnSpc>
              <a:spcBef>
                <a:spcPts val="0"/>
              </a:spcBef>
              <a:spcAft>
                <a:spcPts val="600"/>
              </a:spcAft>
              <a:buClr>
                <a:srgbClr val="0070C0"/>
              </a:buClr>
              <a:buAutoNum type="hebrew2Minus" startAt="2"/>
            </a:pPr>
            <a:r>
              <a:rPr lang="he-IL" sz="2000" dirty="0">
                <a:solidFill>
                  <a:srgbClr val="000000"/>
                </a:solidFill>
                <a:effectLst/>
                <a:highlight>
                  <a:srgbClr val="FFFFFF"/>
                </a:highlight>
                <a:latin typeface="Arial" panose="020B0604020202020204" pitchFamily="34" charset="0"/>
                <a:ea typeface="Arial" panose="020B0604020202020204" pitchFamily="34" charset="0"/>
                <a:cs typeface="Arial" panose="020B0604020202020204" pitchFamily="34" charset="0"/>
              </a:rPr>
              <a:t>דורון, בעלת מגרש מלבני, מעוניינת לקבל בתהליך זה מגרש ריבועי. מה צריכה דורון להציע לעירייה לשם כך?  נמקו.</a:t>
            </a:r>
          </a:p>
          <a:p>
            <a:pPr marL="342900" marR="0" lvl="0" indent="-342900" algn="just" rtl="1">
              <a:lnSpc>
                <a:spcPct val="115000"/>
              </a:lnSpc>
              <a:spcBef>
                <a:spcPts val="0"/>
              </a:spcBef>
              <a:spcAft>
                <a:spcPts val="600"/>
              </a:spcAft>
              <a:buClr>
                <a:srgbClr val="0070C0"/>
              </a:buClr>
              <a:buAutoNum type="hebrew2Minus" startAt="2"/>
            </a:pPr>
            <a:endParaRPr lang="he-IL" sz="2000" dirty="0">
              <a:solidFill>
                <a:srgbClr val="000000"/>
              </a:solidFill>
              <a:effectLst/>
              <a:highlight>
                <a:srgbClr val="FFFFFF"/>
              </a:highlight>
              <a:latin typeface="Arial" panose="020B0604020202020204" pitchFamily="34" charset="0"/>
              <a:ea typeface="Arial" panose="020B0604020202020204" pitchFamily="34" charset="0"/>
              <a:cs typeface="Arial" panose="020B0604020202020204" pitchFamily="34" charset="0"/>
            </a:endParaRPr>
          </a:p>
          <a:p>
            <a:pPr marL="342900" marR="0" lvl="0" indent="-342900" algn="just" rtl="1">
              <a:lnSpc>
                <a:spcPct val="115000"/>
              </a:lnSpc>
              <a:spcBef>
                <a:spcPts val="0"/>
              </a:spcBef>
              <a:spcAft>
                <a:spcPts val="600"/>
              </a:spcAft>
              <a:buClr>
                <a:srgbClr val="0070C0"/>
              </a:buClr>
              <a:buAutoNum type="hebrew2Minus" startAt="2"/>
            </a:pPr>
            <a:endParaRPr lang="he-IL" sz="2400"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gn="just" rtl="1">
              <a:lnSpc>
                <a:spcPct val="115000"/>
              </a:lnSpc>
              <a:spcBef>
                <a:spcPts val="0"/>
              </a:spcBef>
              <a:spcAft>
                <a:spcPts val="600"/>
              </a:spcAft>
              <a:buClr>
                <a:srgbClr val="0070C0"/>
              </a:buClr>
              <a:buFont typeface="+mj-cs"/>
              <a:buAutoNum type="hebrew2Minus"/>
            </a:pPr>
            <a:endParaRPr lang="he-IL" sz="2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018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BAE7186-9B44-4028-834D-8C493D04825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12192000" cy="6854573"/>
          </a:xfrm>
          <a:prstGeom prst="rect">
            <a:avLst/>
          </a:prstGeom>
        </p:spPr>
      </p:pic>
      <p:sp>
        <p:nvSpPr>
          <p:cNvPr id="7" name="TextBox 6">
            <a:extLst>
              <a:ext uri="{FF2B5EF4-FFF2-40B4-BE49-F238E27FC236}">
                <a16:creationId xmlns:a16="http://schemas.microsoft.com/office/drawing/2014/main" id="{B175A474-71D1-4A44-BBCF-51291E662923}"/>
              </a:ext>
            </a:extLst>
          </p:cNvPr>
          <p:cNvSpPr txBox="1"/>
          <p:nvPr/>
        </p:nvSpPr>
        <p:spPr>
          <a:xfrm>
            <a:off x="10476841" y="305983"/>
            <a:ext cx="641522" cy="369332"/>
          </a:xfrm>
          <a:prstGeom prst="rect">
            <a:avLst/>
          </a:prstGeom>
          <a:noFill/>
        </p:spPr>
        <p:txBody>
          <a:bodyPr wrap="none" rtlCol="0">
            <a:spAutoFit/>
          </a:bodyPr>
          <a:lstStyle/>
          <a:p>
            <a:r>
              <a:rPr lang="he-IL" dirty="0"/>
              <a:t>בס"ד</a:t>
            </a:r>
            <a:endParaRPr lang="en-US" dirty="0"/>
          </a:p>
        </p:txBody>
      </p:sp>
      <p:sp>
        <p:nvSpPr>
          <p:cNvPr id="19" name="TextBox 18">
            <a:extLst>
              <a:ext uri="{FF2B5EF4-FFF2-40B4-BE49-F238E27FC236}">
                <a16:creationId xmlns:a16="http://schemas.microsoft.com/office/drawing/2014/main" id="{1CCBFB31-6160-44BF-8C3F-E3075EC74B4E}"/>
              </a:ext>
            </a:extLst>
          </p:cNvPr>
          <p:cNvSpPr txBox="1"/>
          <p:nvPr/>
        </p:nvSpPr>
        <p:spPr>
          <a:xfrm>
            <a:off x="1727540" y="1571008"/>
            <a:ext cx="9144000" cy="1588897"/>
          </a:xfrm>
          <a:prstGeom prst="rect">
            <a:avLst/>
          </a:prstGeom>
          <a:noFill/>
        </p:spPr>
        <p:txBody>
          <a:bodyPr wrap="square">
            <a:spAutoFit/>
          </a:bodyPr>
          <a:lstStyle/>
          <a:p>
            <a:pPr marL="457200" marR="0" algn="just">
              <a:lnSpc>
                <a:spcPct val="200000"/>
              </a:lnSpc>
              <a:spcBef>
                <a:spcPts val="0"/>
              </a:spcBef>
              <a:spcAft>
                <a:spcPts val="0"/>
              </a:spcAft>
            </a:pPr>
            <a:r>
              <a:rPr lang="he-IL" sz="18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lang="he-IL" sz="1800" dirty="0">
              <a:effectLst/>
              <a:latin typeface="Arial" panose="020B0604020202020204" pitchFamily="34" charset="0"/>
              <a:ea typeface="Calibri" panose="020F0502020204030204" pitchFamily="34" charset="0"/>
              <a:cs typeface="Arial" panose="020B0604020202020204" pitchFamily="34" charset="0"/>
            </a:endParaRPr>
          </a:p>
          <a:p>
            <a:pPr marL="0" marR="0" algn="just" rtl="1">
              <a:lnSpc>
                <a:spcPct val="200000"/>
              </a:lnSpc>
              <a:spcBef>
                <a:spcPts val="0"/>
              </a:spcBef>
              <a:spcAft>
                <a:spcPts val="0"/>
              </a:spcAft>
            </a:pPr>
            <a:r>
              <a:rPr lang="he-IL" sz="1800" dirty="0">
                <a:effectLst/>
                <a:latin typeface="Arial" panose="020B0604020202020204" pitchFamily="34" charset="0"/>
                <a:ea typeface="Calibri" panose="020F0502020204030204" pitchFamily="34" charset="0"/>
                <a:cs typeface="Arial" panose="020B0604020202020204" pitchFamily="34" charset="0"/>
              </a:rPr>
              <a:t> </a:t>
            </a:r>
          </a:p>
          <a:p>
            <a:pPr marR="0" lvl="0" algn="r" rtl="1" fontAlgn="base">
              <a:lnSpc>
                <a:spcPct val="115000"/>
              </a:lnSpc>
              <a:spcBef>
                <a:spcPts val="0"/>
              </a:spcBef>
              <a:spcAft>
                <a:spcPts val="0"/>
              </a:spcAft>
            </a:pPr>
            <a:endParaRPr lang="he-IL" sz="2400" dirty="0">
              <a:effectLst/>
              <a:latin typeface="Arial" panose="020B0604020202020204" pitchFamily="34" charset="0"/>
              <a:ea typeface="Calibri" panose="020F0502020204030204" pitchFamily="34" charset="0"/>
            </a:endParaRPr>
          </a:p>
        </p:txBody>
      </p:sp>
      <p:sp>
        <p:nvSpPr>
          <p:cNvPr id="8" name="Rectangle: Rounded Corners 7">
            <a:extLst>
              <a:ext uri="{FF2B5EF4-FFF2-40B4-BE49-F238E27FC236}">
                <a16:creationId xmlns:a16="http://schemas.microsoft.com/office/drawing/2014/main" id="{E3828812-7067-4902-9B78-F12A49080A02}"/>
              </a:ext>
            </a:extLst>
          </p:cNvPr>
          <p:cNvSpPr/>
          <p:nvPr/>
        </p:nvSpPr>
        <p:spPr>
          <a:xfrm>
            <a:off x="7331978" y="0"/>
            <a:ext cx="2550253" cy="914400"/>
          </a:xfrm>
          <a:prstGeom prst="round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prstTxWarp prst="textChevron">
              <a:avLst/>
            </a:prstTxWarp>
            <a:scene3d>
              <a:camera prst="orthographicFront"/>
              <a:lightRig rig="soft" dir="t">
                <a:rot lat="0" lon="0" rev="15600000"/>
              </a:lightRig>
            </a:scene3d>
            <a:sp3d extrusionH="57150" prstMaterial="softEdge">
              <a:bevelT w="25400" h="38100"/>
            </a:sp3d>
          </a:bodyPr>
          <a:lstStyle/>
          <a:p>
            <a:pPr algn="ctr"/>
            <a:r>
              <a:rPr lang="he-IL" b="1" dirty="0">
                <a:ln/>
                <a:solidFill>
                  <a:schemeClr val="accent4"/>
                </a:solidFill>
              </a:rPr>
              <a:t>המשימה של היום</a:t>
            </a:r>
            <a:endParaRPr lang="en-US" b="1" dirty="0">
              <a:ln/>
              <a:solidFill>
                <a:schemeClr val="accent4"/>
              </a:solidFill>
            </a:endParaRPr>
          </a:p>
        </p:txBody>
      </p:sp>
      <p:pic>
        <p:nvPicPr>
          <p:cNvPr id="4" name="Picture 3">
            <a:extLst>
              <a:ext uri="{FF2B5EF4-FFF2-40B4-BE49-F238E27FC236}">
                <a16:creationId xmlns:a16="http://schemas.microsoft.com/office/drawing/2014/main" id="{8832A400-4689-4321-93FA-4FE437B31DF9}"/>
              </a:ext>
            </a:extLst>
          </p:cNvPr>
          <p:cNvPicPr>
            <a:picLocks noChangeAspect="1"/>
          </p:cNvPicPr>
          <p:nvPr/>
        </p:nvPicPr>
        <p:blipFill rotWithShape="1">
          <a:blip r:embed="rId3"/>
          <a:srcRect l="25462" t="26285" r="25000" b="11805"/>
          <a:stretch/>
        </p:blipFill>
        <p:spPr>
          <a:xfrm>
            <a:off x="2181225" y="1085850"/>
            <a:ext cx="6039774" cy="4245755"/>
          </a:xfrm>
          <a:prstGeom prst="rect">
            <a:avLst/>
          </a:prstGeom>
        </p:spPr>
      </p:pic>
      <p:pic>
        <p:nvPicPr>
          <p:cNvPr id="6" name="Picture 5">
            <a:extLst>
              <a:ext uri="{FF2B5EF4-FFF2-40B4-BE49-F238E27FC236}">
                <a16:creationId xmlns:a16="http://schemas.microsoft.com/office/drawing/2014/main" id="{E176D18D-D749-48D0-8F73-BF0299D764E4}"/>
              </a:ext>
            </a:extLst>
          </p:cNvPr>
          <p:cNvPicPr>
            <a:picLocks noChangeAspect="1"/>
          </p:cNvPicPr>
          <p:nvPr/>
        </p:nvPicPr>
        <p:blipFill rotWithShape="1">
          <a:blip r:embed="rId4"/>
          <a:srcRect l="26797" t="55695" r="26406" b="25834"/>
          <a:stretch/>
        </p:blipFill>
        <p:spPr>
          <a:xfrm>
            <a:off x="5201112" y="5325144"/>
            <a:ext cx="6602729" cy="1466049"/>
          </a:xfrm>
          <a:prstGeom prst="rect">
            <a:avLst/>
          </a:prstGeom>
        </p:spPr>
      </p:pic>
      <p:pic>
        <p:nvPicPr>
          <p:cNvPr id="14" name="image7.png">
            <a:extLst>
              <a:ext uri="{FF2B5EF4-FFF2-40B4-BE49-F238E27FC236}">
                <a16:creationId xmlns:a16="http://schemas.microsoft.com/office/drawing/2014/main" id="{659712C8-2A1E-4217-A243-37D4055FE08B}"/>
              </a:ext>
            </a:extLst>
          </p:cNvPr>
          <p:cNvPicPr/>
          <p:nvPr/>
        </p:nvPicPr>
        <p:blipFill rotWithShape="1">
          <a:blip r:embed="rId5"/>
          <a:srcRect l="4845" t="5085" r="6124" b="23509"/>
          <a:stretch/>
        </p:blipFill>
        <p:spPr>
          <a:xfrm>
            <a:off x="164064" y="5070858"/>
            <a:ext cx="1702836" cy="1588897"/>
          </a:xfrm>
          <a:prstGeom prst="rect">
            <a:avLst/>
          </a:prstGeom>
          <a:ln/>
        </p:spPr>
      </p:pic>
    </p:spTree>
    <p:extLst>
      <p:ext uri="{BB962C8B-B14F-4D97-AF65-F5344CB8AC3E}">
        <p14:creationId xmlns:p14="http://schemas.microsoft.com/office/powerpoint/2010/main" val="942686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5043E7-2A99-44D5-82B7-BA37EE163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04" y="0"/>
            <a:ext cx="12192000" cy="6854573"/>
          </a:xfrm>
          <a:prstGeom prst="rect">
            <a:avLst/>
          </a:prstGeom>
        </p:spPr>
      </p:pic>
      <p:sp>
        <p:nvSpPr>
          <p:cNvPr id="3" name="TextBox 2">
            <a:extLst>
              <a:ext uri="{FF2B5EF4-FFF2-40B4-BE49-F238E27FC236}">
                <a16:creationId xmlns:a16="http://schemas.microsoft.com/office/drawing/2014/main" id="{55B97E34-DFDF-4C1F-9E49-197ADFA40F6C}"/>
              </a:ext>
            </a:extLst>
          </p:cNvPr>
          <p:cNvSpPr txBox="1"/>
          <p:nvPr/>
        </p:nvSpPr>
        <p:spPr>
          <a:xfrm>
            <a:off x="11290573" y="138203"/>
            <a:ext cx="641522" cy="369332"/>
          </a:xfrm>
          <a:prstGeom prst="rect">
            <a:avLst/>
          </a:prstGeom>
          <a:noFill/>
        </p:spPr>
        <p:txBody>
          <a:bodyPr wrap="none" rtlCol="0">
            <a:spAutoFit/>
          </a:bodyPr>
          <a:lstStyle/>
          <a:p>
            <a:r>
              <a:rPr lang="he-IL" dirty="0"/>
              <a:t>בס"ד</a:t>
            </a:r>
            <a:endParaRPr lang="en-US" dirty="0"/>
          </a:p>
        </p:txBody>
      </p:sp>
      <p:sp>
        <p:nvSpPr>
          <p:cNvPr id="4" name="Oval 3">
            <a:extLst>
              <a:ext uri="{FF2B5EF4-FFF2-40B4-BE49-F238E27FC236}">
                <a16:creationId xmlns:a16="http://schemas.microsoft.com/office/drawing/2014/main" id="{7537BD09-5FF0-47DE-9C5A-0C5A44D6F83B}"/>
              </a:ext>
            </a:extLst>
          </p:cNvPr>
          <p:cNvSpPr/>
          <p:nvPr/>
        </p:nvSpPr>
        <p:spPr>
          <a:xfrm>
            <a:off x="4332612" y="226503"/>
            <a:ext cx="4009938" cy="914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he-IL" sz="2400" b="1" dirty="0">
                <a:ln/>
                <a:solidFill>
                  <a:schemeClr val="accent3"/>
                </a:solidFill>
              </a:rPr>
              <a:t>סוכריה מתמטית לדרך...</a:t>
            </a:r>
            <a:endParaRPr lang="en-US" sz="2400" b="1" dirty="0">
              <a:ln/>
              <a:solidFill>
                <a:schemeClr val="accent3"/>
              </a:solidFill>
            </a:endParaRPr>
          </a:p>
        </p:txBody>
      </p:sp>
      <p:sp>
        <p:nvSpPr>
          <p:cNvPr id="5" name="Rectangle: Rounded Corners 4">
            <a:extLst>
              <a:ext uri="{FF2B5EF4-FFF2-40B4-BE49-F238E27FC236}">
                <a16:creationId xmlns:a16="http://schemas.microsoft.com/office/drawing/2014/main" id="{A809FDFF-A764-41D9-94D7-F0287EDF2295}"/>
              </a:ext>
            </a:extLst>
          </p:cNvPr>
          <p:cNvSpPr/>
          <p:nvPr/>
        </p:nvSpPr>
        <p:spPr>
          <a:xfrm rot="20434188">
            <a:off x="583491" y="2156478"/>
            <a:ext cx="2296912" cy="2906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600" b="1" dirty="0">
                <a:solidFill>
                  <a:srgbClr val="2110C0"/>
                </a:solidFill>
                <a:latin typeface="Guttman Yad-Brush" panose="02010401010101010101" pitchFamily="2" charset="-79"/>
                <a:cs typeface="Guttman Yad-Brush" panose="02010401010101010101" pitchFamily="2" charset="-79"/>
              </a:rPr>
              <a:t>"מתמטיקאי הוא לא זה שיכול לעשות מתמטיקה, אלא מישהו שלא יכול שלא לעשות את זה"</a:t>
            </a:r>
          </a:p>
          <a:p>
            <a:pPr algn="ctr"/>
            <a:endParaRPr lang="he-IL" sz="1600" b="1" dirty="0">
              <a:solidFill>
                <a:srgbClr val="2110C0"/>
              </a:solidFill>
              <a:latin typeface="Guttman Yad-Brush" panose="02010401010101010101" pitchFamily="2" charset="-79"/>
              <a:cs typeface="Guttman Yad-Brush" panose="02010401010101010101" pitchFamily="2" charset="-79"/>
            </a:endParaRPr>
          </a:p>
          <a:p>
            <a:pPr algn="ctr"/>
            <a:r>
              <a:rPr lang="he-IL" sz="1600" b="1" dirty="0">
                <a:solidFill>
                  <a:srgbClr val="2110C0"/>
                </a:solidFill>
                <a:latin typeface="Guttman Yad-Brush" panose="02010401010101010101" pitchFamily="2" charset="-79"/>
                <a:cs typeface="Guttman Yad-Brush" panose="02010401010101010101" pitchFamily="2" charset="-79"/>
              </a:rPr>
              <a:t>ישראל </a:t>
            </a:r>
            <a:r>
              <a:rPr lang="he-IL" sz="1400" b="1" dirty="0" err="1">
                <a:solidFill>
                  <a:srgbClr val="2110C0"/>
                </a:solidFill>
                <a:latin typeface="Guttman Yad-Brush" panose="02010401010101010101" pitchFamily="2" charset="-79"/>
                <a:cs typeface="Guttman Yad-Brush" panose="02010401010101010101" pitchFamily="2" charset="-79"/>
              </a:rPr>
              <a:t>גלפנד</a:t>
            </a:r>
            <a:endParaRPr lang="en-US" sz="1400" b="1" dirty="0">
              <a:solidFill>
                <a:srgbClr val="2110C0"/>
              </a:solidFill>
              <a:cs typeface="Guttman Yad-Brush" panose="02010401010101010101" pitchFamily="2" charset="-79"/>
            </a:endParaRPr>
          </a:p>
        </p:txBody>
      </p:sp>
      <p:pic>
        <p:nvPicPr>
          <p:cNvPr id="7" name="Picture 6">
            <a:extLst>
              <a:ext uri="{FF2B5EF4-FFF2-40B4-BE49-F238E27FC236}">
                <a16:creationId xmlns:a16="http://schemas.microsoft.com/office/drawing/2014/main" id="{80E1BBBB-C140-485F-9687-1CEF22BE11AD}"/>
              </a:ext>
            </a:extLst>
          </p:cNvPr>
          <p:cNvPicPr>
            <a:picLocks noChangeAspect="1"/>
          </p:cNvPicPr>
          <p:nvPr/>
        </p:nvPicPr>
        <p:blipFill>
          <a:blip r:embed="rId3"/>
          <a:stretch>
            <a:fillRect/>
          </a:stretch>
        </p:blipFill>
        <p:spPr>
          <a:xfrm>
            <a:off x="1661685" y="5299749"/>
            <a:ext cx="1039570" cy="1121796"/>
          </a:xfrm>
          <a:prstGeom prst="rect">
            <a:avLst/>
          </a:prstGeom>
        </p:spPr>
      </p:pic>
      <p:sp>
        <p:nvSpPr>
          <p:cNvPr id="8" name="Rectangle: Rounded Corners 7">
            <a:extLst>
              <a:ext uri="{FF2B5EF4-FFF2-40B4-BE49-F238E27FC236}">
                <a16:creationId xmlns:a16="http://schemas.microsoft.com/office/drawing/2014/main" id="{9D32F3A4-8C81-47E4-AFAF-835852EBA0BD}"/>
              </a:ext>
            </a:extLst>
          </p:cNvPr>
          <p:cNvSpPr/>
          <p:nvPr/>
        </p:nvSpPr>
        <p:spPr>
          <a:xfrm rot="987911">
            <a:off x="9551987" y="2188116"/>
            <a:ext cx="2309977" cy="28135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600" b="1" dirty="0">
                <a:solidFill>
                  <a:srgbClr val="2110C0"/>
                </a:solidFill>
                <a:latin typeface="Guttman Yad-Brush" panose="02010401010101010101" pitchFamily="2" charset="-79"/>
                <a:cs typeface="Guttman Yad-Brush" panose="02010401010101010101" pitchFamily="2" charset="-79"/>
              </a:rPr>
              <a:t>"אם אתה רוצה ללמוד לשחות, תהיה אמיץ ותכנס למים, אם אתה רוצה ללמוד לפתור בעיות – פתור אותן!"</a:t>
            </a:r>
          </a:p>
          <a:p>
            <a:pPr algn="ctr"/>
            <a:endParaRPr lang="he-IL" sz="1600" b="1" dirty="0">
              <a:solidFill>
                <a:srgbClr val="2110C0"/>
              </a:solidFill>
              <a:latin typeface="Guttman Yad-Brush" panose="02010401010101010101" pitchFamily="2" charset="-79"/>
              <a:cs typeface="Guttman Yad-Brush" panose="02010401010101010101" pitchFamily="2" charset="-79"/>
            </a:endParaRPr>
          </a:p>
          <a:p>
            <a:pPr algn="ctr"/>
            <a:r>
              <a:rPr lang="he-IL" sz="1600" b="1" dirty="0">
                <a:solidFill>
                  <a:srgbClr val="2110C0"/>
                </a:solidFill>
                <a:latin typeface="Guttman Yad-Brush" panose="02010401010101010101" pitchFamily="2" charset="-79"/>
                <a:cs typeface="Guttman Yad-Brush" panose="02010401010101010101" pitchFamily="2" charset="-79"/>
              </a:rPr>
              <a:t>ד. פוליה</a:t>
            </a:r>
            <a:endParaRPr lang="en-US" sz="1600" b="1" dirty="0">
              <a:solidFill>
                <a:srgbClr val="2110C0"/>
              </a:solidFill>
              <a:cs typeface="Guttman Yad-Brush" panose="02010401010101010101" pitchFamily="2" charset="-79"/>
            </a:endParaRPr>
          </a:p>
        </p:txBody>
      </p:sp>
      <p:sp>
        <p:nvSpPr>
          <p:cNvPr id="10" name="Rectangle: Rounded Corners 9">
            <a:extLst>
              <a:ext uri="{FF2B5EF4-FFF2-40B4-BE49-F238E27FC236}">
                <a16:creationId xmlns:a16="http://schemas.microsoft.com/office/drawing/2014/main" id="{40BA8524-8AA6-41F4-8A3F-472B3C955E6C}"/>
              </a:ext>
            </a:extLst>
          </p:cNvPr>
          <p:cNvSpPr/>
          <p:nvPr/>
        </p:nvSpPr>
        <p:spPr>
          <a:xfrm>
            <a:off x="3972202" y="1296849"/>
            <a:ext cx="4889383" cy="7298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he-IL" sz="1600" dirty="0">
                <a:ln w="0"/>
                <a:solidFill>
                  <a:schemeClr val="tx1"/>
                </a:solidFill>
                <a:effectLst>
                  <a:outerShdw blurRad="38100" dist="19050" dir="2700000" algn="tl" rotWithShape="0">
                    <a:schemeClr val="dk1">
                      <a:alpha val="40000"/>
                    </a:schemeClr>
                  </a:outerShdw>
                </a:effectLst>
              </a:rPr>
              <a:t>על לוח שח-מט עומדים </a:t>
            </a:r>
            <a:r>
              <a:rPr lang="ru-RU" sz="1600" dirty="0">
                <a:ln w="0"/>
                <a:solidFill>
                  <a:schemeClr val="tx1"/>
                </a:solidFill>
                <a:effectLst>
                  <a:outerShdw blurRad="38100" dist="19050" dir="2700000" algn="tl" rotWithShape="0">
                    <a:schemeClr val="dk1">
                      <a:alpha val="40000"/>
                    </a:schemeClr>
                  </a:outerShdw>
                </a:effectLst>
              </a:rPr>
              <a:t>7</a:t>
            </a:r>
            <a:r>
              <a:rPr lang="he-IL" sz="1600" dirty="0">
                <a:ln w="0"/>
                <a:solidFill>
                  <a:schemeClr val="tx1"/>
                </a:solidFill>
                <a:effectLst>
                  <a:outerShdw blurRad="38100" dist="19050" dir="2700000" algn="tl" rotWithShape="0">
                    <a:schemeClr val="dk1">
                      <a:alpha val="40000"/>
                    </a:schemeClr>
                  </a:outerShdw>
                </a:effectLst>
              </a:rPr>
              <a:t> חיילים לבנים. הוכיחו שיש על הלוח לפחות משבצת אחת שבה אפשר לשים פרש שחור שלא יכול להכות אף חייל לבן.</a:t>
            </a:r>
            <a:endParaRPr lang="en-US" sz="1600" dirty="0">
              <a:ln w="0"/>
              <a:solidFill>
                <a:schemeClr val="tx1"/>
              </a:solidFill>
              <a:effectLst>
                <a:outerShdw blurRad="38100" dist="19050" dir="2700000" algn="tl" rotWithShape="0">
                  <a:schemeClr val="dk1">
                    <a:alpha val="40000"/>
                  </a:schemeClr>
                </a:outerShdw>
              </a:effectLst>
            </a:endParaRPr>
          </a:p>
        </p:txBody>
      </p:sp>
      <p:pic>
        <p:nvPicPr>
          <p:cNvPr id="11" name="Picture 10">
            <a:extLst>
              <a:ext uri="{FF2B5EF4-FFF2-40B4-BE49-F238E27FC236}">
                <a16:creationId xmlns:a16="http://schemas.microsoft.com/office/drawing/2014/main" id="{36218921-CB85-4D2D-9E33-51721DCB548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 y="5544782"/>
            <a:ext cx="1201538" cy="977251"/>
          </a:xfrm>
          <a:prstGeom prst="rect">
            <a:avLst/>
          </a:prstGeom>
          <a:noFill/>
          <a:ln>
            <a:noFill/>
          </a:ln>
        </p:spPr>
      </p:pic>
      <p:pic>
        <p:nvPicPr>
          <p:cNvPr id="12" name="Picture 11">
            <a:extLst>
              <a:ext uri="{FF2B5EF4-FFF2-40B4-BE49-F238E27FC236}">
                <a16:creationId xmlns:a16="http://schemas.microsoft.com/office/drawing/2014/main" id="{1FCAEE09-8128-44CC-8A91-3A0E1E0F3D62}"/>
              </a:ext>
            </a:extLst>
          </p:cNvPr>
          <p:cNvPicPr>
            <a:picLocks noChangeAspect="1"/>
          </p:cNvPicPr>
          <p:nvPr/>
        </p:nvPicPr>
        <p:blipFill>
          <a:blip r:embed="rId5"/>
          <a:stretch>
            <a:fillRect/>
          </a:stretch>
        </p:blipFill>
        <p:spPr>
          <a:xfrm>
            <a:off x="10426016" y="5207185"/>
            <a:ext cx="1729113" cy="1214360"/>
          </a:xfrm>
          <a:prstGeom prst="rect">
            <a:avLst/>
          </a:prstGeom>
        </p:spPr>
      </p:pic>
      <p:pic>
        <p:nvPicPr>
          <p:cNvPr id="6" name="Picture 5">
            <a:extLst>
              <a:ext uri="{FF2B5EF4-FFF2-40B4-BE49-F238E27FC236}">
                <a16:creationId xmlns:a16="http://schemas.microsoft.com/office/drawing/2014/main" id="{6646B257-982C-4362-9F98-F9E519D05CF7}"/>
              </a:ext>
            </a:extLst>
          </p:cNvPr>
          <p:cNvPicPr>
            <a:picLocks noChangeAspect="1"/>
          </p:cNvPicPr>
          <p:nvPr/>
        </p:nvPicPr>
        <p:blipFill>
          <a:blip r:embed="rId6"/>
          <a:stretch>
            <a:fillRect/>
          </a:stretch>
        </p:blipFill>
        <p:spPr>
          <a:xfrm>
            <a:off x="4850381" y="2251420"/>
            <a:ext cx="3133024" cy="3019943"/>
          </a:xfrm>
          <a:prstGeom prst="rect">
            <a:avLst/>
          </a:prstGeom>
        </p:spPr>
      </p:pic>
      <p:sp>
        <p:nvSpPr>
          <p:cNvPr id="13" name="Rectangle 12">
            <a:extLst>
              <a:ext uri="{FF2B5EF4-FFF2-40B4-BE49-F238E27FC236}">
                <a16:creationId xmlns:a16="http://schemas.microsoft.com/office/drawing/2014/main" id="{5AB67B8E-BEF4-4B6E-BA39-4F5B5EC82841}"/>
              </a:ext>
            </a:extLst>
          </p:cNvPr>
          <p:cNvSpPr/>
          <p:nvPr/>
        </p:nvSpPr>
        <p:spPr>
          <a:xfrm>
            <a:off x="5365306" y="3110216"/>
            <a:ext cx="330819" cy="3187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CE0AF41-B7A6-43D9-91E7-EE9C4D5343A2}"/>
              </a:ext>
            </a:extLst>
          </p:cNvPr>
          <p:cNvSpPr/>
          <p:nvPr/>
        </p:nvSpPr>
        <p:spPr>
          <a:xfrm>
            <a:off x="5034487" y="3457287"/>
            <a:ext cx="330819" cy="3187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EB72C60-F1F3-4648-A424-D927E4807595}"/>
              </a:ext>
            </a:extLst>
          </p:cNvPr>
          <p:cNvSpPr/>
          <p:nvPr/>
        </p:nvSpPr>
        <p:spPr>
          <a:xfrm>
            <a:off x="5034315" y="4181168"/>
            <a:ext cx="330819" cy="3187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902AC08-B220-42E9-B46A-987920BA4933}"/>
              </a:ext>
            </a:extLst>
          </p:cNvPr>
          <p:cNvSpPr/>
          <p:nvPr/>
        </p:nvSpPr>
        <p:spPr>
          <a:xfrm>
            <a:off x="5365134" y="4499951"/>
            <a:ext cx="330819" cy="3187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AED4571-D318-40B9-B536-3FA9C35927B4}"/>
              </a:ext>
            </a:extLst>
          </p:cNvPr>
          <p:cNvSpPr/>
          <p:nvPr/>
        </p:nvSpPr>
        <p:spPr>
          <a:xfrm>
            <a:off x="6045296" y="4499951"/>
            <a:ext cx="330819" cy="3187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73D2273-39DE-42B4-B697-A1A3C733A44F}"/>
              </a:ext>
            </a:extLst>
          </p:cNvPr>
          <p:cNvSpPr/>
          <p:nvPr/>
        </p:nvSpPr>
        <p:spPr>
          <a:xfrm>
            <a:off x="6440789" y="4181167"/>
            <a:ext cx="330819" cy="3187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865DDFC-DFD2-4BE6-B19E-64476BB65177}"/>
              </a:ext>
            </a:extLst>
          </p:cNvPr>
          <p:cNvSpPr/>
          <p:nvPr/>
        </p:nvSpPr>
        <p:spPr>
          <a:xfrm>
            <a:off x="6440788" y="3457287"/>
            <a:ext cx="330819" cy="3187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5CDE10C-7E85-456A-8BE6-1DF4ACBF177A}"/>
              </a:ext>
            </a:extLst>
          </p:cNvPr>
          <p:cNvSpPr/>
          <p:nvPr/>
        </p:nvSpPr>
        <p:spPr>
          <a:xfrm>
            <a:off x="6086074" y="3110216"/>
            <a:ext cx="330819" cy="3187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630073C7-607C-4C46-B0F6-B62AE9079712}"/>
              </a:ext>
            </a:extLst>
          </p:cNvPr>
          <p:cNvSpPr/>
          <p:nvPr/>
        </p:nvSpPr>
        <p:spPr>
          <a:xfrm>
            <a:off x="3609097" y="5342463"/>
            <a:ext cx="5994200" cy="1036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600" dirty="0">
                <a:solidFill>
                  <a:srgbClr val="2110C0"/>
                </a:solidFill>
              </a:rPr>
              <a:t>כל כלי שחמט לבן "תופס" לא יותר מ-8 משבצות ועד משבצת אחת הוא תופס בעצמו., כלומר הוא עושה 9 משבצות אסורות לפרש השחור. 7 כלים לבנים "סוגרים לא יותר מי 63 משבצות. על הלוח יש סה"כ 64 משבצות. לכן לפחות אחת נשארת פנויה לפרש השחור.</a:t>
            </a:r>
            <a:endParaRPr lang="en-US" sz="1600" dirty="0">
              <a:solidFill>
                <a:srgbClr val="2110C0"/>
              </a:solidFill>
            </a:endParaRPr>
          </a:p>
        </p:txBody>
      </p:sp>
    </p:spTree>
    <p:extLst>
      <p:ext uri="{BB962C8B-B14F-4D97-AF65-F5344CB8AC3E}">
        <p14:creationId xmlns:p14="http://schemas.microsoft.com/office/powerpoint/2010/main" val="1365516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BAE7186-9B44-4028-834D-8C493D04825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12192000" cy="6854573"/>
          </a:xfrm>
          <a:prstGeom prst="rect">
            <a:avLst/>
          </a:prstGeom>
        </p:spPr>
      </p:pic>
      <p:sp>
        <p:nvSpPr>
          <p:cNvPr id="7" name="TextBox 6">
            <a:extLst>
              <a:ext uri="{FF2B5EF4-FFF2-40B4-BE49-F238E27FC236}">
                <a16:creationId xmlns:a16="http://schemas.microsoft.com/office/drawing/2014/main" id="{B175A474-71D1-4A44-BBCF-51291E662923}"/>
              </a:ext>
            </a:extLst>
          </p:cNvPr>
          <p:cNvSpPr txBox="1"/>
          <p:nvPr/>
        </p:nvSpPr>
        <p:spPr>
          <a:xfrm>
            <a:off x="10476841" y="305983"/>
            <a:ext cx="641522" cy="369332"/>
          </a:xfrm>
          <a:prstGeom prst="rect">
            <a:avLst/>
          </a:prstGeom>
          <a:noFill/>
        </p:spPr>
        <p:txBody>
          <a:bodyPr wrap="none" rtlCol="0">
            <a:spAutoFit/>
          </a:bodyPr>
          <a:lstStyle/>
          <a:p>
            <a:r>
              <a:rPr lang="he-IL" dirty="0"/>
              <a:t>בס"ד</a:t>
            </a:r>
            <a:endParaRPr lang="en-US" dirty="0"/>
          </a:p>
        </p:txBody>
      </p:sp>
      <p:sp>
        <p:nvSpPr>
          <p:cNvPr id="19" name="TextBox 18">
            <a:extLst>
              <a:ext uri="{FF2B5EF4-FFF2-40B4-BE49-F238E27FC236}">
                <a16:creationId xmlns:a16="http://schemas.microsoft.com/office/drawing/2014/main" id="{1CCBFB31-6160-44BF-8C3F-E3075EC74B4E}"/>
              </a:ext>
            </a:extLst>
          </p:cNvPr>
          <p:cNvSpPr txBox="1"/>
          <p:nvPr/>
        </p:nvSpPr>
        <p:spPr>
          <a:xfrm>
            <a:off x="1727540" y="1571008"/>
            <a:ext cx="9144000" cy="1588897"/>
          </a:xfrm>
          <a:prstGeom prst="rect">
            <a:avLst/>
          </a:prstGeom>
          <a:noFill/>
        </p:spPr>
        <p:txBody>
          <a:bodyPr wrap="square">
            <a:spAutoFit/>
          </a:bodyPr>
          <a:lstStyle/>
          <a:p>
            <a:pPr marL="457200" marR="0" algn="just">
              <a:lnSpc>
                <a:spcPct val="200000"/>
              </a:lnSpc>
              <a:spcBef>
                <a:spcPts val="0"/>
              </a:spcBef>
              <a:spcAft>
                <a:spcPts val="0"/>
              </a:spcAft>
            </a:pPr>
            <a:r>
              <a:rPr lang="he-IL" sz="18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lang="he-IL" sz="1800" dirty="0">
              <a:effectLst/>
              <a:latin typeface="Arial" panose="020B0604020202020204" pitchFamily="34" charset="0"/>
              <a:ea typeface="Calibri" panose="020F0502020204030204" pitchFamily="34" charset="0"/>
              <a:cs typeface="Arial" panose="020B0604020202020204" pitchFamily="34" charset="0"/>
            </a:endParaRPr>
          </a:p>
          <a:p>
            <a:pPr marL="0" marR="0" algn="just" rtl="1">
              <a:lnSpc>
                <a:spcPct val="200000"/>
              </a:lnSpc>
              <a:spcBef>
                <a:spcPts val="0"/>
              </a:spcBef>
              <a:spcAft>
                <a:spcPts val="0"/>
              </a:spcAft>
            </a:pPr>
            <a:r>
              <a:rPr lang="he-IL" sz="1800" dirty="0">
                <a:effectLst/>
                <a:latin typeface="Arial" panose="020B0604020202020204" pitchFamily="34" charset="0"/>
                <a:ea typeface="Calibri" panose="020F0502020204030204" pitchFamily="34" charset="0"/>
                <a:cs typeface="Arial" panose="020B0604020202020204" pitchFamily="34" charset="0"/>
              </a:rPr>
              <a:t> </a:t>
            </a:r>
          </a:p>
          <a:p>
            <a:pPr marR="0" lvl="0" algn="r" rtl="1" fontAlgn="base">
              <a:lnSpc>
                <a:spcPct val="115000"/>
              </a:lnSpc>
              <a:spcBef>
                <a:spcPts val="0"/>
              </a:spcBef>
              <a:spcAft>
                <a:spcPts val="0"/>
              </a:spcAft>
            </a:pPr>
            <a:endParaRPr lang="he-IL" sz="2400" dirty="0">
              <a:effectLst/>
              <a:latin typeface="Arial" panose="020B0604020202020204" pitchFamily="34" charset="0"/>
              <a:ea typeface="Calibri" panose="020F0502020204030204" pitchFamily="34" charset="0"/>
            </a:endParaRPr>
          </a:p>
        </p:txBody>
      </p:sp>
      <p:sp>
        <p:nvSpPr>
          <p:cNvPr id="8" name="Rectangle: Rounded Corners 7">
            <a:extLst>
              <a:ext uri="{FF2B5EF4-FFF2-40B4-BE49-F238E27FC236}">
                <a16:creationId xmlns:a16="http://schemas.microsoft.com/office/drawing/2014/main" id="{E3828812-7067-4902-9B78-F12A49080A02}"/>
              </a:ext>
            </a:extLst>
          </p:cNvPr>
          <p:cNvSpPr/>
          <p:nvPr/>
        </p:nvSpPr>
        <p:spPr>
          <a:xfrm>
            <a:off x="7331978" y="0"/>
            <a:ext cx="2550253" cy="914400"/>
          </a:xfrm>
          <a:prstGeom prst="round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prstTxWarp prst="textChevron">
              <a:avLst/>
            </a:prstTxWarp>
            <a:scene3d>
              <a:camera prst="orthographicFront"/>
              <a:lightRig rig="soft" dir="t">
                <a:rot lat="0" lon="0" rev="15600000"/>
              </a:lightRig>
            </a:scene3d>
            <a:sp3d extrusionH="57150" prstMaterial="softEdge">
              <a:bevelT w="25400" h="38100"/>
            </a:sp3d>
          </a:bodyPr>
          <a:lstStyle/>
          <a:p>
            <a:pPr algn="ctr"/>
            <a:r>
              <a:rPr lang="he-IL" b="1" dirty="0">
                <a:ln/>
                <a:solidFill>
                  <a:schemeClr val="accent4"/>
                </a:solidFill>
              </a:rPr>
              <a:t>המשימה של היום</a:t>
            </a:r>
            <a:endParaRPr lang="en-US" b="1" dirty="0">
              <a:ln/>
              <a:solidFill>
                <a:schemeClr val="accent4"/>
              </a:solidFill>
            </a:endParaRPr>
          </a:p>
        </p:txBody>
      </p:sp>
      <p:pic>
        <p:nvPicPr>
          <p:cNvPr id="14" name="image7.png">
            <a:extLst>
              <a:ext uri="{FF2B5EF4-FFF2-40B4-BE49-F238E27FC236}">
                <a16:creationId xmlns:a16="http://schemas.microsoft.com/office/drawing/2014/main" id="{659712C8-2A1E-4217-A243-37D4055FE08B}"/>
              </a:ext>
            </a:extLst>
          </p:cNvPr>
          <p:cNvPicPr/>
          <p:nvPr/>
        </p:nvPicPr>
        <p:blipFill rotWithShape="1">
          <a:blip r:embed="rId3"/>
          <a:srcRect l="4845" t="5085" r="6124" b="23509"/>
          <a:stretch/>
        </p:blipFill>
        <p:spPr>
          <a:xfrm>
            <a:off x="164064" y="5070858"/>
            <a:ext cx="1702836" cy="1588897"/>
          </a:xfrm>
          <a:prstGeom prst="rect">
            <a:avLst/>
          </a:prstGeom>
          <a:ln/>
        </p:spPr>
      </p:pic>
      <p:pic>
        <p:nvPicPr>
          <p:cNvPr id="3" name="Picture 2">
            <a:extLst>
              <a:ext uri="{FF2B5EF4-FFF2-40B4-BE49-F238E27FC236}">
                <a16:creationId xmlns:a16="http://schemas.microsoft.com/office/drawing/2014/main" id="{909DB812-FFFA-4BD8-9512-CE86EC3AF2E2}"/>
              </a:ext>
            </a:extLst>
          </p:cNvPr>
          <p:cNvPicPr>
            <a:picLocks noChangeAspect="1"/>
          </p:cNvPicPr>
          <p:nvPr/>
        </p:nvPicPr>
        <p:blipFill rotWithShape="1">
          <a:blip r:embed="rId4"/>
          <a:srcRect l="24219" t="46076" r="27187" b="22908"/>
          <a:stretch/>
        </p:blipFill>
        <p:spPr>
          <a:xfrm>
            <a:off x="2279406" y="1716558"/>
            <a:ext cx="8040268" cy="2886693"/>
          </a:xfrm>
          <a:prstGeom prst="rect">
            <a:avLst/>
          </a:prstGeom>
        </p:spPr>
      </p:pic>
      <p:sp>
        <p:nvSpPr>
          <p:cNvPr id="5" name="Rectangle 4">
            <a:extLst>
              <a:ext uri="{FF2B5EF4-FFF2-40B4-BE49-F238E27FC236}">
                <a16:creationId xmlns:a16="http://schemas.microsoft.com/office/drawing/2014/main" id="{C2437C89-32E2-478A-B2F8-758E153FB4F2}"/>
              </a:ext>
            </a:extLst>
          </p:cNvPr>
          <p:cNvSpPr/>
          <p:nvPr/>
        </p:nvSpPr>
        <p:spPr>
          <a:xfrm>
            <a:off x="2030964" y="4603251"/>
            <a:ext cx="7608173" cy="1754326"/>
          </a:xfrm>
          <a:prstGeom prst="rect">
            <a:avLst/>
          </a:prstGeom>
          <a:noFill/>
        </p:spPr>
        <p:txBody>
          <a:bodyPr wrap="none" lIns="91440" tIns="45720" rIns="91440" bIns="45720">
            <a:spAutoFit/>
          </a:bodyPr>
          <a:lstStyle/>
          <a:p>
            <a:pPr algn="ctr"/>
            <a:r>
              <a:rPr lang="he-I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מה המשמעות? </a:t>
            </a:r>
          </a:p>
          <a:p>
            <a:pPr algn="ctr"/>
            <a:r>
              <a:rPr lang="he-IL"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למה דווקא ממוצע הרמוני?</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120984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BAE7186-9B44-4028-834D-8C493D048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8096" cy="6858000"/>
          </a:xfrm>
          <a:prstGeom prst="rect">
            <a:avLst/>
          </a:prstGeom>
        </p:spPr>
      </p:pic>
      <p:sp>
        <p:nvSpPr>
          <p:cNvPr id="7" name="TextBox 6">
            <a:extLst>
              <a:ext uri="{FF2B5EF4-FFF2-40B4-BE49-F238E27FC236}">
                <a16:creationId xmlns:a16="http://schemas.microsoft.com/office/drawing/2014/main" id="{B175A474-71D1-4A44-BBCF-51291E662923}"/>
              </a:ext>
            </a:extLst>
          </p:cNvPr>
          <p:cNvSpPr txBox="1"/>
          <p:nvPr/>
        </p:nvSpPr>
        <p:spPr>
          <a:xfrm>
            <a:off x="10476841" y="305983"/>
            <a:ext cx="641522" cy="369332"/>
          </a:xfrm>
          <a:prstGeom prst="rect">
            <a:avLst/>
          </a:prstGeom>
          <a:noFill/>
        </p:spPr>
        <p:txBody>
          <a:bodyPr wrap="none" rtlCol="0">
            <a:spAutoFit/>
          </a:bodyPr>
          <a:lstStyle/>
          <a:p>
            <a:r>
              <a:rPr lang="he-IL" dirty="0"/>
              <a:t>בס"ד</a:t>
            </a:r>
            <a:endParaRPr lang="en-US" dirty="0"/>
          </a:p>
        </p:txBody>
      </p:sp>
      <p:sp>
        <p:nvSpPr>
          <p:cNvPr id="6" name="TextBox 5">
            <a:extLst>
              <a:ext uri="{FF2B5EF4-FFF2-40B4-BE49-F238E27FC236}">
                <a16:creationId xmlns:a16="http://schemas.microsoft.com/office/drawing/2014/main" id="{6078B260-F046-46D0-9009-D0263200C6BF}"/>
              </a:ext>
            </a:extLst>
          </p:cNvPr>
          <p:cNvSpPr txBox="1"/>
          <p:nvPr/>
        </p:nvSpPr>
        <p:spPr>
          <a:xfrm>
            <a:off x="2194168" y="1163823"/>
            <a:ext cx="7403613" cy="1077218"/>
          </a:xfrm>
          <a:prstGeom prst="rect">
            <a:avLst/>
          </a:prstGeom>
          <a:noFill/>
        </p:spPr>
        <p:txBody>
          <a:bodyPr wrap="square">
            <a:spAutoFit/>
          </a:bodyPr>
          <a:lstStyle/>
          <a:p>
            <a:pPr algn="ctr" rtl="1"/>
            <a:r>
              <a:rPr lang="he-IL" sz="3200" b="1" dirty="0">
                <a:solidFill>
                  <a:srgbClr val="2110C0"/>
                </a:solidFill>
              </a:rPr>
              <a:t>האם וכיצד הינך רואה עצמך עושה שימוש בבעיות מתמטיות לצורך הערכה?</a:t>
            </a:r>
            <a:endParaRPr lang="LID4096" sz="3200" b="1" dirty="0">
              <a:solidFill>
                <a:srgbClr val="2110C0"/>
              </a:solidFill>
            </a:endParaRPr>
          </a:p>
        </p:txBody>
      </p:sp>
      <p:pic>
        <p:nvPicPr>
          <p:cNvPr id="2050" name="Picture 2" descr="הכנה לטיול בגן גורו בְּיוֹם שֵׁנִי ה8.5 נֵצֵא לְטַיֵּל בּגַּן גּוּרוּ &amp;quot;גַּן  גּוּרוֹ הוּא פַּארְק אוֹסְטְרָלִי יִחוּדִי וּבוֹ בַּעֲלֵי חַיִּים  וְצִמְחִיָּה מֵאוֹסְטְרַלְיָה הָרְחוֹקָה ...">
            <a:extLst>
              <a:ext uri="{FF2B5EF4-FFF2-40B4-BE49-F238E27FC236}">
                <a16:creationId xmlns:a16="http://schemas.microsoft.com/office/drawing/2014/main" id="{8B4B8BB7-5B4C-4CAE-8349-6F9A057F3EA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0189" y="2733483"/>
            <a:ext cx="3960175" cy="396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1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5043E7-2A99-44D5-82B7-BA37EE163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7" y="18299"/>
            <a:ext cx="12192000" cy="6854573"/>
          </a:xfrm>
          <a:prstGeom prst="rect">
            <a:avLst/>
          </a:prstGeom>
        </p:spPr>
      </p:pic>
      <p:sp>
        <p:nvSpPr>
          <p:cNvPr id="3" name="TextBox 2">
            <a:extLst>
              <a:ext uri="{FF2B5EF4-FFF2-40B4-BE49-F238E27FC236}">
                <a16:creationId xmlns:a16="http://schemas.microsoft.com/office/drawing/2014/main" id="{55B97E34-DFDF-4C1F-9E49-197ADFA40F6C}"/>
              </a:ext>
            </a:extLst>
          </p:cNvPr>
          <p:cNvSpPr txBox="1"/>
          <p:nvPr/>
        </p:nvSpPr>
        <p:spPr>
          <a:xfrm>
            <a:off x="11290573" y="138203"/>
            <a:ext cx="641522" cy="369332"/>
          </a:xfrm>
          <a:prstGeom prst="rect">
            <a:avLst/>
          </a:prstGeom>
          <a:noFill/>
        </p:spPr>
        <p:txBody>
          <a:bodyPr wrap="none" rtlCol="0">
            <a:spAutoFit/>
          </a:bodyPr>
          <a:lstStyle/>
          <a:p>
            <a:r>
              <a:rPr lang="he-IL" dirty="0"/>
              <a:t>בס"ד</a:t>
            </a:r>
            <a:endParaRPr lang="en-US" dirty="0"/>
          </a:p>
        </p:txBody>
      </p:sp>
      <p:sp>
        <p:nvSpPr>
          <p:cNvPr id="4" name="Oval 3">
            <a:extLst>
              <a:ext uri="{FF2B5EF4-FFF2-40B4-BE49-F238E27FC236}">
                <a16:creationId xmlns:a16="http://schemas.microsoft.com/office/drawing/2014/main" id="{7537BD09-5FF0-47DE-9C5A-0C5A44D6F83B}"/>
              </a:ext>
            </a:extLst>
          </p:cNvPr>
          <p:cNvSpPr/>
          <p:nvPr/>
        </p:nvSpPr>
        <p:spPr>
          <a:xfrm>
            <a:off x="4332612" y="226503"/>
            <a:ext cx="4009938" cy="914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he-IL" sz="2400" b="1" dirty="0">
                <a:ln/>
                <a:solidFill>
                  <a:schemeClr val="accent3"/>
                </a:solidFill>
              </a:rPr>
              <a:t>סוכריה מתמטית לדרך...</a:t>
            </a:r>
            <a:endParaRPr lang="en-US" sz="2400" b="1" dirty="0">
              <a:ln/>
              <a:solidFill>
                <a:schemeClr val="accent3"/>
              </a:solidFill>
            </a:endParaRPr>
          </a:p>
        </p:txBody>
      </p:sp>
      <p:sp>
        <p:nvSpPr>
          <p:cNvPr id="5" name="Rectangle: Rounded Corners 4">
            <a:extLst>
              <a:ext uri="{FF2B5EF4-FFF2-40B4-BE49-F238E27FC236}">
                <a16:creationId xmlns:a16="http://schemas.microsoft.com/office/drawing/2014/main" id="{A809FDFF-A764-41D9-94D7-F0287EDF2295}"/>
              </a:ext>
            </a:extLst>
          </p:cNvPr>
          <p:cNvSpPr/>
          <p:nvPr/>
        </p:nvSpPr>
        <p:spPr>
          <a:xfrm rot="20434188">
            <a:off x="418054" y="2066248"/>
            <a:ext cx="2296912" cy="2906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600" b="1" dirty="0">
                <a:solidFill>
                  <a:srgbClr val="2110C0"/>
                </a:solidFill>
                <a:latin typeface="Guttman Yad-Brush" panose="02010401010101010101" pitchFamily="2" charset="-79"/>
                <a:cs typeface="Guttman Yad-Brush" panose="02010401010101010101" pitchFamily="2" charset="-79"/>
              </a:rPr>
              <a:t>"מתמטיקאי הוא לא זה שיכול לעשות מתמטיקה, אלא מישהו שלא יכול שלא לעשות את זה"</a:t>
            </a:r>
          </a:p>
          <a:p>
            <a:pPr algn="ctr"/>
            <a:endParaRPr lang="he-IL" sz="1600" b="1" dirty="0">
              <a:solidFill>
                <a:srgbClr val="2110C0"/>
              </a:solidFill>
              <a:latin typeface="Guttman Yad-Brush" panose="02010401010101010101" pitchFamily="2" charset="-79"/>
              <a:cs typeface="Guttman Yad-Brush" panose="02010401010101010101" pitchFamily="2" charset="-79"/>
            </a:endParaRPr>
          </a:p>
          <a:p>
            <a:pPr algn="ctr"/>
            <a:r>
              <a:rPr lang="he-IL" sz="1600" b="1" dirty="0">
                <a:solidFill>
                  <a:srgbClr val="2110C0"/>
                </a:solidFill>
                <a:latin typeface="Guttman Yad-Brush" panose="02010401010101010101" pitchFamily="2" charset="-79"/>
                <a:cs typeface="Guttman Yad-Brush" panose="02010401010101010101" pitchFamily="2" charset="-79"/>
              </a:rPr>
              <a:t>ישראל </a:t>
            </a:r>
            <a:r>
              <a:rPr lang="he-IL" sz="1400" b="1" dirty="0" err="1">
                <a:solidFill>
                  <a:srgbClr val="2110C0"/>
                </a:solidFill>
                <a:latin typeface="Guttman Yad-Brush" panose="02010401010101010101" pitchFamily="2" charset="-79"/>
                <a:cs typeface="Guttman Yad-Brush" panose="02010401010101010101" pitchFamily="2" charset="-79"/>
              </a:rPr>
              <a:t>גלפנד</a:t>
            </a:r>
            <a:endParaRPr lang="en-US" sz="1400" b="1" dirty="0">
              <a:solidFill>
                <a:srgbClr val="2110C0"/>
              </a:solidFill>
              <a:cs typeface="Guttman Yad-Brush" panose="02010401010101010101" pitchFamily="2" charset="-79"/>
            </a:endParaRPr>
          </a:p>
        </p:txBody>
      </p:sp>
      <p:pic>
        <p:nvPicPr>
          <p:cNvPr id="7" name="Picture 6">
            <a:extLst>
              <a:ext uri="{FF2B5EF4-FFF2-40B4-BE49-F238E27FC236}">
                <a16:creationId xmlns:a16="http://schemas.microsoft.com/office/drawing/2014/main" id="{80E1BBBB-C140-485F-9687-1CEF22BE11AD}"/>
              </a:ext>
            </a:extLst>
          </p:cNvPr>
          <p:cNvPicPr>
            <a:picLocks noChangeAspect="1"/>
          </p:cNvPicPr>
          <p:nvPr/>
        </p:nvPicPr>
        <p:blipFill>
          <a:blip r:embed="rId3"/>
          <a:stretch>
            <a:fillRect/>
          </a:stretch>
        </p:blipFill>
        <p:spPr>
          <a:xfrm>
            <a:off x="11290572" y="5468716"/>
            <a:ext cx="901427" cy="972726"/>
          </a:xfrm>
          <a:prstGeom prst="rect">
            <a:avLst/>
          </a:prstGeom>
        </p:spPr>
      </p:pic>
      <p:sp>
        <p:nvSpPr>
          <p:cNvPr id="8" name="Rectangle: Rounded Corners 7">
            <a:extLst>
              <a:ext uri="{FF2B5EF4-FFF2-40B4-BE49-F238E27FC236}">
                <a16:creationId xmlns:a16="http://schemas.microsoft.com/office/drawing/2014/main" id="{9D32F3A4-8C81-47E4-AFAF-835852EBA0BD}"/>
              </a:ext>
            </a:extLst>
          </p:cNvPr>
          <p:cNvSpPr/>
          <p:nvPr/>
        </p:nvSpPr>
        <p:spPr>
          <a:xfrm rot="987911">
            <a:off x="9551987" y="2188116"/>
            <a:ext cx="2309977" cy="28135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600" b="1" dirty="0">
                <a:solidFill>
                  <a:srgbClr val="2110C0"/>
                </a:solidFill>
                <a:latin typeface="Guttman Yad-Brush" panose="02010401010101010101" pitchFamily="2" charset="-79"/>
                <a:cs typeface="Guttman Yad-Brush" panose="02010401010101010101" pitchFamily="2" charset="-79"/>
              </a:rPr>
              <a:t>"אם אתה רוצה ללמוד לשחות, תהיה אמיץ ותכנס למים, אם אתה רוצה ללמוד לפתור בעיות – פתור אותן!"</a:t>
            </a:r>
          </a:p>
          <a:p>
            <a:pPr algn="ctr"/>
            <a:endParaRPr lang="he-IL" sz="1600" b="1" dirty="0">
              <a:solidFill>
                <a:srgbClr val="2110C0"/>
              </a:solidFill>
              <a:latin typeface="Guttman Yad-Brush" panose="02010401010101010101" pitchFamily="2" charset="-79"/>
              <a:cs typeface="Guttman Yad-Brush" panose="02010401010101010101" pitchFamily="2" charset="-79"/>
            </a:endParaRPr>
          </a:p>
          <a:p>
            <a:pPr algn="ctr"/>
            <a:r>
              <a:rPr lang="he-IL" sz="1600" b="1" dirty="0">
                <a:solidFill>
                  <a:srgbClr val="2110C0"/>
                </a:solidFill>
                <a:latin typeface="Guttman Yad-Brush" panose="02010401010101010101" pitchFamily="2" charset="-79"/>
                <a:cs typeface="Guttman Yad-Brush" panose="02010401010101010101" pitchFamily="2" charset="-79"/>
              </a:rPr>
              <a:t>ד. פוליה</a:t>
            </a:r>
            <a:endParaRPr lang="en-US" sz="1600" b="1" dirty="0">
              <a:solidFill>
                <a:srgbClr val="2110C0"/>
              </a:solidFill>
              <a:cs typeface="Guttman Yad-Brush" panose="02010401010101010101" pitchFamily="2" charset="-79"/>
            </a:endParaRPr>
          </a:p>
        </p:txBody>
      </p:sp>
      <p:sp>
        <p:nvSpPr>
          <p:cNvPr id="2" name="Rectangle 1">
            <a:extLst>
              <a:ext uri="{FF2B5EF4-FFF2-40B4-BE49-F238E27FC236}">
                <a16:creationId xmlns:a16="http://schemas.microsoft.com/office/drawing/2014/main" id="{338C3DB5-21AF-4B33-8396-E4C28C315B9F}"/>
              </a:ext>
            </a:extLst>
          </p:cNvPr>
          <p:cNvSpPr/>
          <p:nvPr/>
        </p:nvSpPr>
        <p:spPr>
          <a:xfrm>
            <a:off x="4739780" y="2306972"/>
            <a:ext cx="2231471" cy="2230030"/>
          </a:xfrm>
          <a:prstGeom prst="rect">
            <a:avLst/>
          </a:prstGeom>
          <a:solidFill>
            <a:srgbClr val="FFC000"/>
          </a:solidFill>
          <a:ln w="28575">
            <a:solidFill>
              <a:srgbClr val="211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6347F84F-6D3A-4460-95DF-7ED87C3CBC1C}"/>
              </a:ext>
            </a:extLst>
          </p:cNvPr>
          <p:cNvSpPr/>
          <p:nvPr/>
        </p:nvSpPr>
        <p:spPr>
          <a:xfrm rot="20138751">
            <a:off x="4841413" y="1847377"/>
            <a:ext cx="2028203" cy="930582"/>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63E71CAF-B3D5-4B00-8A3D-094C00F10EE4}"/>
              </a:ext>
            </a:extLst>
          </p:cNvPr>
          <p:cNvSpPr/>
          <p:nvPr/>
        </p:nvSpPr>
        <p:spPr>
          <a:xfrm rot="3924870">
            <a:off x="3703396" y="2980295"/>
            <a:ext cx="2028203" cy="930582"/>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D17CAA22-9644-4E83-9BAB-DB247B6E518F}"/>
              </a:ext>
            </a:extLst>
          </p:cNvPr>
          <p:cNvSpPr/>
          <p:nvPr/>
        </p:nvSpPr>
        <p:spPr>
          <a:xfrm rot="9352795">
            <a:off x="4840430" y="4083039"/>
            <a:ext cx="2028203" cy="930582"/>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B232B64B-40CC-4E91-9DBE-437A594444FE}"/>
              </a:ext>
            </a:extLst>
          </p:cNvPr>
          <p:cNvSpPr/>
          <p:nvPr/>
        </p:nvSpPr>
        <p:spPr>
          <a:xfrm rot="14692039">
            <a:off x="5966798" y="2953269"/>
            <a:ext cx="2028203" cy="930582"/>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2BE8A662-B86B-4652-9D21-2F9BCB0D29C7}"/>
              </a:ext>
            </a:extLst>
          </p:cNvPr>
          <p:cNvSpPr/>
          <p:nvPr/>
        </p:nvSpPr>
        <p:spPr>
          <a:xfrm rot="10800000" flipH="1" flipV="1">
            <a:off x="3642217" y="2300214"/>
            <a:ext cx="293708" cy="7633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rPr>
              <a:t>A</a:t>
            </a:r>
          </a:p>
        </p:txBody>
      </p:sp>
      <p:sp>
        <p:nvSpPr>
          <p:cNvPr id="19" name="Rectangle: Rounded Corners 18">
            <a:extLst>
              <a:ext uri="{FF2B5EF4-FFF2-40B4-BE49-F238E27FC236}">
                <a16:creationId xmlns:a16="http://schemas.microsoft.com/office/drawing/2014/main" id="{B4CBD76D-D053-41F8-A3CD-22F801D2D169}"/>
              </a:ext>
            </a:extLst>
          </p:cNvPr>
          <p:cNvSpPr/>
          <p:nvPr/>
        </p:nvSpPr>
        <p:spPr>
          <a:xfrm rot="10800000" flipH="1" flipV="1">
            <a:off x="4973651" y="2620358"/>
            <a:ext cx="293708" cy="7633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rPr>
              <a:t>B</a:t>
            </a:r>
          </a:p>
        </p:txBody>
      </p:sp>
      <p:sp>
        <p:nvSpPr>
          <p:cNvPr id="20" name="Rectangle: Rounded Corners 19">
            <a:extLst>
              <a:ext uri="{FF2B5EF4-FFF2-40B4-BE49-F238E27FC236}">
                <a16:creationId xmlns:a16="http://schemas.microsoft.com/office/drawing/2014/main" id="{3D54F6C9-8051-45BF-AD03-573AD8C5A556}"/>
              </a:ext>
            </a:extLst>
          </p:cNvPr>
          <p:cNvSpPr/>
          <p:nvPr/>
        </p:nvSpPr>
        <p:spPr>
          <a:xfrm rot="10800000" flipH="1" flipV="1">
            <a:off x="6383501" y="3462753"/>
            <a:ext cx="293708" cy="7633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rPr>
              <a:t>C</a:t>
            </a:r>
          </a:p>
        </p:txBody>
      </p:sp>
      <p:sp>
        <p:nvSpPr>
          <p:cNvPr id="21" name="Rectangle: Rounded Corners 20">
            <a:extLst>
              <a:ext uri="{FF2B5EF4-FFF2-40B4-BE49-F238E27FC236}">
                <a16:creationId xmlns:a16="http://schemas.microsoft.com/office/drawing/2014/main" id="{F5310373-27FA-4FE5-93BB-6F6E8CE6ADC9}"/>
              </a:ext>
            </a:extLst>
          </p:cNvPr>
          <p:cNvSpPr/>
          <p:nvPr/>
        </p:nvSpPr>
        <p:spPr>
          <a:xfrm rot="10800000" flipH="1" flipV="1">
            <a:off x="7644358" y="3917157"/>
            <a:ext cx="293708" cy="7633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rPr>
              <a:t>D</a:t>
            </a:r>
          </a:p>
        </p:txBody>
      </p:sp>
      <p:sp>
        <p:nvSpPr>
          <p:cNvPr id="22" name="Flowchart: Connector 21">
            <a:extLst>
              <a:ext uri="{FF2B5EF4-FFF2-40B4-BE49-F238E27FC236}">
                <a16:creationId xmlns:a16="http://schemas.microsoft.com/office/drawing/2014/main" id="{3A4A2EFF-22CF-47FD-89AD-9FC8532E7484}"/>
              </a:ext>
            </a:extLst>
          </p:cNvPr>
          <p:cNvSpPr/>
          <p:nvPr/>
        </p:nvSpPr>
        <p:spPr>
          <a:xfrm>
            <a:off x="3872471" y="2681913"/>
            <a:ext cx="45719" cy="52898"/>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BDD8ED1B-855C-468F-8A25-B80DFCE45600}"/>
              </a:ext>
            </a:extLst>
          </p:cNvPr>
          <p:cNvSpPr/>
          <p:nvPr/>
        </p:nvSpPr>
        <p:spPr>
          <a:xfrm flipH="1">
            <a:off x="5087008" y="3130068"/>
            <a:ext cx="69924" cy="45719"/>
          </a:xfrm>
          <a:prstGeom prst="flowChartConnector">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4" name="Flowchart: Connector 23">
            <a:extLst>
              <a:ext uri="{FF2B5EF4-FFF2-40B4-BE49-F238E27FC236}">
                <a16:creationId xmlns:a16="http://schemas.microsoft.com/office/drawing/2014/main" id="{B22C937B-0754-412E-9F56-D959FA68726D}"/>
              </a:ext>
            </a:extLst>
          </p:cNvPr>
          <p:cNvSpPr/>
          <p:nvPr/>
        </p:nvSpPr>
        <p:spPr>
          <a:xfrm>
            <a:off x="6552070" y="3663531"/>
            <a:ext cx="45719" cy="45719"/>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a:extLst>
              <a:ext uri="{FF2B5EF4-FFF2-40B4-BE49-F238E27FC236}">
                <a16:creationId xmlns:a16="http://schemas.microsoft.com/office/drawing/2014/main" id="{F6895A1C-12DD-4F93-9868-B98060DB0F2F}"/>
              </a:ext>
            </a:extLst>
          </p:cNvPr>
          <p:cNvSpPr/>
          <p:nvPr/>
        </p:nvSpPr>
        <p:spPr>
          <a:xfrm flipV="1">
            <a:off x="7803904" y="4118994"/>
            <a:ext cx="45719" cy="53049"/>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B55D1D13-15BF-470E-A8E6-D402D21B28DA}"/>
              </a:ext>
            </a:extLst>
          </p:cNvPr>
          <p:cNvSpPr/>
          <p:nvPr/>
        </p:nvSpPr>
        <p:spPr>
          <a:xfrm>
            <a:off x="4168343" y="4991608"/>
            <a:ext cx="3664501" cy="1227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dirty="0">
                <a:ln w="0"/>
                <a:solidFill>
                  <a:schemeClr val="tx1"/>
                </a:solidFill>
                <a:effectLst>
                  <a:outerShdw blurRad="38100" dist="19050" dir="2700000" algn="tl" rotWithShape="0">
                    <a:schemeClr val="dk1">
                      <a:alpha val="40000"/>
                    </a:schemeClr>
                  </a:outerShdw>
                </a:effectLst>
              </a:rPr>
              <a:t>נתון ריבוע</a:t>
            </a:r>
            <a:r>
              <a:rPr lang="en-US" dirty="0">
                <a:ln w="0"/>
                <a:solidFill>
                  <a:schemeClr val="tx1"/>
                </a:solidFill>
                <a:effectLst>
                  <a:outerShdw blurRad="38100" dist="19050" dir="2700000" algn="tl" rotWithShape="0">
                    <a:schemeClr val="dk1">
                      <a:alpha val="40000"/>
                    </a:schemeClr>
                  </a:outerShdw>
                </a:effectLst>
              </a:rPr>
              <a:t> EFHG </a:t>
            </a:r>
            <a:r>
              <a:rPr lang="he-IL" dirty="0">
                <a:ln w="0"/>
                <a:solidFill>
                  <a:schemeClr val="tx1"/>
                </a:solidFill>
                <a:effectLst>
                  <a:outerShdw blurRad="38100" dist="19050" dir="2700000" algn="tl" rotWithShape="0">
                    <a:schemeClr val="dk1">
                      <a:alpha val="40000"/>
                    </a:schemeClr>
                  </a:outerShdw>
                </a:effectLst>
              </a:rPr>
              <a:t>. המשולשים </a:t>
            </a:r>
            <a:r>
              <a:rPr lang="en-US" dirty="0">
                <a:ln w="0"/>
                <a:solidFill>
                  <a:schemeClr val="tx1"/>
                </a:solidFill>
                <a:effectLst>
                  <a:outerShdw blurRad="38100" dist="19050" dir="2700000" algn="tl" rotWithShape="0">
                    <a:schemeClr val="dk1">
                      <a:alpha val="40000"/>
                    </a:schemeClr>
                  </a:outerShdw>
                </a:effectLst>
              </a:rPr>
              <a:t>AGE</a:t>
            </a:r>
            <a:r>
              <a:rPr lang="he-IL" dirty="0">
                <a:ln w="0"/>
                <a:solidFill>
                  <a:schemeClr val="tx1"/>
                </a:solidFill>
                <a:effectLst>
                  <a:outerShdw blurRad="38100" dist="19050" dir="2700000" algn="tl" rotWithShape="0">
                    <a:schemeClr val="dk1">
                      <a:alpha val="40000"/>
                    </a:schemeClr>
                  </a:outerShdw>
                </a:effectLst>
              </a:rPr>
              <a:t>,</a:t>
            </a:r>
          </a:p>
          <a:p>
            <a:pPr algn="ctr" rtl="1"/>
            <a:r>
              <a:rPr lang="en-US" dirty="0">
                <a:ln w="0"/>
                <a:solidFill>
                  <a:schemeClr val="tx1"/>
                </a:solidFill>
                <a:effectLst>
                  <a:outerShdw blurRad="38100" dist="19050" dir="2700000" algn="tl" rotWithShape="0">
                    <a:schemeClr val="dk1">
                      <a:alpha val="40000"/>
                    </a:schemeClr>
                  </a:outerShdw>
                </a:effectLst>
              </a:rPr>
              <a:t>CGH</a:t>
            </a:r>
            <a:r>
              <a:rPr lang="he-IL" dirty="0">
                <a:ln w="0"/>
                <a:solidFill>
                  <a:schemeClr val="tx1"/>
                </a:solidFill>
                <a:effectLst>
                  <a:outerShdw blurRad="38100" dist="19050" dir="2700000" algn="tl" rotWithShape="0">
                    <a:schemeClr val="dk1">
                      <a:alpha val="40000"/>
                    </a:schemeClr>
                  </a:outerShdw>
                </a:effectLst>
              </a:rPr>
              <a:t>, </a:t>
            </a:r>
            <a:r>
              <a:rPr lang="en-US" dirty="0">
                <a:ln w="0"/>
                <a:solidFill>
                  <a:schemeClr val="tx1"/>
                </a:solidFill>
                <a:effectLst>
                  <a:outerShdw blurRad="38100" dist="19050" dir="2700000" algn="tl" rotWithShape="0">
                    <a:schemeClr val="dk1">
                      <a:alpha val="40000"/>
                    </a:schemeClr>
                  </a:outerShdw>
                </a:effectLst>
              </a:rPr>
              <a:t>DFH</a:t>
            </a:r>
            <a:r>
              <a:rPr lang="he-IL" dirty="0">
                <a:ln w="0"/>
                <a:solidFill>
                  <a:schemeClr val="tx1"/>
                </a:solidFill>
                <a:effectLst>
                  <a:outerShdw blurRad="38100" dist="19050" dir="2700000" algn="tl" rotWithShape="0">
                    <a:schemeClr val="dk1">
                      <a:alpha val="40000"/>
                    </a:schemeClr>
                  </a:outerShdw>
                </a:effectLst>
              </a:rPr>
              <a:t> ו- </a:t>
            </a:r>
            <a:r>
              <a:rPr lang="en-US">
                <a:ln w="0"/>
                <a:solidFill>
                  <a:schemeClr val="tx1"/>
                </a:solidFill>
                <a:effectLst>
                  <a:outerShdw blurRad="38100" dist="19050" dir="2700000" algn="tl" rotWithShape="0">
                    <a:schemeClr val="dk1">
                      <a:alpha val="40000"/>
                    </a:schemeClr>
                  </a:outerShdw>
                </a:effectLst>
              </a:rPr>
              <a:t>BFE</a:t>
            </a:r>
            <a:r>
              <a:rPr lang="he-IL">
                <a:ln w="0"/>
                <a:solidFill>
                  <a:schemeClr val="tx1"/>
                </a:solidFill>
                <a:effectLst>
                  <a:outerShdw blurRad="38100" dist="19050" dir="2700000" algn="tl" rotWithShape="0">
                    <a:schemeClr val="dk1">
                      <a:alpha val="40000"/>
                    </a:schemeClr>
                  </a:outerShdw>
                </a:effectLst>
              </a:rPr>
              <a:t> </a:t>
            </a:r>
            <a:r>
              <a:rPr lang="he-IL" dirty="0">
                <a:ln w="0"/>
                <a:solidFill>
                  <a:schemeClr val="tx1"/>
                </a:solidFill>
                <a:effectLst>
                  <a:outerShdw blurRad="38100" dist="19050" dir="2700000" algn="tl" rotWithShape="0">
                    <a:schemeClr val="dk1">
                      <a:alpha val="40000"/>
                    </a:schemeClr>
                  </a:outerShdw>
                </a:effectLst>
              </a:rPr>
              <a:t>הם משולשים ישר זווית חופפים. צריך להוכיח שנקודות </a:t>
            </a:r>
            <a:r>
              <a:rPr lang="en-US" dirty="0">
                <a:ln w="0"/>
                <a:solidFill>
                  <a:schemeClr val="tx1"/>
                </a:solidFill>
                <a:effectLst>
                  <a:outerShdw blurRad="38100" dist="19050" dir="2700000" algn="tl" rotWithShape="0">
                    <a:schemeClr val="dk1">
                      <a:alpha val="40000"/>
                    </a:schemeClr>
                  </a:outerShdw>
                </a:effectLst>
              </a:rPr>
              <a:t>A</a:t>
            </a:r>
            <a:r>
              <a:rPr lang="he-IL" dirty="0">
                <a:ln w="0"/>
                <a:solidFill>
                  <a:schemeClr val="tx1"/>
                </a:solidFill>
                <a:effectLst>
                  <a:outerShdw blurRad="38100" dist="19050" dir="2700000" algn="tl" rotWithShape="0">
                    <a:schemeClr val="dk1">
                      <a:alpha val="40000"/>
                    </a:schemeClr>
                  </a:outerShdw>
                </a:effectLst>
              </a:rPr>
              <a:t>,</a:t>
            </a:r>
            <a:r>
              <a:rPr lang="en-US" dirty="0">
                <a:ln w="0"/>
                <a:solidFill>
                  <a:schemeClr val="tx1"/>
                </a:solidFill>
                <a:effectLst>
                  <a:outerShdw blurRad="38100" dist="19050" dir="2700000" algn="tl" rotWithShape="0">
                    <a:schemeClr val="dk1">
                      <a:alpha val="40000"/>
                    </a:schemeClr>
                  </a:outerShdw>
                </a:effectLst>
              </a:rPr>
              <a:t>B</a:t>
            </a:r>
            <a:r>
              <a:rPr lang="he-IL" dirty="0">
                <a:ln w="0"/>
                <a:solidFill>
                  <a:schemeClr val="tx1"/>
                </a:solidFill>
                <a:effectLst>
                  <a:outerShdw blurRad="38100" dist="19050" dir="2700000" algn="tl" rotWithShape="0">
                    <a:schemeClr val="dk1">
                      <a:alpha val="40000"/>
                    </a:schemeClr>
                  </a:outerShdw>
                </a:effectLst>
              </a:rPr>
              <a:t>,</a:t>
            </a:r>
            <a:r>
              <a:rPr lang="en-US" dirty="0">
                <a:ln w="0"/>
                <a:solidFill>
                  <a:schemeClr val="tx1"/>
                </a:solidFill>
                <a:effectLst>
                  <a:outerShdw blurRad="38100" dist="19050" dir="2700000" algn="tl" rotWithShape="0">
                    <a:schemeClr val="dk1">
                      <a:alpha val="40000"/>
                    </a:schemeClr>
                  </a:outerShdw>
                </a:effectLst>
              </a:rPr>
              <a:t>C</a:t>
            </a:r>
            <a:r>
              <a:rPr lang="he-IL" dirty="0">
                <a:ln w="0"/>
                <a:solidFill>
                  <a:schemeClr val="tx1"/>
                </a:solidFill>
                <a:effectLst>
                  <a:outerShdw blurRad="38100" dist="19050" dir="2700000" algn="tl" rotWithShape="0">
                    <a:schemeClr val="dk1">
                      <a:alpha val="40000"/>
                    </a:schemeClr>
                  </a:outerShdw>
                </a:effectLst>
              </a:rPr>
              <a:t>,</a:t>
            </a:r>
            <a:r>
              <a:rPr lang="en-US" dirty="0">
                <a:ln w="0"/>
                <a:solidFill>
                  <a:schemeClr val="tx1"/>
                </a:solidFill>
                <a:effectLst>
                  <a:outerShdw blurRad="38100" dist="19050" dir="2700000" algn="tl" rotWithShape="0">
                    <a:schemeClr val="dk1">
                      <a:alpha val="40000"/>
                    </a:schemeClr>
                  </a:outerShdw>
                </a:effectLst>
              </a:rPr>
              <a:t>D</a:t>
            </a:r>
            <a:r>
              <a:rPr lang="he-IL" dirty="0">
                <a:ln w="0"/>
                <a:solidFill>
                  <a:schemeClr val="tx1"/>
                </a:solidFill>
                <a:effectLst>
                  <a:outerShdw blurRad="38100" dist="19050" dir="2700000" algn="tl" rotWithShape="0">
                    <a:schemeClr val="dk1">
                      <a:alpha val="40000"/>
                    </a:schemeClr>
                  </a:outerShdw>
                </a:effectLst>
              </a:rPr>
              <a:t> נמצאות על ישר אחד. </a:t>
            </a:r>
            <a:endParaRPr lang="en-US" dirty="0">
              <a:ln w="0"/>
              <a:solidFill>
                <a:schemeClr val="tx1"/>
              </a:solidFill>
              <a:effectLst>
                <a:outerShdw blurRad="38100" dist="19050" dir="2700000" algn="tl" rotWithShape="0">
                  <a:schemeClr val="dk1">
                    <a:alpha val="40000"/>
                  </a:schemeClr>
                </a:outerShdw>
              </a:effectLst>
            </a:endParaRPr>
          </a:p>
        </p:txBody>
      </p:sp>
      <p:sp>
        <p:nvSpPr>
          <p:cNvPr id="11" name="Oval 10">
            <a:extLst>
              <a:ext uri="{FF2B5EF4-FFF2-40B4-BE49-F238E27FC236}">
                <a16:creationId xmlns:a16="http://schemas.microsoft.com/office/drawing/2014/main" id="{B5CAE05E-F699-4119-A56C-B7A24D1665D2}"/>
              </a:ext>
            </a:extLst>
          </p:cNvPr>
          <p:cNvSpPr/>
          <p:nvPr/>
        </p:nvSpPr>
        <p:spPr>
          <a:xfrm>
            <a:off x="4738828" y="230021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TextBox 14">
            <a:extLst>
              <a:ext uri="{FF2B5EF4-FFF2-40B4-BE49-F238E27FC236}">
                <a16:creationId xmlns:a16="http://schemas.microsoft.com/office/drawing/2014/main" id="{9D41784F-D0BE-4804-A5F0-CCCF609D695C}"/>
              </a:ext>
            </a:extLst>
          </p:cNvPr>
          <p:cNvSpPr txBox="1"/>
          <p:nvPr/>
        </p:nvSpPr>
        <p:spPr>
          <a:xfrm>
            <a:off x="4577580" y="1945693"/>
            <a:ext cx="535001" cy="369332"/>
          </a:xfrm>
          <a:prstGeom prst="rect">
            <a:avLst/>
          </a:prstGeom>
          <a:noFill/>
        </p:spPr>
        <p:txBody>
          <a:bodyPr wrap="square" rtlCol="0">
            <a:spAutoFit/>
          </a:bodyPr>
          <a:lstStyle/>
          <a:p>
            <a:r>
              <a:rPr lang="en-US" dirty="0"/>
              <a:t>E</a:t>
            </a:r>
            <a:endParaRPr lang="LID4096" dirty="0"/>
          </a:p>
        </p:txBody>
      </p:sp>
      <p:sp>
        <p:nvSpPr>
          <p:cNvPr id="27" name="TextBox 26">
            <a:extLst>
              <a:ext uri="{FF2B5EF4-FFF2-40B4-BE49-F238E27FC236}">
                <a16:creationId xmlns:a16="http://schemas.microsoft.com/office/drawing/2014/main" id="{9CDB5AE3-AB27-4A44-B6D4-D4251700FDB3}"/>
              </a:ext>
            </a:extLst>
          </p:cNvPr>
          <p:cNvSpPr txBox="1"/>
          <p:nvPr/>
        </p:nvSpPr>
        <p:spPr>
          <a:xfrm>
            <a:off x="6851760" y="1975032"/>
            <a:ext cx="535001" cy="369332"/>
          </a:xfrm>
          <a:prstGeom prst="rect">
            <a:avLst/>
          </a:prstGeom>
          <a:noFill/>
        </p:spPr>
        <p:txBody>
          <a:bodyPr wrap="square" rtlCol="0">
            <a:spAutoFit/>
          </a:bodyPr>
          <a:lstStyle/>
          <a:p>
            <a:r>
              <a:rPr lang="en-US" dirty="0"/>
              <a:t>F</a:t>
            </a:r>
            <a:endParaRPr lang="LID4096" dirty="0"/>
          </a:p>
        </p:txBody>
      </p:sp>
      <p:sp>
        <p:nvSpPr>
          <p:cNvPr id="29" name="TextBox 28">
            <a:extLst>
              <a:ext uri="{FF2B5EF4-FFF2-40B4-BE49-F238E27FC236}">
                <a16:creationId xmlns:a16="http://schemas.microsoft.com/office/drawing/2014/main" id="{4575E772-9E25-410B-B390-ECF7CFD7A3E0}"/>
              </a:ext>
            </a:extLst>
          </p:cNvPr>
          <p:cNvSpPr txBox="1"/>
          <p:nvPr/>
        </p:nvSpPr>
        <p:spPr>
          <a:xfrm>
            <a:off x="4552007" y="4537002"/>
            <a:ext cx="535001" cy="369332"/>
          </a:xfrm>
          <a:prstGeom prst="rect">
            <a:avLst/>
          </a:prstGeom>
          <a:noFill/>
        </p:spPr>
        <p:txBody>
          <a:bodyPr wrap="square" rtlCol="0">
            <a:spAutoFit/>
          </a:bodyPr>
          <a:lstStyle/>
          <a:p>
            <a:r>
              <a:rPr lang="en-US" dirty="0"/>
              <a:t>G</a:t>
            </a:r>
            <a:endParaRPr lang="LID4096" dirty="0"/>
          </a:p>
        </p:txBody>
      </p:sp>
      <p:sp>
        <p:nvSpPr>
          <p:cNvPr id="30" name="TextBox 29">
            <a:extLst>
              <a:ext uri="{FF2B5EF4-FFF2-40B4-BE49-F238E27FC236}">
                <a16:creationId xmlns:a16="http://schemas.microsoft.com/office/drawing/2014/main" id="{8B12E3C3-3C79-4128-AA32-8A25F4180B8D}"/>
              </a:ext>
            </a:extLst>
          </p:cNvPr>
          <p:cNvSpPr txBox="1"/>
          <p:nvPr/>
        </p:nvSpPr>
        <p:spPr>
          <a:xfrm>
            <a:off x="6837493" y="4536338"/>
            <a:ext cx="535001" cy="369332"/>
          </a:xfrm>
          <a:prstGeom prst="rect">
            <a:avLst/>
          </a:prstGeom>
          <a:noFill/>
        </p:spPr>
        <p:txBody>
          <a:bodyPr wrap="square" rtlCol="0">
            <a:spAutoFit/>
          </a:bodyPr>
          <a:lstStyle/>
          <a:p>
            <a:r>
              <a:rPr lang="en-US" dirty="0"/>
              <a:t>H</a:t>
            </a:r>
            <a:endParaRPr lang="LID4096" dirty="0"/>
          </a:p>
        </p:txBody>
      </p:sp>
    </p:spTree>
    <p:extLst>
      <p:ext uri="{BB962C8B-B14F-4D97-AF65-F5344CB8AC3E}">
        <p14:creationId xmlns:p14="http://schemas.microsoft.com/office/powerpoint/2010/main" val="392404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57D370-0EDA-4859-8BD0-FE04C5418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4" name="TextBox 3">
            <a:extLst>
              <a:ext uri="{FF2B5EF4-FFF2-40B4-BE49-F238E27FC236}">
                <a16:creationId xmlns:a16="http://schemas.microsoft.com/office/drawing/2014/main" id="{4948B767-1E07-44FE-A768-8D778DC460BE}"/>
              </a:ext>
            </a:extLst>
          </p:cNvPr>
          <p:cNvSpPr txBox="1"/>
          <p:nvPr/>
        </p:nvSpPr>
        <p:spPr>
          <a:xfrm>
            <a:off x="11324129" y="322761"/>
            <a:ext cx="641522" cy="369332"/>
          </a:xfrm>
          <a:prstGeom prst="rect">
            <a:avLst/>
          </a:prstGeom>
          <a:noFill/>
        </p:spPr>
        <p:txBody>
          <a:bodyPr wrap="none" rtlCol="0">
            <a:spAutoFit/>
          </a:bodyPr>
          <a:lstStyle/>
          <a:p>
            <a:r>
              <a:rPr lang="he-IL" dirty="0"/>
              <a:t>בס"ד</a:t>
            </a:r>
            <a:endParaRPr lang="en-US" dirty="0"/>
          </a:p>
        </p:txBody>
      </p:sp>
      <p:pic>
        <p:nvPicPr>
          <p:cNvPr id="7" name="Picture 6">
            <a:extLst>
              <a:ext uri="{FF2B5EF4-FFF2-40B4-BE49-F238E27FC236}">
                <a16:creationId xmlns:a16="http://schemas.microsoft.com/office/drawing/2014/main" id="{9F9D4164-DE8B-445C-B9C4-5733CAC66F41}"/>
              </a:ext>
            </a:extLst>
          </p:cNvPr>
          <p:cNvPicPr>
            <a:picLocks noChangeAspect="1"/>
          </p:cNvPicPr>
          <p:nvPr/>
        </p:nvPicPr>
        <p:blipFill>
          <a:blip r:embed="rId3">
            <a:clrChange>
              <a:clrFrom>
                <a:srgbClr val="EBFFFF"/>
              </a:clrFrom>
              <a:clrTo>
                <a:srgbClr val="EBFFFF">
                  <a:alpha val="0"/>
                </a:srgbClr>
              </a:clrTo>
            </a:clrChang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3406558" y="2834858"/>
            <a:ext cx="6975692" cy="3792060"/>
          </a:xfrm>
          <a:prstGeom prst="rect">
            <a:avLst/>
          </a:prstGeom>
        </p:spPr>
      </p:pic>
      <p:sp>
        <p:nvSpPr>
          <p:cNvPr id="9" name="Rectangle 8">
            <a:extLst>
              <a:ext uri="{FF2B5EF4-FFF2-40B4-BE49-F238E27FC236}">
                <a16:creationId xmlns:a16="http://schemas.microsoft.com/office/drawing/2014/main" id="{9D0B2EE8-73A9-4908-9865-825E0DB45809}"/>
              </a:ext>
            </a:extLst>
          </p:cNvPr>
          <p:cNvSpPr/>
          <p:nvPr/>
        </p:nvSpPr>
        <p:spPr>
          <a:xfrm>
            <a:off x="1691592" y="1193321"/>
            <a:ext cx="8808822" cy="1200329"/>
          </a:xfrm>
          <a:prstGeom prst="rect">
            <a:avLst/>
          </a:prstGeom>
          <a:noFill/>
        </p:spPr>
        <p:txBody>
          <a:bodyPr wrap="none" lIns="91440" tIns="45720" rIns="91440" bIns="45720">
            <a:spAutoFit/>
          </a:bodyPr>
          <a:lstStyle/>
          <a:p>
            <a:pPr algn="ctr"/>
            <a:r>
              <a:rPr lang="he-IL" sz="3600" b="1" cap="none" spc="0" dirty="0">
                <a:ln w="13462">
                  <a:solidFill>
                    <a:schemeClr val="bg1"/>
                  </a:solidFill>
                  <a:prstDash val="solid"/>
                </a:ln>
                <a:solidFill>
                  <a:srgbClr val="7030A0"/>
                </a:solidFill>
                <a:effectLst>
                  <a:outerShdw dist="38100" dir="2700000" algn="bl" rotWithShape="0">
                    <a:schemeClr val="accent5"/>
                  </a:outerShdw>
                </a:effectLst>
              </a:rPr>
              <a:t>אירועים מעניינים/מאתגרים במהלך </a:t>
            </a:r>
          </a:p>
          <a:p>
            <a:pPr algn="ctr"/>
            <a:r>
              <a:rPr lang="he-IL" sz="3600" b="1" dirty="0">
                <a:ln w="13462">
                  <a:solidFill>
                    <a:schemeClr val="bg1"/>
                  </a:solidFill>
                  <a:prstDash val="solid"/>
                </a:ln>
                <a:solidFill>
                  <a:srgbClr val="7030A0"/>
                </a:solidFill>
                <a:effectLst>
                  <a:outerShdw dist="38100" dir="2700000" algn="bl" rotWithShape="0">
                    <a:schemeClr val="accent5"/>
                  </a:outerShdw>
                </a:effectLst>
              </a:rPr>
              <a:t>פעילות כיתתית </a:t>
            </a:r>
            <a:r>
              <a:rPr lang="he-IL" sz="3600" b="1" cap="none" spc="0" dirty="0">
                <a:ln w="13462">
                  <a:solidFill>
                    <a:schemeClr val="bg1"/>
                  </a:solidFill>
                  <a:prstDash val="solid"/>
                </a:ln>
                <a:solidFill>
                  <a:srgbClr val="7030A0"/>
                </a:solidFill>
                <a:effectLst>
                  <a:outerShdw dist="38100" dir="2700000" algn="bl" rotWithShape="0">
                    <a:schemeClr val="accent5"/>
                  </a:outerShdw>
                </a:effectLst>
              </a:rPr>
              <a:t>סביב פתרון בעיות מתמטיות? </a:t>
            </a:r>
            <a:endParaRPr lang="en-US" sz="3600" b="1" cap="none" spc="0" dirty="0">
              <a:ln w="13462">
                <a:solidFill>
                  <a:schemeClr val="bg1"/>
                </a:solidFill>
                <a:prstDash val="solid"/>
              </a:ln>
              <a:solidFill>
                <a:srgbClr val="7030A0"/>
              </a:solidFill>
              <a:effectLst>
                <a:outerShdw dist="38100" dir="2700000" algn="bl" rotWithShape="0">
                  <a:schemeClr val="accent5"/>
                </a:outerShdw>
              </a:effectLst>
            </a:endParaRPr>
          </a:p>
        </p:txBody>
      </p:sp>
      <p:pic>
        <p:nvPicPr>
          <p:cNvPr id="10" name="Picture 9">
            <a:extLst>
              <a:ext uri="{FF2B5EF4-FFF2-40B4-BE49-F238E27FC236}">
                <a16:creationId xmlns:a16="http://schemas.microsoft.com/office/drawing/2014/main" id="{FEE29D52-2723-4444-8A49-F2CDBFC2AFDD}"/>
              </a:ext>
            </a:extLst>
          </p:cNvPr>
          <p:cNvPicPr>
            <a:picLocks noChangeAspect="1"/>
          </p:cNvPicPr>
          <p:nvPr/>
        </p:nvPicPr>
        <p:blipFill>
          <a:blip r:embed="rId5"/>
          <a:stretch>
            <a:fillRect/>
          </a:stretch>
        </p:blipFill>
        <p:spPr>
          <a:xfrm>
            <a:off x="503610" y="2609121"/>
            <a:ext cx="2399339" cy="3532022"/>
          </a:xfrm>
          <a:prstGeom prst="rect">
            <a:avLst/>
          </a:prstGeom>
        </p:spPr>
      </p:pic>
      <p:sp>
        <p:nvSpPr>
          <p:cNvPr id="11" name="Rectangle 10">
            <a:extLst>
              <a:ext uri="{FF2B5EF4-FFF2-40B4-BE49-F238E27FC236}">
                <a16:creationId xmlns:a16="http://schemas.microsoft.com/office/drawing/2014/main" id="{0FC82F38-241B-4856-BC7C-CECE2F771BF3}"/>
              </a:ext>
            </a:extLst>
          </p:cNvPr>
          <p:cNvSpPr/>
          <p:nvPr/>
        </p:nvSpPr>
        <p:spPr>
          <a:xfrm>
            <a:off x="491922" y="2609121"/>
            <a:ext cx="2399339" cy="3532022"/>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4888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5043E7-2A99-44D5-82B7-BA37EE163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4573"/>
          </a:xfrm>
          <a:prstGeom prst="rect">
            <a:avLst/>
          </a:prstGeom>
        </p:spPr>
      </p:pic>
      <p:sp>
        <p:nvSpPr>
          <p:cNvPr id="10" name="Rectangle: Rounded Corners 9">
            <a:extLst>
              <a:ext uri="{FF2B5EF4-FFF2-40B4-BE49-F238E27FC236}">
                <a16:creationId xmlns:a16="http://schemas.microsoft.com/office/drawing/2014/main" id="{18186C82-6637-49AF-AF2A-57C9FB8FE83D}"/>
              </a:ext>
            </a:extLst>
          </p:cNvPr>
          <p:cNvSpPr/>
          <p:nvPr/>
        </p:nvSpPr>
        <p:spPr>
          <a:xfrm>
            <a:off x="7168736" y="165703"/>
            <a:ext cx="4891929" cy="1811866"/>
          </a:xfrm>
          <a:prstGeom prst="roundRect">
            <a:avLst/>
          </a:prstGeom>
          <a:blipFill>
            <a:blip r:embed="rId3"/>
            <a:tile tx="0" ty="0" sx="100000" sy="100000" flip="none" algn="tl"/>
          </a:blipFill>
        </p:spPr>
        <p:style>
          <a:lnRef idx="1">
            <a:schemeClr val="accent1"/>
          </a:lnRef>
          <a:fillRef idx="2">
            <a:schemeClr val="accent1"/>
          </a:fillRef>
          <a:effectRef idx="1">
            <a:schemeClr val="accent1"/>
          </a:effectRef>
          <a:fontRef idx="minor">
            <a:schemeClr val="dk1"/>
          </a:fontRef>
        </p:style>
        <p:txBody>
          <a:bodyPr rtlCol="0" anchor="ctr"/>
          <a:lstStyle/>
          <a:p>
            <a:pPr algn="ctr"/>
            <a:r>
              <a:rPr lang="he-IL" sz="2400" dirty="0"/>
              <a:t>פעילות בכיתה סביב פתרון בעיה</a:t>
            </a:r>
          </a:p>
          <a:p>
            <a:pPr algn="ctr"/>
            <a:r>
              <a:rPr lang="he-IL" sz="2400" dirty="0">
                <a:latin typeface="Guttman Yad-Brush" panose="02010401010101010101" pitchFamily="2" charset="-79"/>
                <a:cs typeface="Guttman Yad-Brush" panose="02010401010101010101" pitchFamily="2" charset="-79"/>
              </a:rPr>
              <a:t>נטליה קורוסטישבסקי</a:t>
            </a:r>
          </a:p>
          <a:p>
            <a:pPr algn="ctr"/>
            <a:r>
              <a:rPr lang="he-IL" sz="2400" dirty="0"/>
              <a:t>יב"ע פרחי אהרון</a:t>
            </a:r>
          </a:p>
          <a:p>
            <a:pPr algn="ctr"/>
            <a:r>
              <a:rPr lang="he-IL" sz="2400" dirty="0"/>
              <a:t>כיתה ח', הקבצה א', 35 תלמידים</a:t>
            </a:r>
            <a:endParaRPr lang="en-US" sz="2400" dirty="0"/>
          </a:p>
        </p:txBody>
      </p:sp>
      <p:sp>
        <p:nvSpPr>
          <p:cNvPr id="11" name="TextBox 10">
            <a:extLst>
              <a:ext uri="{FF2B5EF4-FFF2-40B4-BE49-F238E27FC236}">
                <a16:creationId xmlns:a16="http://schemas.microsoft.com/office/drawing/2014/main" id="{B0CF0D1B-1362-4F8E-828F-3421FF31571F}"/>
              </a:ext>
            </a:extLst>
          </p:cNvPr>
          <p:cNvSpPr txBox="1"/>
          <p:nvPr/>
        </p:nvSpPr>
        <p:spPr>
          <a:xfrm>
            <a:off x="7168736" y="2187201"/>
            <a:ext cx="4851479" cy="3970318"/>
          </a:xfrm>
          <a:prstGeom prst="rect">
            <a:avLst/>
          </a:prstGeom>
          <a:blipFill>
            <a:blip r:embed="rId3"/>
            <a:tile tx="0" ty="0" sx="100000" sy="100000" flip="none" algn="tl"/>
          </a:blipFill>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r" rtl="1">
              <a:buFont typeface="Wingdings" panose="05000000000000000000" pitchFamily="2" charset="2"/>
              <a:buChar char="v"/>
            </a:pPr>
            <a:r>
              <a:rPr lang="he-IL" sz="1800" b="1" i="0" u="none" strike="noStrike" baseline="0" dirty="0">
                <a:solidFill>
                  <a:srgbClr val="000000"/>
                </a:solidFill>
                <a:latin typeface="Arial-BoldMT"/>
              </a:rPr>
              <a:t>כיצד הבעיה משתלבת בתוכנית הלימודים?</a:t>
            </a:r>
          </a:p>
          <a:p>
            <a:pPr algn="r" rtl="1"/>
            <a:r>
              <a:rPr lang="he-IL" sz="1800" b="1" i="0" u="none" strike="noStrike" baseline="0" dirty="0">
                <a:solidFill>
                  <a:srgbClr val="000000"/>
                </a:solidFill>
                <a:latin typeface="Arial-BoldMT"/>
              </a:rPr>
              <a:t> </a:t>
            </a:r>
          </a:p>
          <a:p>
            <a:pPr marL="285750" indent="-285750" algn="r" rtl="1">
              <a:buFont typeface="Wingdings" panose="05000000000000000000" pitchFamily="2" charset="2"/>
              <a:buChar char="v"/>
            </a:pPr>
            <a:r>
              <a:rPr lang="he-IL" sz="1800" b="1" i="0" u="none" strike="noStrike" baseline="0" dirty="0">
                <a:solidFill>
                  <a:schemeClr val="tx1"/>
                </a:solidFill>
                <a:latin typeface="ArialMT"/>
              </a:rPr>
              <a:t>נושאי הלימוד המרכזיים שרלוונטיים לבעיה</a:t>
            </a:r>
          </a:p>
          <a:p>
            <a:pPr algn="r" rtl="1"/>
            <a:r>
              <a:rPr lang="he-IL" sz="1800" b="0" i="0" u="none" strike="noStrike" baseline="0" dirty="0">
                <a:solidFill>
                  <a:srgbClr val="000000"/>
                </a:solidFill>
                <a:latin typeface="ArialMT"/>
              </a:rPr>
              <a:t>פונקציה, קריאת גרפים, הצבה בביטוי אלגברי .</a:t>
            </a:r>
          </a:p>
          <a:p>
            <a:pPr algn="r" rtl="1"/>
            <a:endParaRPr lang="he-IL" sz="1800" b="1" i="0" u="none" strike="noStrike" baseline="0" dirty="0">
              <a:solidFill>
                <a:srgbClr val="000000"/>
              </a:solidFill>
              <a:latin typeface="Arial-BoldMT"/>
            </a:endParaRPr>
          </a:p>
          <a:p>
            <a:pPr marL="285750" indent="-285750" algn="r" rtl="1">
              <a:buFont typeface="Wingdings" panose="05000000000000000000" pitchFamily="2" charset="2"/>
              <a:buChar char="v"/>
            </a:pPr>
            <a:r>
              <a:rPr lang="he-IL" sz="1800" b="1" i="0" u="none" strike="noStrike" baseline="0" dirty="0">
                <a:solidFill>
                  <a:srgbClr val="000000"/>
                </a:solidFill>
                <a:latin typeface="Arial-BoldMT"/>
              </a:rPr>
              <a:t>הפעלת הבעיה</a:t>
            </a:r>
          </a:p>
          <a:p>
            <a:pPr marL="285750" indent="-285750" algn="r" rtl="1">
              <a:buFont typeface="Arial" panose="020B0604020202020204" pitchFamily="34" charset="0"/>
              <a:buChar char="•"/>
            </a:pPr>
            <a:r>
              <a:rPr lang="he-IL" sz="1800" b="0" i="0" u="none" strike="noStrike" baseline="0" dirty="0">
                <a:solidFill>
                  <a:srgbClr val="000000"/>
                </a:solidFill>
                <a:latin typeface="ArialMT"/>
              </a:rPr>
              <a:t>בשיעור בזום הסברתי לתלמידים שהם מקבלים אפשרות לשפר את הציון. היראתי לתלמידים את ארבע ההצעות </a:t>
            </a:r>
          </a:p>
          <a:p>
            <a:pPr marL="285750" indent="-285750" algn="r" rtl="1">
              <a:buFont typeface="Arial" panose="020B0604020202020204" pitchFamily="34" charset="0"/>
              <a:buChar char="•"/>
            </a:pPr>
            <a:r>
              <a:rPr lang="he-IL" sz="1800" b="0" i="0" u="none" strike="noStrike" baseline="0" dirty="0">
                <a:solidFill>
                  <a:srgbClr val="000000"/>
                </a:solidFill>
                <a:latin typeface="ArialMT"/>
              </a:rPr>
              <a:t>שלחתי לתלמידים שאלון בגוגל </a:t>
            </a:r>
            <a:r>
              <a:rPr lang="he-IL" sz="1800" b="0" i="0" u="none" strike="noStrike" baseline="0" dirty="0" err="1">
                <a:solidFill>
                  <a:srgbClr val="000000"/>
                </a:solidFill>
                <a:latin typeface="ArialMT"/>
              </a:rPr>
              <a:t>פורמס</a:t>
            </a:r>
            <a:endParaRPr lang="he-IL" sz="1800" b="0" i="0" u="none" strike="noStrike" baseline="0" dirty="0">
              <a:solidFill>
                <a:srgbClr val="000000"/>
              </a:solidFill>
              <a:latin typeface="ArialMT"/>
            </a:endParaRPr>
          </a:p>
          <a:p>
            <a:pPr marL="285750" indent="-285750" algn="r" rtl="1">
              <a:buFont typeface="Arial" panose="020B0604020202020204" pitchFamily="34" charset="0"/>
              <a:buChar char="•"/>
            </a:pPr>
            <a:r>
              <a:rPr lang="he-IL" sz="1800" b="0" i="0" u="none" strike="noStrike" baseline="0" dirty="0">
                <a:solidFill>
                  <a:srgbClr val="000000"/>
                </a:solidFill>
                <a:latin typeface="ArialMT"/>
              </a:rPr>
              <a:t>כל אחד מכם מתבקש לחשב את הציון שלו אחרי כל אחד מהתיקונים ולבחור באיזה תיקון עדיף לו להשתמש .</a:t>
            </a:r>
          </a:p>
          <a:p>
            <a:pPr marL="285750" indent="-285750" algn="r" rtl="1">
              <a:buFont typeface="Arial" panose="020B0604020202020204" pitchFamily="34" charset="0"/>
              <a:buChar char="•"/>
            </a:pPr>
            <a:endParaRPr lang="he-IL" sz="1800" b="0" i="0" u="none" strike="noStrike" baseline="0" dirty="0">
              <a:solidFill>
                <a:srgbClr val="000000"/>
              </a:solidFill>
              <a:latin typeface="ArialMT"/>
            </a:endParaRPr>
          </a:p>
        </p:txBody>
      </p:sp>
      <p:pic>
        <p:nvPicPr>
          <p:cNvPr id="13" name="Picture 12">
            <a:extLst>
              <a:ext uri="{FF2B5EF4-FFF2-40B4-BE49-F238E27FC236}">
                <a16:creationId xmlns:a16="http://schemas.microsoft.com/office/drawing/2014/main" id="{17A8FEB2-C144-4ACA-8F46-59F8D51AE970}"/>
              </a:ext>
            </a:extLst>
          </p:cNvPr>
          <p:cNvPicPr>
            <a:picLocks noChangeAspect="1"/>
          </p:cNvPicPr>
          <p:nvPr/>
        </p:nvPicPr>
        <p:blipFill>
          <a:blip r:embed="rId4"/>
          <a:stretch>
            <a:fillRect/>
          </a:stretch>
        </p:blipFill>
        <p:spPr>
          <a:xfrm>
            <a:off x="637563" y="237066"/>
            <a:ext cx="6254337" cy="6168070"/>
          </a:xfrm>
          <a:prstGeom prst="rect">
            <a:avLst/>
          </a:prstGeom>
        </p:spPr>
      </p:pic>
      <p:sp>
        <p:nvSpPr>
          <p:cNvPr id="2" name="Rectangle 1">
            <a:extLst>
              <a:ext uri="{FF2B5EF4-FFF2-40B4-BE49-F238E27FC236}">
                <a16:creationId xmlns:a16="http://schemas.microsoft.com/office/drawing/2014/main" id="{03A76DDB-9BDD-451B-97D2-3BA9CEA8C19F}"/>
              </a:ext>
            </a:extLst>
          </p:cNvPr>
          <p:cNvSpPr/>
          <p:nvPr/>
        </p:nvSpPr>
        <p:spPr>
          <a:xfrm>
            <a:off x="914400" y="1770077"/>
            <a:ext cx="5872294" cy="4387442"/>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1D3B4E28-1B48-4290-9D3A-20BBF37B54F7}"/>
              </a:ext>
            </a:extLst>
          </p:cNvPr>
          <p:cNvCxnSpPr/>
          <p:nvPr/>
        </p:nvCxnSpPr>
        <p:spPr>
          <a:xfrm>
            <a:off x="914400" y="2164360"/>
            <a:ext cx="5872294"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955D2F-DE31-450A-973C-6194E7FA05B3}"/>
              </a:ext>
            </a:extLst>
          </p:cNvPr>
          <p:cNvCxnSpPr/>
          <p:nvPr/>
        </p:nvCxnSpPr>
        <p:spPr>
          <a:xfrm>
            <a:off x="914400" y="4590176"/>
            <a:ext cx="5872294"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7C2BD09-DF1C-4DB5-B4EA-78540D697E87}"/>
              </a:ext>
            </a:extLst>
          </p:cNvPr>
          <p:cNvCxnSpPr/>
          <p:nvPr/>
        </p:nvCxnSpPr>
        <p:spPr>
          <a:xfrm>
            <a:off x="914400" y="4977468"/>
            <a:ext cx="5872294"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B4A3C9B-9DF8-4778-9F7F-2C6BA5C96CFF}"/>
              </a:ext>
            </a:extLst>
          </p:cNvPr>
          <p:cNvCxnSpPr>
            <a:cxnSpLocks/>
            <a:endCxn id="2" idx="2"/>
          </p:cNvCxnSpPr>
          <p:nvPr/>
        </p:nvCxnSpPr>
        <p:spPr>
          <a:xfrm>
            <a:off x="3850547" y="1770077"/>
            <a:ext cx="0" cy="438744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AD62DCB4-9383-4648-BE49-12EF10002DA9}"/>
              </a:ext>
            </a:extLst>
          </p:cNvPr>
          <p:cNvSpPr/>
          <p:nvPr/>
        </p:nvSpPr>
        <p:spPr>
          <a:xfrm>
            <a:off x="914399" y="286317"/>
            <a:ext cx="5924897" cy="1365227"/>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EA9A39EE-F81D-4D77-9F67-3F92C5BA6BC2}"/>
              </a:ext>
            </a:extLst>
          </p:cNvPr>
          <p:cNvPicPr>
            <a:picLocks noChangeAspect="1"/>
          </p:cNvPicPr>
          <p:nvPr/>
        </p:nvPicPr>
        <p:blipFill>
          <a:blip r:embed="rId5"/>
          <a:stretch>
            <a:fillRect/>
          </a:stretch>
        </p:blipFill>
        <p:spPr>
          <a:xfrm>
            <a:off x="11814707" y="38150"/>
            <a:ext cx="343808" cy="231084"/>
          </a:xfrm>
          <a:prstGeom prst="rect">
            <a:avLst/>
          </a:prstGeom>
        </p:spPr>
      </p:pic>
    </p:spTree>
    <p:extLst>
      <p:ext uri="{BB962C8B-B14F-4D97-AF65-F5344CB8AC3E}">
        <p14:creationId xmlns:p14="http://schemas.microsoft.com/office/powerpoint/2010/main" val="2156389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4FCDACF-0688-41E4-A576-A1D6B45D8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11" name="Rectangle: Rounded Corners 10">
            <a:extLst>
              <a:ext uri="{FF2B5EF4-FFF2-40B4-BE49-F238E27FC236}">
                <a16:creationId xmlns:a16="http://schemas.microsoft.com/office/drawing/2014/main" id="{90699F12-0849-4607-83DD-1BFD5EA11A71}"/>
              </a:ext>
            </a:extLst>
          </p:cNvPr>
          <p:cNvSpPr/>
          <p:nvPr/>
        </p:nvSpPr>
        <p:spPr>
          <a:xfrm>
            <a:off x="6065499" y="1705354"/>
            <a:ext cx="6011589" cy="4507009"/>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F4885C0-69B3-4BC0-BC8C-B7B1724B55F7}"/>
              </a:ext>
            </a:extLst>
          </p:cNvPr>
          <p:cNvSpPr txBox="1"/>
          <p:nvPr/>
        </p:nvSpPr>
        <p:spPr>
          <a:xfrm>
            <a:off x="5938884" y="562055"/>
            <a:ext cx="6096000" cy="923330"/>
          </a:xfrm>
          <a:prstGeom prst="rect">
            <a:avLst/>
          </a:prstGeom>
          <a:solidFill>
            <a:schemeClr val="bg1"/>
          </a:solidFill>
        </p:spPr>
        <p:txBody>
          <a:bodyPr wrap="square">
            <a:spAutoFit/>
          </a:bodyPr>
          <a:lstStyle/>
          <a:p>
            <a:pPr marL="285750" indent="-285750" algn="r" rtl="1">
              <a:buFont typeface="Wingdings" panose="05000000000000000000" pitchFamily="2" charset="2"/>
              <a:buChar char="v"/>
            </a:pPr>
            <a:r>
              <a:rPr lang="he-IL" sz="1800" b="0" i="0" u="none" strike="noStrike" baseline="0" dirty="0">
                <a:solidFill>
                  <a:srgbClr val="4472C5"/>
                </a:solidFill>
                <a:latin typeface="ArialMT"/>
              </a:rPr>
              <a:t>אופן העבודה על הבעיה: </a:t>
            </a:r>
            <a:r>
              <a:rPr lang="he-IL" sz="1800" b="0" i="0" u="none" strike="noStrike" baseline="0" dirty="0">
                <a:solidFill>
                  <a:srgbClr val="000000"/>
                </a:solidFill>
                <a:latin typeface="ArialMT"/>
              </a:rPr>
              <a:t>בשיעור שהתקיים אחרי זה, עשינו דיון וניסינו לבדוק, </a:t>
            </a:r>
            <a:r>
              <a:rPr lang="he-IL" sz="1800" b="0" i="0" u="none" strike="noStrike" baseline="0" dirty="0">
                <a:solidFill>
                  <a:srgbClr val="0070C0"/>
                </a:solidFill>
                <a:effectLst>
                  <a:outerShdw blurRad="38100" dist="38100" dir="2700000" algn="tl">
                    <a:srgbClr val="000000">
                      <a:alpha val="43137"/>
                    </a:srgbClr>
                  </a:outerShdw>
                </a:effectLst>
                <a:latin typeface="ArialMT"/>
              </a:rPr>
              <a:t>לאיזה טווח של הציונים באיזו הצעה כדאי לבחור</a:t>
            </a:r>
            <a:r>
              <a:rPr lang="he-IL" sz="1800" b="0" i="0" u="none" strike="noStrike" baseline="0" dirty="0">
                <a:solidFill>
                  <a:srgbClr val="000000"/>
                </a:solidFill>
                <a:latin typeface="ArialMT"/>
              </a:rPr>
              <a:t>. הצגתי לתלמידים</a:t>
            </a:r>
          </a:p>
        </p:txBody>
      </p:sp>
      <p:pic>
        <p:nvPicPr>
          <p:cNvPr id="4" name="Picture 3">
            <a:extLst>
              <a:ext uri="{FF2B5EF4-FFF2-40B4-BE49-F238E27FC236}">
                <a16:creationId xmlns:a16="http://schemas.microsoft.com/office/drawing/2014/main" id="{F08F5C0E-BC3A-4EF2-97EA-316F39F893C9}"/>
              </a:ext>
            </a:extLst>
          </p:cNvPr>
          <p:cNvPicPr>
            <a:picLocks noChangeAspect="1"/>
          </p:cNvPicPr>
          <p:nvPr/>
        </p:nvPicPr>
        <p:blipFill>
          <a:blip r:embed="rId3"/>
          <a:stretch>
            <a:fillRect/>
          </a:stretch>
        </p:blipFill>
        <p:spPr>
          <a:xfrm>
            <a:off x="1445917" y="278868"/>
            <a:ext cx="3837282" cy="5933495"/>
          </a:xfrm>
          <a:prstGeom prst="rect">
            <a:avLst/>
          </a:prstGeom>
        </p:spPr>
      </p:pic>
      <p:sp>
        <p:nvSpPr>
          <p:cNvPr id="6" name="TextBox 5">
            <a:extLst>
              <a:ext uri="{FF2B5EF4-FFF2-40B4-BE49-F238E27FC236}">
                <a16:creationId xmlns:a16="http://schemas.microsoft.com/office/drawing/2014/main" id="{71E30103-3A59-414B-8798-8AA2A2C99B2D}"/>
              </a:ext>
            </a:extLst>
          </p:cNvPr>
          <p:cNvSpPr txBox="1"/>
          <p:nvPr/>
        </p:nvSpPr>
        <p:spPr>
          <a:xfrm>
            <a:off x="5981088" y="1842986"/>
            <a:ext cx="6096000" cy="4093428"/>
          </a:xfrm>
          <a:prstGeom prst="rect">
            <a:avLst/>
          </a:prstGeom>
          <a:noFill/>
        </p:spPr>
        <p:txBody>
          <a:bodyPr wrap="square">
            <a:spAutoFit/>
          </a:bodyPr>
          <a:lstStyle/>
          <a:p>
            <a:pPr marL="342900" indent="-342900" algn="r" rtl="1">
              <a:buFont typeface="Wingdings" panose="05000000000000000000" pitchFamily="2" charset="2"/>
              <a:buChar char="v"/>
            </a:pPr>
            <a:r>
              <a:rPr lang="he-IL" sz="2000" b="0" i="0" u="none" strike="noStrike" baseline="0" dirty="0">
                <a:solidFill>
                  <a:srgbClr val="4472C5"/>
                </a:solidFill>
                <a:latin typeface="ArialMT"/>
              </a:rPr>
              <a:t>דיון :</a:t>
            </a:r>
          </a:p>
          <a:p>
            <a:pPr marL="342900" indent="-342900" algn="r" rtl="1">
              <a:buFont typeface="Arial" panose="020B0604020202020204" pitchFamily="34" charset="0"/>
              <a:buChar char="•"/>
            </a:pPr>
            <a:r>
              <a:rPr lang="he-IL" sz="2000" b="0" i="0" u="none" strike="noStrike" baseline="0" dirty="0">
                <a:solidFill>
                  <a:srgbClr val="000000"/>
                </a:solidFill>
                <a:latin typeface="ArialMT"/>
              </a:rPr>
              <a:t>לאיזו הצעה יש עדיפות לפי ציון מסוים? </a:t>
            </a:r>
          </a:p>
          <a:p>
            <a:pPr marL="342900" indent="-342900" algn="r" rtl="1">
              <a:buFont typeface="Arial" panose="020B0604020202020204" pitchFamily="34" charset="0"/>
              <a:buChar char="•"/>
            </a:pPr>
            <a:r>
              <a:rPr lang="he-IL" sz="2000" b="0" i="0" u="none" strike="noStrike" baseline="0" dirty="0">
                <a:solidFill>
                  <a:srgbClr val="000000"/>
                </a:solidFill>
                <a:latin typeface="ArialMT"/>
              </a:rPr>
              <a:t>תנסו לקבוע את טווח הציונים לכל הצעה .</a:t>
            </a:r>
          </a:p>
          <a:p>
            <a:pPr marL="342900" indent="-342900" algn="r" rtl="1">
              <a:buFont typeface="Arial" panose="020B0604020202020204" pitchFamily="34" charset="0"/>
              <a:buChar char="•"/>
            </a:pPr>
            <a:r>
              <a:rPr lang="he-IL" sz="2000" dirty="0">
                <a:solidFill>
                  <a:srgbClr val="000000"/>
                </a:solidFill>
                <a:latin typeface="ArialMT"/>
              </a:rPr>
              <a:t>שאלות לדיון:</a:t>
            </a:r>
            <a:endParaRPr lang="he-IL" sz="2000" b="0" i="0" u="none" strike="noStrike" baseline="0" dirty="0">
              <a:solidFill>
                <a:srgbClr val="000000"/>
              </a:solidFill>
              <a:latin typeface="ArialMT"/>
            </a:endParaRPr>
          </a:p>
          <a:p>
            <a:pPr algn="r" rtl="1"/>
            <a:r>
              <a:rPr lang="en-US" sz="1600" b="0" i="0" u="none" strike="noStrike" baseline="0" dirty="0">
                <a:solidFill>
                  <a:srgbClr val="000000"/>
                </a:solidFill>
                <a:latin typeface="ArialMT"/>
              </a:rPr>
              <a:t>( </a:t>
            </a:r>
            <a:r>
              <a:rPr lang="en-US" sz="1800" b="0" i="0" u="none" strike="noStrike" baseline="0" dirty="0">
                <a:solidFill>
                  <a:srgbClr val="FF0000"/>
                </a:solidFill>
                <a:latin typeface="Calibri" panose="020F0502020204030204" pitchFamily="34" charset="0"/>
              </a:rPr>
              <a:t>I </a:t>
            </a:r>
            <a:r>
              <a:rPr lang="en-US" sz="1600" b="0" i="0" u="none" strike="noStrike" baseline="0" dirty="0">
                <a:solidFill>
                  <a:srgbClr val="000000"/>
                </a:solidFill>
                <a:latin typeface="ArialMT"/>
              </a:rPr>
              <a:t>) </a:t>
            </a:r>
            <a:r>
              <a:rPr lang="he-IL" sz="1800" b="1" i="0" u="none" strike="noStrike" baseline="0" dirty="0">
                <a:solidFill>
                  <a:srgbClr val="0070C0"/>
                </a:solidFill>
                <a:latin typeface="ArialMT"/>
              </a:rPr>
              <a:t>אבנר טען</a:t>
            </a:r>
            <a:r>
              <a:rPr lang="he-IL" sz="1800" b="0" i="0" u="none" strike="noStrike" baseline="0" dirty="0">
                <a:solidFill>
                  <a:srgbClr val="000000"/>
                </a:solidFill>
                <a:latin typeface="ArialMT"/>
              </a:rPr>
              <a:t>: "אני קיבלתי 81 ולפי אחת ההצעות אקבל          משמעותית יותר מאשר לפי האחרות, אז ברור מה כדאי לי, לא? "</a:t>
            </a:r>
          </a:p>
          <a:p>
            <a:pPr algn="r" rtl="1"/>
            <a:r>
              <a:rPr lang="he-IL" sz="1800" b="1" i="0" u="none" strike="noStrike" baseline="0" dirty="0">
                <a:solidFill>
                  <a:srgbClr val="0070C0"/>
                </a:solidFill>
                <a:latin typeface="ArialMT"/>
              </a:rPr>
              <a:t>     דנה אמרה</a:t>
            </a:r>
            <a:r>
              <a:rPr lang="he-IL" sz="1800" b="0" i="0" u="none" strike="noStrike" baseline="0" dirty="0">
                <a:solidFill>
                  <a:srgbClr val="000000"/>
                </a:solidFill>
                <a:latin typeface="ArialMT"/>
              </a:rPr>
              <a:t>: "זה לא פייר שתלמידים שממש נכשלו יקבלו תוספת      כל כך גדולה, ואלה שהצליחו יקבלו תוספת קטנה יותר... "</a:t>
            </a:r>
          </a:p>
          <a:p>
            <a:pPr algn="r" rtl="1"/>
            <a:r>
              <a:rPr lang="he-IL" sz="1800" b="0" i="0" u="none" strike="noStrike" baseline="0" dirty="0">
                <a:solidFill>
                  <a:srgbClr val="000000"/>
                </a:solidFill>
                <a:latin typeface="ArialMT"/>
              </a:rPr>
              <a:t> </a:t>
            </a:r>
            <a:r>
              <a:rPr lang="he-IL" sz="1800" b="1" i="0" u="none" strike="noStrike" baseline="0" dirty="0">
                <a:solidFill>
                  <a:srgbClr val="0070C0"/>
                </a:solidFill>
                <a:latin typeface="ArialMT"/>
              </a:rPr>
              <a:t>על אילו מההצעות לתיקון ציון דיבר כל אחד מהם? נמקו !</a:t>
            </a:r>
          </a:p>
          <a:p>
            <a:pPr algn="r" rtl="1"/>
            <a:r>
              <a:rPr lang="en-US" sz="1600" b="0" i="0" u="none" strike="noStrike" baseline="0" dirty="0">
                <a:solidFill>
                  <a:srgbClr val="000000"/>
                </a:solidFill>
                <a:latin typeface="ArialMT"/>
              </a:rPr>
              <a:t>( </a:t>
            </a:r>
            <a:r>
              <a:rPr lang="en-US" sz="1800" b="0" i="0" u="none" strike="noStrike" baseline="0" dirty="0">
                <a:solidFill>
                  <a:srgbClr val="FF0000"/>
                </a:solidFill>
                <a:latin typeface="Calibri" panose="020F0502020204030204" pitchFamily="34" charset="0"/>
              </a:rPr>
              <a:t>II </a:t>
            </a:r>
            <a:r>
              <a:rPr lang="en-US" sz="1600" b="0" i="0" u="none" strike="noStrike" baseline="0" dirty="0">
                <a:solidFill>
                  <a:srgbClr val="000000"/>
                </a:solidFill>
                <a:latin typeface="ArialMT"/>
              </a:rPr>
              <a:t>) </a:t>
            </a:r>
            <a:r>
              <a:rPr lang="he-IL" sz="1800" b="0" i="0" u="none" strike="noStrike" baseline="0" dirty="0">
                <a:solidFill>
                  <a:srgbClr val="000000"/>
                </a:solidFill>
                <a:latin typeface="ArialMT"/>
              </a:rPr>
              <a:t>בעקבות הדיונים בכיתה, החליטה המורה להתחשב בשני אילוצים :</a:t>
            </a:r>
          </a:p>
          <a:p>
            <a:pPr algn="r" rtl="1"/>
            <a:r>
              <a:rPr lang="he-IL" sz="1800" b="0" i="0" u="none" strike="noStrike" baseline="0" dirty="0">
                <a:solidFill>
                  <a:srgbClr val="000000"/>
                </a:solidFill>
                <a:latin typeface="Calibri" panose="020F0502020204030204" pitchFamily="34" charset="0"/>
              </a:rPr>
              <a:t>(1) </a:t>
            </a:r>
            <a:r>
              <a:rPr lang="he-IL" sz="1800" b="0" i="0" u="none" strike="noStrike" baseline="0" dirty="0">
                <a:solidFill>
                  <a:srgbClr val="000000"/>
                </a:solidFill>
                <a:latin typeface="ArialMT"/>
              </a:rPr>
              <a:t>הציון המתוקן צריך להיות גדול מהציון המקורי או שווה לו.</a:t>
            </a:r>
          </a:p>
          <a:p>
            <a:pPr algn="r" rtl="1"/>
            <a:r>
              <a:rPr lang="he-IL" dirty="0"/>
              <a:t>(2) הציון המתוקן ימצא בין 0 ל- 100 .</a:t>
            </a:r>
          </a:p>
          <a:p>
            <a:pPr algn="r" rtl="1"/>
            <a:r>
              <a:rPr lang="he-IL" b="1" dirty="0">
                <a:solidFill>
                  <a:srgbClr val="0070C0"/>
                </a:solidFill>
              </a:rPr>
              <a:t>מהן ההצעות בהן יכולה המורה לבחור? נמקו .</a:t>
            </a:r>
          </a:p>
        </p:txBody>
      </p:sp>
      <p:sp>
        <p:nvSpPr>
          <p:cNvPr id="7" name="Rectangle: Rounded Corners 6">
            <a:extLst>
              <a:ext uri="{FF2B5EF4-FFF2-40B4-BE49-F238E27FC236}">
                <a16:creationId xmlns:a16="http://schemas.microsoft.com/office/drawing/2014/main" id="{9C627152-F817-4319-B6B0-B94E0E2DEE58}"/>
              </a:ext>
            </a:extLst>
          </p:cNvPr>
          <p:cNvSpPr/>
          <p:nvPr/>
        </p:nvSpPr>
        <p:spPr>
          <a:xfrm>
            <a:off x="8127866" y="66237"/>
            <a:ext cx="1886854" cy="392257"/>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solidFill>
                  <a:schemeClr val="tx1"/>
                </a:solidFill>
              </a:rPr>
              <a:t>בעיה: תיקון ציון</a:t>
            </a:r>
            <a:endParaRPr lang="en-US" b="1" dirty="0">
              <a:solidFill>
                <a:schemeClr val="tx1"/>
              </a:solidFill>
            </a:endParaRPr>
          </a:p>
        </p:txBody>
      </p:sp>
      <p:sp>
        <p:nvSpPr>
          <p:cNvPr id="9" name="Rectangle: Rounded Corners 8">
            <a:extLst>
              <a:ext uri="{FF2B5EF4-FFF2-40B4-BE49-F238E27FC236}">
                <a16:creationId xmlns:a16="http://schemas.microsoft.com/office/drawing/2014/main" id="{AEFCB95A-7C6F-45BF-8084-AB8499C5413A}"/>
              </a:ext>
            </a:extLst>
          </p:cNvPr>
          <p:cNvSpPr/>
          <p:nvPr/>
        </p:nvSpPr>
        <p:spPr>
          <a:xfrm>
            <a:off x="7415868" y="562055"/>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751C9BF-1C37-4647-B1AD-3CD090FBAD04}"/>
              </a:ext>
            </a:extLst>
          </p:cNvPr>
          <p:cNvSpPr/>
          <p:nvPr/>
        </p:nvSpPr>
        <p:spPr>
          <a:xfrm>
            <a:off x="6023294" y="538315"/>
            <a:ext cx="6011589" cy="1030967"/>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78E409-FCA2-4BAB-8B82-670339099CA3}"/>
              </a:ext>
            </a:extLst>
          </p:cNvPr>
          <p:cNvSpPr/>
          <p:nvPr/>
        </p:nvSpPr>
        <p:spPr>
          <a:xfrm>
            <a:off x="1593908" y="562055"/>
            <a:ext cx="3590488" cy="565030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50F8AAF2-5D69-46E5-9722-2A1EC72D7C7D}"/>
              </a:ext>
            </a:extLst>
          </p:cNvPr>
          <p:cNvSpPr/>
          <p:nvPr/>
        </p:nvSpPr>
        <p:spPr>
          <a:xfrm>
            <a:off x="1795816" y="262365"/>
            <a:ext cx="3137484" cy="232297"/>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6BA4AE9-FF78-4FC2-8618-D7ACF4E4533C}"/>
              </a:ext>
            </a:extLst>
          </p:cNvPr>
          <p:cNvSpPr txBox="1"/>
          <p:nvPr/>
        </p:nvSpPr>
        <p:spPr>
          <a:xfrm>
            <a:off x="11290573" y="138203"/>
            <a:ext cx="641522" cy="369332"/>
          </a:xfrm>
          <a:prstGeom prst="rect">
            <a:avLst/>
          </a:prstGeom>
          <a:noFill/>
        </p:spPr>
        <p:txBody>
          <a:bodyPr wrap="none" rtlCol="0">
            <a:spAutoFit/>
          </a:bodyPr>
          <a:lstStyle/>
          <a:p>
            <a:r>
              <a:rPr lang="he-IL" dirty="0"/>
              <a:t>בס"ד</a:t>
            </a:r>
            <a:endParaRPr lang="en-US" dirty="0"/>
          </a:p>
        </p:txBody>
      </p:sp>
    </p:spTree>
    <p:extLst>
      <p:ext uri="{BB962C8B-B14F-4D97-AF65-F5344CB8AC3E}">
        <p14:creationId xmlns:p14="http://schemas.microsoft.com/office/powerpoint/2010/main" val="1085496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12E51A-6B82-4EE5-A3EC-85BA65D7C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2" name="TextBox 1">
            <a:extLst>
              <a:ext uri="{FF2B5EF4-FFF2-40B4-BE49-F238E27FC236}">
                <a16:creationId xmlns:a16="http://schemas.microsoft.com/office/drawing/2014/main" id="{EEA263DE-AD0F-43BC-98F7-799ACA192E2A}"/>
              </a:ext>
            </a:extLst>
          </p:cNvPr>
          <p:cNvSpPr txBox="1"/>
          <p:nvPr/>
        </p:nvSpPr>
        <p:spPr>
          <a:xfrm>
            <a:off x="1259239" y="5425980"/>
            <a:ext cx="10847035" cy="646331"/>
          </a:xfrm>
          <a:prstGeom prst="rect">
            <a:avLst/>
          </a:prstGeom>
          <a:noFill/>
        </p:spPr>
        <p:txBody>
          <a:bodyPr wrap="square">
            <a:spAutoFit/>
          </a:bodyPr>
          <a:lstStyle/>
          <a:p>
            <a:r>
              <a:rPr lang="LID4096" dirty="0">
                <a:hlinkClick r:id="rId3"/>
              </a:rPr>
              <a:t>https://docs.google.com/forms/d/1LCINuq0Toih597GhT0daVuHq6AbM-COPF4UBcEmXFBE/edit</a:t>
            </a:r>
            <a:endParaRPr lang="he-IL" dirty="0"/>
          </a:p>
          <a:p>
            <a:endParaRPr lang="LID4096" dirty="0"/>
          </a:p>
        </p:txBody>
      </p:sp>
      <p:pic>
        <p:nvPicPr>
          <p:cNvPr id="4" name="Picture 3">
            <a:extLst>
              <a:ext uri="{FF2B5EF4-FFF2-40B4-BE49-F238E27FC236}">
                <a16:creationId xmlns:a16="http://schemas.microsoft.com/office/drawing/2014/main" id="{DD2E0626-41F0-46BE-BF4C-5F70026B38F7}"/>
              </a:ext>
            </a:extLst>
          </p:cNvPr>
          <p:cNvPicPr>
            <a:picLocks noChangeAspect="1"/>
          </p:cNvPicPr>
          <p:nvPr/>
        </p:nvPicPr>
        <p:blipFill rotWithShape="1">
          <a:blip r:embed="rId4"/>
          <a:srcRect l="33047" t="43056" r="41094" b="16944"/>
          <a:stretch/>
        </p:blipFill>
        <p:spPr>
          <a:xfrm>
            <a:off x="3552825" y="905813"/>
            <a:ext cx="4762501" cy="4143806"/>
          </a:xfrm>
          <a:prstGeom prst="rect">
            <a:avLst/>
          </a:prstGeom>
        </p:spPr>
      </p:pic>
    </p:spTree>
    <p:extLst>
      <p:ext uri="{BB962C8B-B14F-4D97-AF65-F5344CB8AC3E}">
        <p14:creationId xmlns:p14="http://schemas.microsoft.com/office/powerpoint/2010/main" val="2947793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BAE7186-9B44-4028-834D-8C493D048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 y="29436"/>
            <a:ext cx="12198096" cy="6858000"/>
          </a:xfrm>
          <a:prstGeom prst="rect">
            <a:avLst/>
          </a:prstGeom>
        </p:spPr>
      </p:pic>
      <p:sp>
        <p:nvSpPr>
          <p:cNvPr id="7" name="TextBox 6">
            <a:extLst>
              <a:ext uri="{FF2B5EF4-FFF2-40B4-BE49-F238E27FC236}">
                <a16:creationId xmlns:a16="http://schemas.microsoft.com/office/drawing/2014/main" id="{B175A474-71D1-4A44-BBCF-51291E662923}"/>
              </a:ext>
            </a:extLst>
          </p:cNvPr>
          <p:cNvSpPr txBox="1"/>
          <p:nvPr/>
        </p:nvSpPr>
        <p:spPr>
          <a:xfrm>
            <a:off x="10476841" y="305983"/>
            <a:ext cx="641522" cy="369332"/>
          </a:xfrm>
          <a:prstGeom prst="rect">
            <a:avLst/>
          </a:prstGeom>
          <a:noFill/>
        </p:spPr>
        <p:txBody>
          <a:bodyPr wrap="none" rtlCol="0">
            <a:spAutoFit/>
          </a:bodyPr>
          <a:lstStyle/>
          <a:p>
            <a:r>
              <a:rPr lang="he-IL" dirty="0"/>
              <a:t>בס"ד</a:t>
            </a:r>
            <a:endParaRPr lang="en-US" dirty="0"/>
          </a:p>
        </p:txBody>
      </p:sp>
      <p:sp>
        <p:nvSpPr>
          <p:cNvPr id="8" name="Rectangle: Rounded Corners 7">
            <a:extLst>
              <a:ext uri="{FF2B5EF4-FFF2-40B4-BE49-F238E27FC236}">
                <a16:creationId xmlns:a16="http://schemas.microsoft.com/office/drawing/2014/main" id="{B77EF9C7-33A3-4B74-85B4-B11D0BB2F020}"/>
              </a:ext>
            </a:extLst>
          </p:cNvPr>
          <p:cNvSpPr/>
          <p:nvPr/>
        </p:nvSpPr>
        <p:spPr>
          <a:xfrm>
            <a:off x="5216886" y="109854"/>
            <a:ext cx="1886854" cy="392257"/>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solidFill>
                  <a:schemeClr val="tx1"/>
                </a:solidFill>
              </a:rPr>
              <a:t>בעיה: תיקון ציון</a:t>
            </a:r>
            <a:endParaRPr lang="en-US" b="1" dirty="0">
              <a:solidFill>
                <a:schemeClr val="tx1"/>
              </a:solidFill>
            </a:endParaRPr>
          </a:p>
        </p:txBody>
      </p:sp>
      <p:sp>
        <p:nvSpPr>
          <p:cNvPr id="9" name="Rectangle: Rounded Corners 8">
            <a:extLst>
              <a:ext uri="{FF2B5EF4-FFF2-40B4-BE49-F238E27FC236}">
                <a16:creationId xmlns:a16="http://schemas.microsoft.com/office/drawing/2014/main" id="{55B7C685-1FBD-4024-AF54-FB5B8F991873}"/>
              </a:ext>
            </a:extLst>
          </p:cNvPr>
          <p:cNvSpPr/>
          <p:nvPr/>
        </p:nvSpPr>
        <p:spPr>
          <a:xfrm>
            <a:off x="7103740" y="927058"/>
            <a:ext cx="4546832" cy="666924"/>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solidFill>
                  <a:schemeClr val="tx1"/>
                </a:solidFill>
              </a:rPr>
              <a:t>רעיונות / פתרונות / קשיים מתמטיים של תלמידים</a:t>
            </a:r>
            <a:endParaRPr lang="en-US" b="1" dirty="0">
              <a:solidFill>
                <a:schemeClr val="tx1"/>
              </a:solidFill>
            </a:endParaRPr>
          </a:p>
        </p:txBody>
      </p:sp>
      <p:sp>
        <p:nvSpPr>
          <p:cNvPr id="11" name="Rectangle: Rounded Corners 10">
            <a:extLst>
              <a:ext uri="{FF2B5EF4-FFF2-40B4-BE49-F238E27FC236}">
                <a16:creationId xmlns:a16="http://schemas.microsoft.com/office/drawing/2014/main" id="{CBCC2D3D-494E-4BF0-B820-B5587C511F63}"/>
              </a:ext>
            </a:extLst>
          </p:cNvPr>
          <p:cNvSpPr/>
          <p:nvPr/>
        </p:nvSpPr>
        <p:spPr>
          <a:xfrm>
            <a:off x="7482980" y="1675775"/>
            <a:ext cx="4084904" cy="4632746"/>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rtl="1">
              <a:buFont typeface="Wingdings" panose="05000000000000000000" pitchFamily="2" charset="2"/>
              <a:buChar char="v"/>
            </a:pPr>
            <a:r>
              <a:rPr lang="he-IL" b="1" dirty="0">
                <a:solidFill>
                  <a:schemeClr val="tx1"/>
                </a:solidFill>
              </a:rPr>
              <a:t>קשיים:  התלמידים התקשו להבין לפי איזה כלל פעולת ההצעה 2</a:t>
            </a:r>
          </a:p>
          <a:p>
            <a:pPr marL="285750" indent="-285750" algn="ctr" rtl="1">
              <a:buFont typeface="Wingdings" panose="05000000000000000000" pitchFamily="2" charset="2"/>
              <a:buChar char="v"/>
            </a:pPr>
            <a:r>
              <a:rPr lang="he-IL" b="1" dirty="0">
                <a:solidFill>
                  <a:schemeClr val="tx1"/>
                </a:solidFill>
              </a:rPr>
              <a:t>התמודדות עם הקושי: </a:t>
            </a:r>
          </a:p>
          <a:p>
            <a:pPr marL="285750" indent="-285750" algn="ctr" rtl="1">
              <a:buFont typeface="Arial" panose="020B0604020202020204" pitchFamily="34" charset="0"/>
              <a:buChar char="•"/>
            </a:pPr>
            <a:r>
              <a:rPr lang="he-IL" b="1" dirty="0">
                <a:solidFill>
                  <a:schemeClr val="tx1"/>
                </a:solidFill>
              </a:rPr>
              <a:t>חיפשנו ביחד את החוקיות. </a:t>
            </a:r>
          </a:p>
          <a:p>
            <a:pPr marL="285750" indent="-285750" algn="ctr" rtl="1">
              <a:buFont typeface="Arial" panose="020B0604020202020204" pitchFamily="34" charset="0"/>
              <a:buChar char="•"/>
            </a:pPr>
            <a:r>
              <a:rPr lang="he-IL" b="1" dirty="0">
                <a:solidFill>
                  <a:schemeClr val="tx1"/>
                </a:solidFill>
              </a:rPr>
              <a:t>היו שתי הצעות: </a:t>
            </a:r>
          </a:p>
          <a:p>
            <a:pPr marL="285750" indent="-285750" algn="ctr" rtl="1">
              <a:buFont typeface="Wingdings" panose="05000000000000000000" pitchFamily="2" charset="2"/>
              <a:buChar char="ü"/>
            </a:pPr>
            <a:r>
              <a:rPr lang="he-IL" b="1" dirty="0">
                <a:solidFill>
                  <a:schemeClr val="tx1"/>
                </a:solidFill>
              </a:rPr>
              <a:t>כל פעם להוסיף לציון 1.2 ,</a:t>
            </a:r>
          </a:p>
          <a:p>
            <a:pPr marL="285750" indent="-285750" algn="ctr" rtl="1">
              <a:buFont typeface="Wingdings" panose="05000000000000000000" pitchFamily="2" charset="2"/>
              <a:buChar char="ü"/>
            </a:pPr>
            <a:r>
              <a:rPr lang="he-IL" b="1" dirty="0">
                <a:solidFill>
                  <a:schemeClr val="tx1"/>
                </a:solidFill>
              </a:rPr>
              <a:t>כל פעם להכפיל ב 1.2 את הציון. </a:t>
            </a:r>
          </a:p>
          <a:p>
            <a:pPr marL="285750" indent="-285750" algn="ctr" rtl="1">
              <a:buFont typeface="Arial" panose="020B0604020202020204" pitchFamily="34" charset="0"/>
              <a:buChar char="•"/>
            </a:pPr>
            <a:r>
              <a:rPr lang="he-IL" b="1" dirty="0">
                <a:solidFill>
                  <a:schemeClr val="tx1"/>
                </a:solidFill>
              </a:rPr>
              <a:t>דיברנו:</a:t>
            </a:r>
          </a:p>
          <a:p>
            <a:pPr marL="285750" indent="-285750" algn="ctr" rtl="1">
              <a:buFont typeface="Wingdings" panose="05000000000000000000" pitchFamily="2" charset="2"/>
              <a:buChar char="ü"/>
            </a:pPr>
            <a:r>
              <a:rPr lang="he-IL" b="1" dirty="0">
                <a:solidFill>
                  <a:schemeClr val="tx1"/>
                </a:solidFill>
              </a:rPr>
              <a:t> האם זה אותו הדבר?</a:t>
            </a:r>
          </a:p>
          <a:p>
            <a:pPr marL="285750" indent="-285750" algn="ctr" rtl="1">
              <a:buFont typeface="Wingdings" panose="05000000000000000000" pitchFamily="2" charset="2"/>
              <a:buChar char="ü"/>
            </a:pPr>
            <a:r>
              <a:rPr lang="he-IL" b="1" dirty="0">
                <a:solidFill>
                  <a:schemeClr val="tx1"/>
                </a:solidFill>
              </a:rPr>
              <a:t> מה זה מזכיר: איזה נושא ואיזו נוסחה?</a:t>
            </a:r>
          </a:p>
          <a:p>
            <a:pPr marL="285750" indent="-285750" algn="ctr" rtl="1">
              <a:buFont typeface="Arial" panose="020B0604020202020204" pitchFamily="34" charset="0"/>
              <a:buChar char="•"/>
            </a:pPr>
            <a:r>
              <a:rPr lang="he-IL" b="1" dirty="0">
                <a:solidFill>
                  <a:schemeClr val="tx1"/>
                </a:solidFill>
              </a:rPr>
              <a:t> התלמידים הגיעו למסקנה שמדובר בשיפוע </a:t>
            </a:r>
          </a:p>
          <a:p>
            <a:pPr algn="ctr" rtl="1"/>
            <a:r>
              <a:rPr lang="he-IL" b="1" dirty="0">
                <a:solidFill>
                  <a:schemeClr val="tx1"/>
                </a:solidFill>
                <a:latin typeface="Guttman Yad-Brush" panose="02010401010101010101" pitchFamily="2" charset="-79"/>
                <a:cs typeface="Guttman Yad-Brush" panose="02010401010101010101" pitchFamily="2" charset="-79"/>
              </a:rPr>
              <a:t>ונדהמו, איך</a:t>
            </a:r>
          </a:p>
          <a:p>
            <a:pPr algn="ctr"/>
            <a:r>
              <a:rPr lang="he-IL" b="1" dirty="0">
                <a:solidFill>
                  <a:schemeClr val="tx1"/>
                </a:solidFill>
                <a:latin typeface="Guttman Yad-Brush" panose="02010401010101010101" pitchFamily="2" charset="-79"/>
                <a:cs typeface="Guttman Yad-Brush" panose="02010401010101010101" pitchFamily="2" charset="-79"/>
              </a:rPr>
              <a:t>פונקציה קווית נכנסה כאן לעניינים</a:t>
            </a:r>
            <a:endParaRPr lang="en-US" b="1" dirty="0">
              <a:solidFill>
                <a:schemeClr val="tx1"/>
              </a:solidFill>
              <a:cs typeface="Guttman Yad-Brush" panose="02010401010101010101" pitchFamily="2" charset="-79"/>
            </a:endParaRPr>
          </a:p>
        </p:txBody>
      </p:sp>
      <p:sp>
        <p:nvSpPr>
          <p:cNvPr id="13" name="Rectangle: Rounded Corners 12">
            <a:extLst>
              <a:ext uri="{FF2B5EF4-FFF2-40B4-BE49-F238E27FC236}">
                <a16:creationId xmlns:a16="http://schemas.microsoft.com/office/drawing/2014/main" id="{0183BDDA-2634-4E19-A280-22A11B063ECE}"/>
              </a:ext>
            </a:extLst>
          </p:cNvPr>
          <p:cNvSpPr/>
          <p:nvPr/>
        </p:nvSpPr>
        <p:spPr>
          <a:xfrm>
            <a:off x="2197579" y="914549"/>
            <a:ext cx="4546832" cy="666924"/>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4" name="TextBox 13">
            <a:extLst>
              <a:ext uri="{FF2B5EF4-FFF2-40B4-BE49-F238E27FC236}">
                <a16:creationId xmlns:a16="http://schemas.microsoft.com/office/drawing/2014/main" id="{4D65693D-603B-4F1F-B564-1DE2B38B0982}"/>
              </a:ext>
            </a:extLst>
          </p:cNvPr>
          <p:cNvSpPr txBox="1"/>
          <p:nvPr/>
        </p:nvSpPr>
        <p:spPr>
          <a:xfrm>
            <a:off x="2814504" y="1032972"/>
            <a:ext cx="3345809" cy="369332"/>
          </a:xfrm>
          <a:prstGeom prst="rect">
            <a:avLst/>
          </a:prstGeom>
          <a:noFill/>
        </p:spPr>
        <p:txBody>
          <a:bodyPr wrap="square">
            <a:spAutoFit/>
          </a:bodyPr>
          <a:lstStyle/>
          <a:p>
            <a:r>
              <a:rPr lang="he-IL" sz="1800" b="1" i="0" u="none" strike="noStrike" baseline="0" dirty="0">
                <a:latin typeface="Arial-BoldMT"/>
              </a:rPr>
              <a:t>במבט לאחור על הבעיה והפעלת ה</a:t>
            </a:r>
            <a:endParaRPr lang="en-US" dirty="0"/>
          </a:p>
        </p:txBody>
      </p:sp>
      <p:sp>
        <p:nvSpPr>
          <p:cNvPr id="15" name="Rectangle: Rounded Corners 14">
            <a:extLst>
              <a:ext uri="{FF2B5EF4-FFF2-40B4-BE49-F238E27FC236}">
                <a16:creationId xmlns:a16="http://schemas.microsoft.com/office/drawing/2014/main" id="{1E3F49E6-703C-40F1-BAAB-69C0876F338E}"/>
              </a:ext>
            </a:extLst>
          </p:cNvPr>
          <p:cNvSpPr/>
          <p:nvPr/>
        </p:nvSpPr>
        <p:spPr>
          <a:xfrm>
            <a:off x="2428543" y="1681242"/>
            <a:ext cx="4084904" cy="4632746"/>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rtl="1">
              <a:buFont typeface="Wingdings" panose="05000000000000000000" pitchFamily="2" charset="2"/>
              <a:buChar char="v"/>
            </a:pPr>
            <a:r>
              <a:rPr lang="he-IL" b="1" dirty="0">
                <a:solidFill>
                  <a:schemeClr val="tx1"/>
                </a:solidFill>
                <a:cs typeface="Guttman Yad-Brush" panose="02010401010101010101" pitchFamily="2" charset="-79"/>
              </a:rPr>
              <a:t>גם ממבט המורה וגם ממבט התלמידים, הפעילות הייתה מוצלחת מאוד. </a:t>
            </a:r>
          </a:p>
          <a:p>
            <a:pPr marL="285750" indent="-285750" algn="ctr" rtl="1">
              <a:buFont typeface="Wingdings" panose="05000000000000000000" pitchFamily="2" charset="2"/>
              <a:buChar char="v"/>
            </a:pPr>
            <a:r>
              <a:rPr lang="he-IL" b="1" dirty="0">
                <a:solidFill>
                  <a:schemeClr val="tx1"/>
                </a:solidFill>
                <a:cs typeface="Guttman Yad-Brush" panose="02010401010101010101" pitchFamily="2" charset="-79"/>
              </a:rPr>
              <a:t>דווקא התלמידים החלשים ואלה שקיבלו ציונים נמוכים, התגייסו לפיתרון של הבעיה.</a:t>
            </a:r>
          </a:p>
          <a:p>
            <a:pPr marL="285750" indent="-285750" algn="ctr" rtl="1">
              <a:buFont typeface="Wingdings" panose="05000000000000000000" pitchFamily="2" charset="2"/>
              <a:buChar char="v"/>
            </a:pPr>
            <a:r>
              <a:rPr lang="he-IL" b="1" dirty="0">
                <a:solidFill>
                  <a:schemeClr val="tx1"/>
                </a:solidFill>
                <a:cs typeface="Guttman Yad-Brush" panose="02010401010101010101" pitchFamily="2" charset="-79"/>
              </a:rPr>
              <a:t>אמרתי גם לתלמידים שמגיע להם פקטור מכיוון שעשינו את המבדק בזמן</a:t>
            </a:r>
          </a:p>
          <a:p>
            <a:pPr algn="ctr" rtl="1"/>
            <a:r>
              <a:rPr lang="he-IL" b="1" dirty="0">
                <a:solidFill>
                  <a:schemeClr val="tx1"/>
                </a:solidFill>
                <a:cs typeface="Guttman Yad-Brush" panose="02010401010101010101" pitchFamily="2" charset="-79"/>
              </a:rPr>
              <a:t>הקורונה. </a:t>
            </a:r>
          </a:p>
          <a:p>
            <a:pPr marL="285750" indent="-285750" algn="ctr" rtl="1">
              <a:buFont typeface="Wingdings" panose="05000000000000000000" pitchFamily="2" charset="2"/>
              <a:buChar char="v"/>
            </a:pPr>
            <a:r>
              <a:rPr lang="he-IL" b="1" dirty="0">
                <a:solidFill>
                  <a:schemeClr val="tx1"/>
                </a:solidFill>
                <a:cs typeface="Guttman Yad-Brush" panose="02010401010101010101" pitchFamily="2" charset="-79"/>
              </a:rPr>
              <a:t>הדיון היה ממש יפה. </a:t>
            </a:r>
          </a:p>
          <a:p>
            <a:pPr marL="285750" indent="-285750" algn="ctr" rtl="1">
              <a:buFont typeface="Wingdings" panose="05000000000000000000" pitchFamily="2" charset="2"/>
              <a:buChar char="v"/>
            </a:pPr>
            <a:r>
              <a:rPr lang="he-IL" b="1" dirty="0">
                <a:solidFill>
                  <a:schemeClr val="tx1"/>
                </a:solidFill>
                <a:cs typeface="Guttman Yad-Brush" panose="02010401010101010101" pitchFamily="2" charset="-79"/>
              </a:rPr>
              <a:t>ראינו גם שילוב בין נושאים שונים: פונקציה</a:t>
            </a:r>
          </a:p>
          <a:p>
            <a:pPr algn="ctr" rtl="1"/>
            <a:r>
              <a:rPr lang="he-IL" b="1" dirty="0">
                <a:solidFill>
                  <a:schemeClr val="tx1"/>
                </a:solidFill>
                <a:cs typeface="Guttman Yad-Brush" panose="02010401010101010101" pitchFamily="2" charset="-79"/>
              </a:rPr>
              <a:t>קווית, הצבה בביטוי אלגברי.</a:t>
            </a:r>
            <a:endParaRPr lang="en-US" b="1" dirty="0">
              <a:solidFill>
                <a:schemeClr val="tx1"/>
              </a:solidFill>
              <a:cs typeface="Guttman Yad-Brush" panose="02010401010101010101" pitchFamily="2" charset="-79"/>
            </a:endParaRPr>
          </a:p>
        </p:txBody>
      </p:sp>
      <p:sp>
        <p:nvSpPr>
          <p:cNvPr id="17" name="Rectangle: Rounded Corners 16">
            <a:extLst>
              <a:ext uri="{FF2B5EF4-FFF2-40B4-BE49-F238E27FC236}">
                <a16:creationId xmlns:a16="http://schemas.microsoft.com/office/drawing/2014/main" id="{072BD909-8B48-481A-86CF-A97EF4C16A7B}"/>
              </a:ext>
            </a:extLst>
          </p:cNvPr>
          <p:cNvSpPr/>
          <p:nvPr/>
        </p:nvSpPr>
        <p:spPr>
          <a:xfrm>
            <a:off x="404089" y="2422948"/>
            <a:ext cx="1744265" cy="2704527"/>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8" name="TextBox 17">
            <a:extLst>
              <a:ext uri="{FF2B5EF4-FFF2-40B4-BE49-F238E27FC236}">
                <a16:creationId xmlns:a16="http://schemas.microsoft.com/office/drawing/2014/main" id="{DDC04404-5994-4593-9F8F-47E80A326D05}"/>
              </a:ext>
            </a:extLst>
          </p:cNvPr>
          <p:cNvSpPr txBox="1"/>
          <p:nvPr/>
        </p:nvSpPr>
        <p:spPr>
          <a:xfrm>
            <a:off x="404089" y="2621049"/>
            <a:ext cx="1578828" cy="2308324"/>
          </a:xfrm>
          <a:prstGeom prst="rect">
            <a:avLst/>
          </a:prstGeom>
          <a:noFill/>
        </p:spPr>
        <p:txBody>
          <a:bodyPr wrap="square">
            <a:spAutoFit/>
          </a:bodyPr>
          <a:lstStyle/>
          <a:p>
            <a:pPr algn="r" rtl="1"/>
            <a:r>
              <a:rPr lang="he-IL" sz="1800" b="0" i="0" u="none" strike="noStrike" baseline="0" dirty="0">
                <a:solidFill>
                  <a:srgbClr val="0070C1"/>
                </a:solidFill>
                <a:latin typeface="ArialMT"/>
              </a:rPr>
              <a:t>הייתי מוסיפה שאלה לדיון</a:t>
            </a:r>
            <a:r>
              <a:rPr lang="he-IL" sz="1800" b="0" i="0" u="none" strike="noStrike" baseline="0" dirty="0">
                <a:solidFill>
                  <a:srgbClr val="000000"/>
                </a:solidFill>
                <a:latin typeface="ArialMT"/>
              </a:rPr>
              <a:t>: לאיזו הצעה יש עדיפות לפי ציון מסוים. תנסו</a:t>
            </a:r>
          </a:p>
          <a:p>
            <a:pPr algn="r" rtl="1"/>
            <a:r>
              <a:rPr lang="he-IL" sz="1800" b="0" i="0" u="none" strike="noStrike" baseline="0" dirty="0">
                <a:solidFill>
                  <a:srgbClr val="000000"/>
                </a:solidFill>
                <a:latin typeface="ArialMT"/>
              </a:rPr>
              <a:t>לקבוע את טווח הציונים לכל הצעה .</a:t>
            </a:r>
            <a:endParaRPr lang="en-US" dirty="0"/>
          </a:p>
        </p:txBody>
      </p:sp>
    </p:spTree>
    <p:extLst>
      <p:ext uri="{BB962C8B-B14F-4D97-AF65-F5344CB8AC3E}">
        <p14:creationId xmlns:p14="http://schemas.microsoft.com/office/powerpoint/2010/main" val="1168818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BAE7186-9B44-4028-834D-8C493D04825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87435"/>
            <a:ext cx="12192000" cy="6854573"/>
          </a:xfrm>
          <a:prstGeom prst="rect">
            <a:avLst/>
          </a:prstGeom>
        </p:spPr>
      </p:pic>
      <p:sp>
        <p:nvSpPr>
          <p:cNvPr id="7" name="TextBox 6">
            <a:extLst>
              <a:ext uri="{FF2B5EF4-FFF2-40B4-BE49-F238E27FC236}">
                <a16:creationId xmlns:a16="http://schemas.microsoft.com/office/drawing/2014/main" id="{B175A474-71D1-4A44-BBCF-51291E662923}"/>
              </a:ext>
            </a:extLst>
          </p:cNvPr>
          <p:cNvSpPr txBox="1"/>
          <p:nvPr/>
        </p:nvSpPr>
        <p:spPr>
          <a:xfrm>
            <a:off x="10476841" y="305983"/>
            <a:ext cx="641522" cy="369332"/>
          </a:xfrm>
          <a:prstGeom prst="rect">
            <a:avLst/>
          </a:prstGeom>
          <a:noFill/>
        </p:spPr>
        <p:txBody>
          <a:bodyPr wrap="none" rtlCol="0">
            <a:spAutoFit/>
          </a:bodyPr>
          <a:lstStyle/>
          <a:p>
            <a:r>
              <a:rPr lang="he-IL" dirty="0"/>
              <a:t>בס"ד</a:t>
            </a:r>
            <a:endParaRPr lang="en-US" dirty="0"/>
          </a:p>
        </p:txBody>
      </p:sp>
      <p:sp>
        <p:nvSpPr>
          <p:cNvPr id="20" name="Rectangle 19">
            <a:extLst>
              <a:ext uri="{FF2B5EF4-FFF2-40B4-BE49-F238E27FC236}">
                <a16:creationId xmlns:a16="http://schemas.microsoft.com/office/drawing/2014/main" id="{957A5C54-ED64-4C75-9F9D-03966ED7B830}"/>
              </a:ext>
            </a:extLst>
          </p:cNvPr>
          <p:cNvSpPr/>
          <p:nvPr/>
        </p:nvSpPr>
        <p:spPr>
          <a:xfrm>
            <a:off x="2489947" y="675315"/>
            <a:ext cx="5325497" cy="1200329"/>
          </a:xfrm>
          <a:prstGeom prst="rect">
            <a:avLst/>
          </a:prstGeom>
          <a:noFill/>
        </p:spPr>
        <p:txBody>
          <a:bodyPr wrap="none" lIns="91440" tIns="45720" rIns="91440" bIns="45720">
            <a:spAutoFit/>
          </a:bodyPr>
          <a:lstStyle/>
          <a:p>
            <a:pPr algn="ctr"/>
            <a:r>
              <a:rPr lang="he-IL" sz="3600" b="1" dirty="0">
                <a:ln w="13462">
                  <a:solidFill>
                    <a:schemeClr val="bg1"/>
                  </a:solidFill>
                  <a:prstDash val="solid"/>
                </a:ln>
                <a:solidFill>
                  <a:srgbClr val="7030A0"/>
                </a:solidFill>
                <a:effectLst>
                  <a:outerShdw dist="38100" dir="2700000" algn="bl" rotWithShape="0">
                    <a:schemeClr val="accent5"/>
                  </a:outerShdw>
                </a:effectLst>
              </a:rPr>
              <a:t>עבודה מסכמת בהשתלמות:</a:t>
            </a:r>
          </a:p>
          <a:p>
            <a:pPr algn="ctr"/>
            <a:r>
              <a:rPr lang="he-IL" sz="3600" b="1" dirty="0">
                <a:ln w="13462">
                  <a:solidFill>
                    <a:schemeClr val="bg1"/>
                  </a:solidFill>
                  <a:prstDash val="solid"/>
                </a:ln>
                <a:solidFill>
                  <a:srgbClr val="7030A0"/>
                </a:solidFill>
                <a:effectLst>
                  <a:outerShdw dist="38100" dir="2700000" algn="bl" rotWithShape="0">
                    <a:schemeClr val="accent5"/>
                  </a:outerShdw>
                </a:effectLst>
                <a:hlinkClick r:id="rId3"/>
              </a:rPr>
              <a:t>הנחיות</a:t>
            </a:r>
            <a:endParaRPr lang="en-US" sz="3600" b="1" cap="none" spc="0" dirty="0">
              <a:ln w="13462">
                <a:solidFill>
                  <a:schemeClr val="bg1"/>
                </a:solidFill>
                <a:prstDash val="solid"/>
              </a:ln>
              <a:solidFill>
                <a:srgbClr val="7030A0"/>
              </a:solidFill>
              <a:effectLst>
                <a:outerShdw dist="38100" dir="2700000" algn="bl" rotWithShape="0">
                  <a:schemeClr val="accent5"/>
                </a:outerShdw>
              </a:effectLst>
            </a:endParaRPr>
          </a:p>
        </p:txBody>
      </p:sp>
      <p:pic>
        <p:nvPicPr>
          <p:cNvPr id="5" name="Picture 4">
            <a:extLst>
              <a:ext uri="{FF2B5EF4-FFF2-40B4-BE49-F238E27FC236}">
                <a16:creationId xmlns:a16="http://schemas.microsoft.com/office/drawing/2014/main" id="{167C6166-431D-4281-B630-296CEE4F70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054" y="2167293"/>
            <a:ext cx="2870296" cy="2904409"/>
          </a:xfrm>
          <a:prstGeom prst="rect">
            <a:avLst/>
          </a:prstGeom>
        </p:spPr>
      </p:pic>
      <p:pic>
        <p:nvPicPr>
          <p:cNvPr id="8" name="Picture 7">
            <a:extLst>
              <a:ext uri="{FF2B5EF4-FFF2-40B4-BE49-F238E27FC236}">
                <a16:creationId xmlns:a16="http://schemas.microsoft.com/office/drawing/2014/main" id="{AAAA2471-120D-4B92-BACF-6A7E21B82BAC}"/>
              </a:ext>
            </a:extLst>
          </p:cNvPr>
          <p:cNvPicPr>
            <a:picLocks noChangeAspect="1"/>
          </p:cNvPicPr>
          <p:nvPr/>
        </p:nvPicPr>
        <p:blipFill>
          <a:blip r:embed="rId5"/>
          <a:stretch>
            <a:fillRect/>
          </a:stretch>
        </p:blipFill>
        <p:spPr>
          <a:xfrm>
            <a:off x="5152695" y="2816062"/>
            <a:ext cx="4404278" cy="3557587"/>
          </a:xfrm>
          <a:prstGeom prst="rect">
            <a:avLst/>
          </a:prstGeom>
        </p:spPr>
      </p:pic>
      <p:sp>
        <p:nvSpPr>
          <p:cNvPr id="9" name="TextBox 8">
            <a:extLst>
              <a:ext uri="{FF2B5EF4-FFF2-40B4-BE49-F238E27FC236}">
                <a16:creationId xmlns:a16="http://schemas.microsoft.com/office/drawing/2014/main" id="{5653E8E3-2E16-4E72-BC71-0899BFDF65A8}"/>
              </a:ext>
            </a:extLst>
          </p:cNvPr>
          <p:cNvSpPr txBox="1"/>
          <p:nvPr/>
        </p:nvSpPr>
        <p:spPr>
          <a:xfrm>
            <a:off x="5396927" y="2022687"/>
            <a:ext cx="6096000" cy="646331"/>
          </a:xfrm>
          <a:prstGeom prst="rect">
            <a:avLst/>
          </a:prstGeom>
          <a:noFill/>
        </p:spPr>
        <p:txBody>
          <a:bodyPr wrap="square">
            <a:spAutoFit/>
          </a:bodyPr>
          <a:lstStyle/>
          <a:p>
            <a:pPr algn="r" rtl="1"/>
            <a:r>
              <a:rPr lang="he-IL" b="1" i="0" dirty="0">
                <a:solidFill>
                  <a:srgbClr val="C00000"/>
                </a:solidFill>
                <a:effectLst/>
                <a:latin typeface="Assistant" pitchFamily="2" charset="-79"/>
                <a:cs typeface="Assistant" pitchFamily="2" charset="-79"/>
              </a:rPr>
              <a:t>בבקשה העלו פוסטרים  לפדלט</a:t>
            </a:r>
          </a:p>
          <a:p>
            <a:pPr algn="r" rtl="1"/>
            <a:r>
              <a:rPr lang="en-US" b="1" i="0" dirty="0">
                <a:solidFill>
                  <a:srgbClr val="373A3C"/>
                </a:solidFill>
                <a:effectLst/>
                <a:latin typeface="Assistant" pitchFamily="2" charset="-79"/>
                <a:cs typeface="Assistant" pitchFamily="2" charset="-79"/>
              </a:rPr>
              <a:t> </a:t>
            </a:r>
            <a:r>
              <a:rPr lang="en-US" b="1" i="0" dirty="0">
                <a:solidFill>
                  <a:srgbClr val="373A3C"/>
                </a:solidFill>
                <a:effectLst/>
                <a:latin typeface="Assistant" pitchFamily="2" charset="-79"/>
                <a:cs typeface="Assistant" pitchFamily="2" charset="-79"/>
                <a:hlinkClick r:id="rId6"/>
              </a:rPr>
              <a:t>https://padlet.com/mirelawidder/dqvu8idolkfd85su </a:t>
            </a:r>
            <a:endParaRPr lang="LID4096" b="1" dirty="0"/>
          </a:p>
        </p:txBody>
      </p:sp>
    </p:spTree>
    <p:extLst>
      <p:ext uri="{BB962C8B-B14F-4D97-AF65-F5344CB8AC3E}">
        <p14:creationId xmlns:p14="http://schemas.microsoft.com/office/powerpoint/2010/main" val="3675452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BAE7186-9B44-4028-834D-8C493D04825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92212"/>
            <a:ext cx="12192000" cy="6854573"/>
          </a:xfrm>
          <a:prstGeom prst="rect">
            <a:avLst/>
          </a:prstGeom>
        </p:spPr>
      </p:pic>
      <p:sp>
        <p:nvSpPr>
          <p:cNvPr id="7" name="TextBox 6">
            <a:extLst>
              <a:ext uri="{FF2B5EF4-FFF2-40B4-BE49-F238E27FC236}">
                <a16:creationId xmlns:a16="http://schemas.microsoft.com/office/drawing/2014/main" id="{B175A474-71D1-4A44-BBCF-51291E662923}"/>
              </a:ext>
            </a:extLst>
          </p:cNvPr>
          <p:cNvSpPr txBox="1"/>
          <p:nvPr/>
        </p:nvSpPr>
        <p:spPr>
          <a:xfrm>
            <a:off x="10476841" y="305983"/>
            <a:ext cx="641522" cy="369332"/>
          </a:xfrm>
          <a:prstGeom prst="rect">
            <a:avLst/>
          </a:prstGeom>
          <a:noFill/>
        </p:spPr>
        <p:txBody>
          <a:bodyPr wrap="none" rtlCol="0">
            <a:spAutoFit/>
          </a:bodyPr>
          <a:lstStyle/>
          <a:p>
            <a:r>
              <a:rPr lang="he-IL" dirty="0"/>
              <a:t>בס"ד</a:t>
            </a:r>
            <a:endParaRPr lang="en-US" dirty="0"/>
          </a:p>
        </p:txBody>
      </p:sp>
      <p:sp>
        <p:nvSpPr>
          <p:cNvPr id="9" name="Rectangle: Rounded Corners 8">
            <a:extLst>
              <a:ext uri="{FF2B5EF4-FFF2-40B4-BE49-F238E27FC236}">
                <a16:creationId xmlns:a16="http://schemas.microsoft.com/office/drawing/2014/main" id="{B1B988F8-FDCD-4ED9-A511-EC36ACBDE6D1}"/>
              </a:ext>
            </a:extLst>
          </p:cNvPr>
          <p:cNvSpPr/>
          <p:nvPr/>
        </p:nvSpPr>
        <p:spPr>
          <a:xfrm>
            <a:off x="4028114" y="837211"/>
            <a:ext cx="4629325" cy="534389"/>
          </a:xfrm>
          <a:prstGeom prst="roundRect">
            <a:avLst/>
          </a:prstGeom>
          <a:ln w="38100">
            <a:solidFill>
              <a:schemeClr val="accent3">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he-IL" sz="4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Arial" panose="020B0604020202020204" pitchFamily="34" charset="0"/>
              </a:rPr>
              <a:t>הערכה ומשוב בונה</a:t>
            </a:r>
          </a:p>
        </p:txBody>
      </p:sp>
      <p:sp>
        <p:nvSpPr>
          <p:cNvPr id="11" name="Rectangle: Rounded Corners 10">
            <a:extLst>
              <a:ext uri="{FF2B5EF4-FFF2-40B4-BE49-F238E27FC236}">
                <a16:creationId xmlns:a16="http://schemas.microsoft.com/office/drawing/2014/main" id="{1D3D2E34-0300-4536-8CB3-E2713C39C807}"/>
              </a:ext>
            </a:extLst>
          </p:cNvPr>
          <p:cNvSpPr/>
          <p:nvPr/>
        </p:nvSpPr>
        <p:spPr>
          <a:xfrm>
            <a:off x="2994870" y="2073190"/>
            <a:ext cx="7056188" cy="3237042"/>
          </a:xfrm>
          <a:prstGeom prst="roundRect">
            <a:avLst/>
          </a:prstGeom>
          <a:ln w="38100">
            <a:solidFill>
              <a:schemeClr val="accent3">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he-IL"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Arial" panose="020B0604020202020204" pitchFamily="34" charset="0"/>
              </a:rPr>
              <a:t>אחת האסטרטגיות החשובות ביותר לעידוד למידה של תלמידים ולהכוונה של מורים, היא הערכה קבועה </a:t>
            </a:r>
            <a:r>
              <a:rPr lang="he-IL" sz="2800" b="1" dirty="0">
                <a:ln w="9525">
                  <a:solidFill>
                    <a:schemeClr val="bg1"/>
                  </a:solidFill>
                  <a:prstDash val="solid"/>
                </a:ln>
                <a:solidFill>
                  <a:schemeClr val="tx1"/>
                </a:solidFill>
                <a:latin typeface="Calibri" panose="020F0502020204030204" pitchFamily="34" charset="0"/>
                <a:ea typeface="Calibri" panose="020F0502020204030204" pitchFamily="34" charset="0"/>
                <a:cs typeface="Arial" panose="020B0604020202020204" pitchFamily="34" charset="0"/>
              </a:rPr>
              <a:t>ומשוב בונה</a:t>
            </a:r>
            <a:r>
              <a:rPr lang="he-IL"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Arial" panose="020B0604020202020204" pitchFamily="34" charset="0"/>
              </a:rPr>
              <a:t> שמתבצעים במהלך הלמידה.</a:t>
            </a:r>
            <a:endPar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994073042"/>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{130CC577-AE94-48CF-AC8D-8B73B83E278A}tf56160789_win32</Template>
  <TotalTime>35346</TotalTime>
  <Words>1188</Words>
  <Application>Microsoft Office PowerPoint</Application>
  <PresentationFormat>Widescreen</PresentationFormat>
  <Paragraphs>160</Paragraphs>
  <Slides>22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Arial-BoldMT</vt:lpstr>
      <vt:lpstr>ArialMT</vt:lpstr>
      <vt:lpstr>Assistant</vt:lpstr>
      <vt:lpstr>Bookman Old Style</vt:lpstr>
      <vt:lpstr>Calibri</vt:lpstr>
      <vt:lpstr>Franklin Gothic Book</vt:lpstr>
      <vt:lpstr>Guttman Yad-Brush</vt:lpstr>
      <vt:lpstr>Roboto</vt:lpstr>
      <vt:lpstr>Wingdings</vt:lpstr>
      <vt:lpstr>1_RetrospectVTI</vt:lpstr>
      <vt:lpstr>קהילת יב"ע מתמטיקה</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מהלכי"ם מעלים את הרף לכיתות המתמטיקה</dc:title>
  <dc:creator>Mirela Widder</dc:creator>
  <cp:lastModifiedBy>Mirela Widder</cp:lastModifiedBy>
  <cp:revision>75</cp:revision>
  <dcterms:created xsi:type="dcterms:W3CDTF">2021-10-27T11:45:01Z</dcterms:created>
  <dcterms:modified xsi:type="dcterms:W3CDTF">2022-02-16T17:58:40Z</dcterms:modified>
</cp:coreProperties>
</file>